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theme/theme2.xml" ContentType="application/vnd.openxmlformats-officedocument.theme+xml"/>
  <Override PartName="/ppt/slides/slide5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9" d="100"/>
          <a:sy n="89" d="100"/>
        </p:scale>
        <p:origin x="-1032" y="-96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</p:spPr>
        <p:txBody>
          <a:bodyPr vert="horz" lIns="93799" tIns="46900" rIns="93799" bIns="4690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3799" tIns="46900" rIns="93799" bIns="46900" rtlCol="0"/>
          <a:lstStyle>
            <a:lvl1pPr algn="r">
              <a:defRPr sz="1200"/>
            </a:lvl1pPr>
          </a:lstStyle>
          <a:p>
            <a:pPr>
              <a:defRPr/>
            </a:pPr>
            <a:fld id="{7B4C703C-CCDB-4D12-83F1-07666A486958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938213" y="752475"/>
            <a:ext cx="5011736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99" tIns="46900" rIns="93799" bIns="4690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3799" tIns="46900" rIns="93799" bIns="4690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3799" tIns="46900" rIns="93799" bIns="4690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3799" tIns="46900" rIns="93799" bIns="46900" rtlCol="0" anchor="b"/>
          <a:lstStyle>
            <a:lvl1pPr algn="r">
              <a:defRPr sz="1200"/>
            </a:lvl1pPr>
          </a:lstStyle>
          <a:p>
            <a:pPr>
              <a:defRPr/>
            </a:pPr>
            <a:fld id="{C4247696-754B-4568-B2E6-F92E1C8F2B8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300"/>
              <a:t>Добрый день!</a:t>
            </a:r>
            <a:endParaRPr/>
          </a:p>
          <a:p>
            <a:pPr algn="l">
              <a:defRPr/>
            </a:pPr>
            <a:r>
              <a:rPr lang="ru-RU" sz="3300"/>
              <a:t>Меня зовут Поздеева Кристина, я ученица 5 б класса .</a:t>
            </a:r>
            <a:endParaRPr/>
          </a:p>
          <a:p>
            <a:pPr algn="l">
              <a:defRPr/>
            </a:pPr>
            <a:r>
              <a:rPr lang="ru-RU" sz="3300"/>
              <a:t>Сегодня представляю Вам проект на тему «</a:t>
            </a:r>
            <a:r>
              <a:rPr lang="ru-RU" sz="3300" b="1">
                <a:solidFill>
                  <a:srgbClr val="841225"/>
                </a:solidFill>
                <a:latin typeface="Arial"/>
                <a:cs typeface="Arial"/>
              </a:rPr>
              <a:t>Его величество – </a:t>
            </a:r>
            <a:r>
              <a:rPr lang="ru-RU" sz="3300" b="1">
                <a:solidFill>
                  <a:srgbClr val="841225"/>
                </a:solidFill>
                <a:latin typeface="Arial"/>
                <a:cs typeface="Arial"/>
              </a:rPr>
              <a:t>Усть-цилемский</a:t>
            </a:r>
            <a:r>
              <a:rPr lang="ru-RU" sz="3300" b="1">
                <a:solidFill>
                  <a:srgbClr val="841225"/>
                </a:solidFill>
                <a:latin typeface="Arial"/>
                <a:cs typeface="Arial"/>
              </a:rPr>
              <a:t> наряд</a:t>
            </a:r>
            <a:r>
              <a:rPr lang="ru-RU" sz="3300"/>
              <a:t>»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247696-754B-4568-B2E6-F92E1C8F2B86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300"/>
              <a:t>Главной целью моего проекта является: 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247696-754B-4568-B2E6-F92E1C8F2B86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300" b="1"/>
              <a:t>Задачи проекта:</a:t>
            </a:r>
            <a:endParaRPr lang="ru-RU" sz="3300"/>
          </a:p>
          <a:p>
            <a:pPr>
              <a:defRPr/>
            </a:pPr>
            <a:r>
              <a:rPr lang="ru-RU" sz="3300"/>
              <a:t>1. Изучить информацию о селе Усть-Цильма и празднике «</a:t>
            </a:r>
            <a:r>
              <a:rPr lang="ru-RU" sz="3300"/>
              <a:t>Усть-Цилемская</a:t>
            </a:r>
            <a:r>
              <a:rPr lang="ru-RU" sz="3300"/>
              <a:t> горка»;</a:t>
            </a:r>
            <a:endParaRPr/>
          </a:p>
          <a:p>
            <a:pPr>
              <a:defRPr/>
            </a:pPr>
            <a:r>
              <a:rPr lang="ru-RU" sz="3300"/>
              <a:t>2. Подобрать материалы для внесения на страницы календаря;</a:t>
            </a:r>
            <a:endParaRPr/>
          </a:p>
          <a:p>
            <a:pPr>
              <a:defRPr/>
            </a:pPr>
            <a:r>
              <a:rPr lang="ru-RU" sz="3300"/>
              <a:t>3. Создать календарь.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247696-754B-4568-B2E6-F92E1C8F2B86}" type="slidenum">
              <a:rPr lang="ru-RU"/>
              <a:t/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803546" y="4717206"/>
            <a:ext cx="5730575" cy="4728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>
                <a:cs typeface="Arial"/>
              </a:rPr>
              <a:t>с. Усть-Цильма находится в Республике Коми на берегу реки Печора.</a:t>
            </a:r>
            <a:endParaRPr/>
          </a:p>
          <a:p>
            <a:pPr>
              <a:defRPr/>
            </a:pPr>
            <a:r>
              <a:rPr lang="ru-RU" sz="2500">
                <a:cs typeface="Arial"/>
              </a:rPr>
              <a:t>Является одним из самых древних сел Европейского севера. </a:t>
            </a:r>
            <a:endParaRPr/>
          </a:p>
          <a:p>
            <a:pPr>
              <a:defRPr/>
            </a:pPr>
            <a:r>
              <a:rPr lang="ru-RU" sz="2900" b="1">
                <a:cs typeface="Arial"/>
              </a:rPr>
              <a:t>Дата основания села -1542 год (</a:t>
            </a:r>
            <a:r>
              <a:rPr lang="ru-RU" sz="3300" b="1">
                <a:solidFill>
                  <a:schemeClr val="accent2">
                    <a:lumMod val="75000"/>
                  </a:schemeClr>
                </a:solidFill>
                <a:cs typeface="Arial"/>
              </a:rPr>
              <a:t>более 470 лет назад</a:t>
            </a:r>
            <a:r>
              <a:rPr lang="ru-RU" sz="3700" b="1">
                <a:cs typeface="Arial"/>
              </a:rPr>
              <a:t>).</a:t>
            </a:r>
            <a:r>
              <a:rPr lang="ru-RU" sz="2900" b="1"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ru-RU" sz="2500">
                <a:cs typeface="Arial"/>
              </a:rPr>
              <a:t>В этом году Новгородец </a:t>
            </a:r>
            <a:r>
              <a:rPr lang="ru-RU" sz="2500" b="1">
                <a:cs typeface="Arial"/>
              </a:rPr>
              <a:t>Иван </a:t>
            </a:r>
            <a:r>
              <a:rPr lang="ru-RU" sz="2500" b="1">
                <a:cs typeface="Arial"/>
              </a:rPr>
              <a:t>Ластка</a:t>
            </a:r>
            <a:r>
              <a:rPr lang="ru-RU" sz="2500" b="1">
                <a:cs typeface="Arial"/>
              </a:rPr>
              <a:t> </a:t>
            </a:r>
            <a:r>
              <a:rPr lang="ru-RU" sz="2500">
                <a:cs typeface="Arial"/>
              </a:rPr>
              <a:t>получил грамоту на владение этими землями.</a:t>
            </a:r>
            <a:r>
              <a:rPr lang="ru-RU" sz="2500">
                <a:cs typeface="Arial"/>
              </a:rPr>
              <a:t> </a:t>
            </a:r>
            <a:endParaRPr/>
          </a:p>
          <a:p>
            <a:pPr algn="l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247696-754B-4568-B2E6-F92E1C8F2B86}" type="slidenum">
              <a:rPr lang="ru-RU"/>
              <a:t/>
            </a:fld>
            <a:endParaRPr lang="ru-RU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 algn="l">
              <a:buNone/>
              <a:defRPr/>
            </a:pPr>
            <a:r>
              <a:rPr lang="ru-RU" sz="2100"/>
              <a:t>Сейчас Усть-Цильма известна тем, что большую часть её населения составляют староверы,</a:t>
            </a:r>
            <a:endParaRPr/>
          </a:p>
          <a:p>
            <a:pPr algn="l">
              <a:buNone/>
              <a:defRPr/>
            </a:pPr>
            <a:r>
              <a:rPr lang="ru-RU" sz="2100"/>
              <a:t>которые в 17 веке бежали на север после раскола церкви, от жестоких преследований.</a:t>
            </a:r>
            <a:endParaRPr/>
          </a:p>
          <a:p>
            <a:pPr algn="l">
              <a:defRPr/>
            </a:pPr>
            <a:r>
              <a:rPr lang="ru-RU" sz="2100"/>
              <a:t>Староверы с целью сохранения  религиозной культуры жили обособлено от </a:t>
            </a:r>
            <a:r>
              <a:rPr lang="ru-RU" sz="2100"/>
              <a:t>близживущих</a:t>
            </a:r>
            <a:r>
              <a:rPr lang="ru-RU" sz="2100"/>
              <a:t> народов: </a:t>
            </a:r>
            <a:r>
              <a:rPr lang="ru-RU" sz="2100"/>
              <a:t>коми-ижемцев</a:t>
            </a:r>
            <a:r>
              <a:rPr lang="ru-RU" sz="2100"/>
              <a:t> и ненцев. </a:t>
            </a:r>
            <a:endParaRPr/>
          </a:p>
          <a:p>
            <a:pPr algn="l">
              <a:defRPr/>
            </a:pPr>
            <a:r>
              <a:rPr lang="ru-RU" sz="2100"/>
              <a:t>В результате этого сформировалась своеобразная этническая группа – </a:t>
            </a:r>
            <a:r>
              <a:rPr lang="ru-RU" sz="2100" b="1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100" b="1">
                <a:solidFill>
                  <a:schemeClr val="accent2">
                    <a:lumMod val="75000"/>
                  </a:schemeClr>
                </a:solidFill>
              </a:rPr>
              <a:t>УстьЦилёма</a:t>
            </a:r>
            <a:r>
              <a:rPr lang="ru-RU" sz="2100" b="1"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sz="2100"/>
              <a:t>обладающая особым неповторимым говором, специфическими чертами культуры, быта и совокупностью других особенностей, отличающих их от других народов.   </a:t>
            </a:r>
            <a:endParaRPr/>
          </a:p>
          <a:p>
            <a:pPr algn="l">
              <a:defRPr/>
            </a:pPr>
            <a:endParaRPr lang="ru-RU" sz="1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247696-754B-4568-B2E6-F92E1C8F2B86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03647" y="3212975"/>
            <a:ext cx="6400800" cy="175259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690040" y="1204857"/>
            <a:ext cx="7754712" cy="1910715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9248" y="1484784"/>
            <a:ext cx="7734746" cy="4104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 bwMode="auto">
          <a:xfrm>
            <a:off x="693868" y="116631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39551" y="1556793"/>
            <a:ext cx="3803904" cy="4563770"/>
          </a:xfrm>
        </p:spPr>
        <p:txBody>
          <a:bodyPr/>
          <a:lstStyle>
            <a:lvl1pPr marL="174624" indent="-174624">
              <a:defRPr sz="2400"/>
            </a:lvl1pPr>
            <a:lvl2pPr marL="533399" indent="-174624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4">
              <a:defRPr sz="1600"/>
            </a:lvl4pPr>
            <a:lvl5pPr marL="1523999" indent="-174624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4716015" y="1556793"/>
            <a:ext cx="3803904" cy="4563770"/>
          </a:xfrm>
        </p:spPr>
        <p:txBody>
          <a:bodyPr/>
          <a:lstStyle>
            <a:lvl1pPr marL="174624" indent="-174624">
              <a:defRPr sz="2400"/>
            </a:lvl1pPr>
            <a:lvl2pPr marL="533399" indent="-174624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4">
              <a:defRPr sz="1600"/>
            </a:lvl4pPr>
            <a:lvl5pPr marL="1523999" indent="-174624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51" y="1556791"/>
            <a:ext cx="3810438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39551" y="2492895"/>
            <a:ext cx="3803904" cy="3627666"/>
          </a:xfrm>
        </p:spPr>
        <p:txBody>
          <a:bodyPr/>
          <a:lstStyle>
            <a:lvl1pPr marL="174624" indent="-174624">
              <a:defRPr sz="2400"/>
            </a:lvl1pPr>
            <a:lvl2pPr marL="533399" indent="-174624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4">
              <a:defRPr sz="1600"/>
            </a:lvl4pPr>
            <a:lvl5pPr marL="1523999" indent="-174624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788023" y="1556791"/>
            <a:ext cx="3805585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4716015" y="2492897"/>
            <a:ext cx="3803904" cy="3780066"/>
          </a:xfrm>
        </p:spPr>
        <p:txBody>
          <a:bodyPr/>
          <a:lstStyle>
            <a:lvl1pPr marL="174624" indent="-174624">
              <a:defRPr sz="2400"/>
            </a:lvl1pPr>
            <a:lvl2pPr marL="533399" indent="-174624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4">
              <a:defRPr sz="1600"/>
            </a:lvl4pPr>
            <a:lvl5pPr marL="1523999" indent="-174624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4579" y="596974"/>
            <a:ext cx="3422482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92001" y="559398"/>
            <a:ext cx="4116666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034579" y="2618910"/>
            <a:ext cx="3411724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731" y="4668818"/>
            <a:ext cx="7767020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8488" y="5324305"/>
            <a:ext cx="7756263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907704" y="620687"/>
            <a:ext cx="5197090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1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93868" y="116631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9247" y="1772815"/>
            <a:ext cx="7745504" cy="432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5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3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3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399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399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399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399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1.culture.ru/c/743981.jpg" TargetMode="External"/><Relationship Id="rId3" Type="http://schemas.openxmlformats.org/officeDocument/2006/relationships/hyperlink" Target="http://www.ust-cilma.ru/gorka.html" TargetMode="External"/><Relationship Id="rId4" Type="http://schemas.openxmlformats.org/officeDocument/2006/relationships/hyperlink" Target="http://cultmap.nbrkomi.ru/ru/page/Folklor.fest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428595" y="5929329"/>
            <a:ext cx="8501122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41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10"/>
          <p:cNvGrpSpPr/>
          <p:nvPr/>
        </p:nvGrpSpPr>
        <p:grpSpPr bwMode="auto">
          <a:xfrm flipH="0" flipV="0">
            <a:off x="108820" y="2096208"/>
            <a:ext cx="3828541" cy="3704175"/>
            <a:chOff x="0" y="0"/>
            <a:chExt cx="3828541" cy="3704175"/>
          </a:xfrm>
        </p:grpSpPr>
        <p:pic>
          <p:nvPicPr>
            <p:cNvPr id="10" name="Рисунок 9" descr="Усть-Цилемский район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0" y="0"/>
              <a:ext cx="3828541" cy="3704175"/>
            </a:xfrm>
            <a:prstGeom prst="rect">
              <a:avLst/>
            </a:prstGeom>
          </p:spPr>
        </p:pic>
        <p:pic>
          <p:nvPicPr>
            <p:cNvPr id="13" name="Рисунок 12" descr="усть-цильм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965254" y="829292"/>
              <a:ext cx="904926" cy="1006999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471661" y="6277590"/>
            <a:ext cx="1895006" cy="366119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2026 год</a:t>
            </a:r>
            <a:endParaRPr sz="24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23091" y="214290"/>
            <a:ext cx="5814457" cy="732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24496E"/>
                </a:solidFill>
                <a:latin typeface="Liberation Serif"/>
                <a:cs typeface="Liberation Serif"/>
              </a:rPr>
              <a:t>Государственное общеобразовательное учреждение Республики Коми</a:t>
            </a:r>
            <a:endParaRPr lang="ru-RU" sz="1400" b="1">
              <a:solidFill>
                <a:srgbClr val="24496E"/>
              </a:solidFill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1400" b="1">
                <a:solidFill>
                  <a:srgbClr val="24496E"/>
                </a:solidFill>
                <a:latin typeface="Liberation Serif"/>
                <a:cs typeface="Liberation Serif"/>
              </a:rPr>
              <a:t>«Республиканский центр образования</a:t>
            </a:r>
            <a:r>
              <a:rPr sz="1400">
                <a:latin typeface="Liberation Serif"/>
                <a:cs typeface="Liberation Serif"/>
              </a:rPr>
              <a:t>»</a:t>
            </a:r>
            <a:endParaRPr lang="ru-RU" sz="1400" b="1">
              <a:solidFill>
                <a:srgbClr val="24496E"/>
              </a:solidFill>
              <a:latin typeface="Liberation Serif"/>
              <a:cs typeface="Liberation Serif"/>
            </a:endParaRPr>
          </a:p>
          <a:p>
            <a:pPr algn="ctr">
              <a:defRPr/>
            </a:pPr>
            <a:endParaRPr sz="1400">
              <a:latin typeface="Liberation Serif"/>
              <a:cs typeface="Liberation Serif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8300" y="1709656"/>
            <a:ext cx="7574226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0">
                <a:solidFill>
                  <a:srgbClr val="841225"/>
                </a:solidFill>
                <a:latin typeface="Liberation Serif"/>
                <a:cs typeface="Liberation Serif"/>
              </a:rPr>
              <a:t>«Его величество – </a:t>
            </a:r>
            <a:endParaRPr sz="3600" i="0"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3600" b="1" i="0">
                <a:solidFill>
                  <a:srgbClr val="841225"/>
                </a:solidFill>
                <a:latin typeface="Liberation Serif"/>
                <a:cs typeface="Liberation Serif"/>
              </a:rPr>
              <a:t>Усть-Цилемский</a:t>
            </a:r>
            <a:r>
              <a:rPr lang="ru-RU" sz="3600" b="1" i="0">
                <a:solidFill>
                  <a:srgbClr val="841225"/>
                </a:solidFill>
                <a:latin typeface="Liberation Serif"/>
                <a:cs typeface="Liberation Serif"/>
              </a:rPr>
              <a:t> наряд»</a:t>
            </a:r>
            <a:endParaRPr i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89982" y="946841"/>
            <a:ext cx="3578346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24496E"/>
                </a:solidFill>
                <a:latin typeface="Liberation Serif"/>
                <a:cs typeface="Liberation Serif"/>
              </a:rPr>
              <a:t>Межпредметный проект</a:t>
            </a:r>
            <a:endParaRPr sz="2400" b="1">
              <a:solidFill>
                <a:srgbClr val="24496E"/>
              </a:solidFill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2400" b="1">
                <a:solidFill>
                  <a:srgbClr val="24496E"/>
                </a:solidFill>
                <a:latin typeface="Liberation Serif"/>
                <a:cs typeface="Liberation Serif"/>
              </a:rPr>
              <a:t>«Окно в мир»</a:t>
            </a:r>
            <a:endParaRPr lang="ru-RU" sz="2400" b="1">
              <a:solidFill>
                <a:srgbClr val="24496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471660" y="4109569"/>
            <a:ext cx="5476054" cy="173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>
                <a:solidFill>
                  <a:srgbClr val="002060"/>
                </a:solidFill>
                <a:latin typeface="Liberation Serif"/>
                <a:cs typeface="Liberation Serif"/>
              </a:rPr>
              <a:t>Над проектом работал: </a:t>
            </a:r>
            <a:endParaRPr>
              <a:solidFill>
                <a:srgbClr val="002060"/>
              </a:solidFill>
              <a:latin typeface="Liberation Serif"/>
              <a:cs typeface="Liberation Serif"/>
            </a:endParaRPr>
          </a:p>
          <a:p>
            <a:pPr algn="r">
              <a:defRPr/>
            </a:pPr>
            <a:r>
              <a:rPr lang="ru-RU" b="1">
                <a:solidFill>
                  <a:srgbClr val="002060"/>
                </a:solidFill>
                <a:latin typeface="Liberation Serif"/>
                <a:cs typeface="Liberation Serif"/>
              </a:rPr>
              <a:t>Миронов Александр</a:t>
            </a:r>
            <a:endParaRPr>
              <a:solidFill>
                <a:srgbClr val="002060"/>
              </a:solidFill>
              <a:latin typeface="Liberation Serif"/>
              <a:cs typeface="Liberation Serif"/>
            </a:endParaRPr>
          </a:p>
          <a:p>
            <a:pPr algn="r">
              <a:defRPr/>
            </a:pPr>
            <a:r>
              <a:rPr lang="ru-RU">
                <a:solidFill>
                  <a:srgbClr val="002060"/>
                </a:solidFill>
                <a:latin typeface="Liberation Serif"/>
                <a:cs typeface="Liberation Serif"/>
              </a:rPr>
              <a:t>ученик 9 класса</a:t>
            </a:r>
            <a:endParaRPr>
              <a:solidFill>
                <a:srgbClr val="002060"/>
              </a:solidFill>
              <a:latin typeface="Liberation Serif"/>
              <a:cs typeface="Liberation Serif"/>
            </a:endParaRPr>
          </a:p>
          <a:p>
            <a:pPr algn="r">
              <a:defRPr/>
            </a:pPr>
            <a:r>
              <a:rPr lang="ru-RU">
                <a:solidFill>
                  <a:srgbClr val="002060"/>
                </a:solidFill>
                <a:latin typeface="Liberation Serif"/>
                <a:cs typeface="Liberation Serif"/>
              </a:rPr>
              <a:t>Руководители проекта: </a:t>
            </a:r>
            <a:endParaRPr>
              <a:solidFill>
                <a:srgbClr val="002060"/>
              </a:solidFill>
              <a:latin typeface="Liberation Serif"/>
              <a:cs typeface="Liberation Serif"/>
            </a:endParaRPr>
          </a:p>
          <a:p>
            <a:pPr algn="r">
              <a:defRPr/>
            </a:pPr>
            <a:r>
              <a:rPr lang="ru-RU">
                <a:solidFill>
                  <a:srgbClr val="002060"/>
                </a:solidFill>
                <a:latin typeface="Liberation Serif"/>
                <a:cs typeface="Liberation Serif"/>
              </a:rPr>
              <a:t>Куриленко Жанна Викторовна</a:t>
            </a:r>
            <a:endParaRPr>
              <a:solidFill>
                <a:srgbClr val="002060"/>
              </a:solidFill>
              <a:latin typeface="Liberation Serif"/>
              <a:cs typeface="Liberation Serif"/>
            </a:endParaRPr>
          </a:p>
          <a:p>
            <a:pPr algn="r">
              <a:defRPr/>
            </a:pPr>
            <a:r>
              <a:rPr lang="ru-RU">
                <a:solidFill>
                  <a:srgbClr val="002060"/>
                </a:solidFill>
                <a:latin typeface="Liberation Serif"/>
                <a:cs typeface="Liberation Serif"/>
              </a:rPr>
              <a:t>Осипова Екатерина Александровна </a:t>
            </a:r>
            <a:r>
              <a:rPr lang="ru-RU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14" name="Подзаголовок 2"/>
          <p:cNvSpPr txBox="1"/>
          <p:nvPr/>
        </p:nvSpPr>
        <p:spPr bwMode="auto">
          <a:xfrm>
            <a:off x="3000362" y="5929508"/>
            <a:ext cx="2644284" cy="366119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г. Сыктывкар</a:t>
            </a:r>
            <a:endParaRPr lang="ru-RU" sz="2400" b="1" i="0" u="none" strike="noStrike" cap="none" spc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428596" y="928670"/>
            <a:ext cx="8143932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Традиционный 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Усть-Цилемский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 наряд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428596" y="1000108"/>
            <a:ext cx="8358246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857223" y="1643049"/>
            <a:ext cx="7501349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594" y="1071544"/>
            <a:ext cx="4518053" cy="82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0070C0"/>
                </a:solidFill>
                <a:latin typeface="Liberation Serif"/>
                <a:cs typeface="Liberation Serif"/>
              </a:rPr>
              <a:t>Женский наряд</a:t>
            </a:r>
            <a:endParaRPr lang="ru-RU" sz="48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 flipH="0" flipV="0">
            <a:off x="350662" y="1894864"/>
            <a:ext cx="4083844" cy="393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Рукава</a:t>
            </a:r>
            <a:endParaRPr/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Сарафан</a:t>
            </a:r>
            <a:r>
              <a:rPr lang="ru-RU" sz="4800"/>
              <a:t>  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Фартук</a:t>
            </a:r>
            <a:endParaRPr lang="ru-RU" sz="3600">
              <a:latin typeface="Liberation Serif"/>
              <a:cs typeface="Liberation Serif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Коротенька</a:t>
            </a:r>
            <a:endParaRPr lang="ru-RU"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Хаз</a:t>
            </a:r>
            <a:endParaRPr lang="ru-RU"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Плат + кокошник</a:t>
            </a:r>
            <a:endParaRPr lang="ru-RU" sz="3600">
              <a:latin typeface="Liberation Serif"/>
              <a:cs typeface="Liberation Serif"/>
            </a:endParaRPr>
          </a:p>
        </p:txBody>
      </p:sp>
      <p:pic>
        <p:nvPicPr>
          <p:cNvPr id="36866" name="Picture 2" descr="F:\кристина\УстьЦильма горка\картинки\svQMyTUFozg.jpg"/>
          <p:cNvPicPr>
            <a:picLocks noChangeAspect="1" noChangeArrowheads="1"/>
          </p:cNvPicPr>
          <p:nvPr/>
        </p:nvPicPr>
        <p:blipFill>
          <a:blip r:embed="rId2"/>
          <a:srcRect l="18216" t="7066" r="21432" b="0"/>
          <a:stretch/>
        </p:blipFill>
        <p:spPr bwMode="auto">
          <a:xfrm>
            <a:off x="4500562" y="1857364"/>
            <a:ext cx="4063340" cy="4692752"/>
          </a:xfrm>
          <a:prstGeom prst="rect">
            <a:avLst/>
          </a:prstGeom>
          <a:noFill/>
          <a:ln w="38100">
            <a:solidFill>
              <a:srgbClr val="24496E"/>
            </a:solidFill>
          </a:ln>
        </p:spPr>
      </p:pic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>
            <a:off x="2643174" y="3143247"/>
            <a:ext cx="4714908" cy="235745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>
            <a:off x="2285984" y="2357430"/>
            <a:ext cx="3786214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2285984" y="3857628"/>
            <a:ext cx="4000528" cy="13573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 bwMode="auto">
          <a:xfrm>
            <a:off x="3428992" y="4572008"/>
            <a:ext cx="1857388" cy="4286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 bwMode="auto">
          <a:xfrm flipV="1">
            <a:off x="1357290" y="3643314"/>
            <a:ext cx="3857652" cy="1714512"/>
          </a:xfrm>
          <a:prstGeom prst="straightConnector1">
            <a:avLst/>
          </a:prstGeom>
          <a:ln w="38100">
            <a:solidFill>
              <a:srgbClr val="E543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</p:cNvCxnSpPr>
          <p:nvPr/>
        </p:nvCxnSpPr>
        <p:spPr bwMode="auto">
          <a:xfrm flipV="1">
            <a:off x="1857356" y="2428868"/>
            <a:ext cx="4286280" cy="335758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кристина\УстьЦильма горка\картинки\KWMYEwjTYR0.jpg"/>
          <p:cNvPicPr>
            <a:picLocks noChangeAspect="1" noChangeArrowheads="1"/>
          </p:cNvPicPr>
          <p:nvPr/>
        </p:nvPicPr>
        <p:blipFill>
          <a:blip r:embed="rId2"/>
          <a:srcRect l="16393" t="7599" r="9192" b="3388"/>
          <a:stretch/>
        </p:blipFill>
        <p:spPr bwMode="auto">
          <a:xfrm>
            <a:off x="2857488" y="1714488"/>
            <a:ext cx="5927231" cy="4713766"/>
          </a:xfrm>
          <a:prstGeom prst="rect">
            <a:avLst/>
          </a:prstGeom>
          <a:noFill/>
          <a:ln w="28575">
            <a:solidFill>
              <a:srgbClr val="841225"/>
            </a:solidFill>
          </a:ln>
        </p:spPr>
      </p:pic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357158" y="785794"/>
            <a:ext cx="8358246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857223" y="1643049"/>
            <a:ext cx="7501349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157" y="928669"/>
            <a:ext cx="3680005" cy="64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  <a:latin typeface="Arial"/>
                <a:cs typeface="Arial"/>
              </a:rPr>
              <a:t>Мужской наряд</a:t>
            </a:r>
            <a:endParaRPr lang="ru-RU" sz="36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4281" y="1785924"/>
            <a:ext cx="5144614" cy="338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Рубаха</a:t>
            </a:r>
            <a:endParaRPr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-косоворотка</a:t>
            </a:r>
            <a:endParaRPr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Штаны</a:t>
            </a:r>
            <a:endParaRPr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Пояс</a:t>
            </a:r>
            <a:endParaRPr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Носки</a:t>
            </a:r>
            <a:endParaRPr sz="360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3600">
                <a:latin typeface="Liberation Serif"/>
                <a:cs typeface="Liberation Serif"/>
              </a:rPr>
              <a:t>Ступни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14290"/>
            <a:ext cx="8229600" cy="35719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Традиционный </a:t>
            </a:r>
            <a:r>
              <a:rPr lang="ru-RU" sz="2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Усть-Цилемский</a:t>
            </a:r>
            <a:r>
              <a:rPr lang="ru-RU" sz="2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наряд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720319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Фигуры праздника «Горка»</a:t>
            </a:r>
            <a:endParaRPr/>
          </a:p>
        </p:txBody>
      </p:sp>
      <p:sp>
        <p:nvSpPr>
          <p:cNvPr id="1737710431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Liberation Serif"/>
                <a:ea typeface="Athelas Regular"/>
                <a:cs typeface="Liberation Serif"/>
              </a:rPr>
              <a:t>На вечерней "Горке" участники проигрывали все семь обязательных ритуальных фигур в строгой последовательности: "столбы", "круг", "на две стороны", "на четыре стороны", "вожжа",  "плетень",   "плясовая".  Люди верили в силу заклинания и свято чтили ритуал магических фигур</a:t>
            </a:r>
            <a:endParaRPr sz="2400">
              <a:latin typeface="Liberation Serif"/>
              <a:cs typeface="Liberation Serif"/>
            </a:endParaRPr>
          </a:p>
        </p:txBody>
      </p:sp>
      <p:pic>
        <p:nvPicPr>
          <p:cNvPr id="1885983572" name="Изображение 1" descr="img-5Pe65q.pn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 flipH="0" flipV="0">
            <a:off x="412022" y="3973602"/>
            <a:ext cx="8274776" cy="2152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00034" y="214290"/>
            <a:ext cx="8229600" cy="696140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Заключение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457200" y="1071546"/>
            <a:ext cx="3829048" cy="550072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600">
                <a:solidFill>
                  <a:srgbClr val="24496E"/>
                </a:solidFill>
              </a:rPr>
              <a:t>Разработанный нами проект позволил получить знания о традиционном коми-наряде «</a:t>
            </a:r>
            <a:r>
              <a:rPr lang="ru-RU" sz="2600">
                <a:solidFill>
                  <a:srgbClr val="24496E"/>
                </a:solidFill>
              </a:rPr>
              <a:t>Усть-Цилем</a:t>
            </a:r>
            <a:r>
              <a:rPr lang="ru-RU" sz="2600">
                <a:solidFill>
                  <a:srgbClr val="24496E"/>
                </a:solidFill>
              </a:rPr>
              <a:t>», традиционном празднике «Усть-Цилемская горка», что воспитывает интерес и уважение к культуре родного края, развивает творческие качества личности, обеспечивающие готовность наследовать духовные ценности народного искусства.</a:t>
            </a:r>
            <a:endParaRPr/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/>
          </a:p>
        </p:txBody>
      </p:sp>
      <p:pic>
        <p:nvPicPr>
          <p:cNvPr id="7" name="Рисунок 6" descr="72b7e4bd426f4f4dbc69a2c329652d42.jpg"/>
          <p:cNvPicPr>
            <a:picLocks noChangeAspect="1"/>
          </p:cNvPicPr>
          <p:nvPr/>
        </p:nvPicPr>
        <p:blipFill>
          <a:blip r:embed="rId2"/>
          <a:srcRect l="11290" t="13709" r="11289" b="7661"/>
          <a:stretch/>
        </p:blipFill>
        <p:spPr bwMode="auto">
          <a:xfrm>
            <a:off x="4714876" y="1214422"/>
            <a:ext cx="3929090" cy="5320643"/>
          </a:xfrm>
          <a:prstGeom prst="rect">
            <a:avLst/>
          </a:prstGeom>
          <a:ln>
            <a:solidFill>
              <a:srgbClr val="24496E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8375986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dk1"/>
                </a:solidFill>
                <a:latin typeface="Athelas Regular"/>
                <a:ea typeface="Athelas Regular"/>
                <a:cs typeface="Athelas Regular"/>
              </a:rPr>
              <a:t>Фото из личного архива Тарабукиной Е.А.</a:t>
            </a:r>
            <a:endParaRPr sz="2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sng" strike="noStrike" cap="none" spc="0">
                <a:solidFill>
                  <a:schemeClr val="hlink"/>
                </a:solidFill>
                <a:latin typeface="Athelas Regular"/>
                <a:ea typeface="Athelas Regular"/>
                <a:cs typeface="Athelas Regular"/>
                <a:hlinkClick r:id="rId2" tooltip="https://b1.culture.ru/c/743981.jpg"/>
              </a:rPr>
              <a:t>https://b1.culture.ru/c/743981.jpg</a:t>
            </a:r>
            <a:endParaRPr sz="2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sng" strike="noStrike" cap="none" spc="0">
                <a:solidFill>
                  <a:schemeClr val="hlink"/>
                </a:solidFill>
                <a:latin typeface="Athelas Regular"/>
                <a:ea typeface="Athelas Regular"/>
                <a:cs typeface="Athelas Regular"/>
                <a:hlinkClick r:id="rId3" tooltip="http://www.ust-cilma.ru/gorka.html"/>
              </a:rPr>
              <a:t>http://www.ust-cilma.ru/gorka.html</a:t>
            </a:r>
            <a:endParaRPr sz="2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sng" strike="noStrike" cap="none" spc="0">
                <a:solidFill>
                  <a:schemeClr val="hlink"/>
                </a:solidFill>
                <a:latin typeface="Athelas Regular"/>
                <a:ea typeface="Athelas Regular"/>
                <a:cs typeface="Athelas Regular"/>
                <a:hlinkClick r:id="rId4" tooltip="http://cultmap.nbrkomi.ru/ru/page/Folklor.fest/"/>
              </a:rPr>
              <a:t>http://cultmap.nbrkomi.ru/ru/page/Folklor.fest/</a:t>
            </a:r>
            <a:endParaRPr sz="2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dk1"/>
                </a:solidFill>
                <a:latin typeface="Athelas Regular"/>
                <a:ea typeface="Athelas Regular"/>
                <a:cs typeface="Athelas Regular"/>
              </a:rPr>
              <a:t>https://yandex.ru/images/search?text=%D0%B3%D0%BE%D1%80%D0%BA%D0%B0%20%D1%83%D1%81%D1%82%D1%8C-%D1%86%D0%B8%D0%BB%D0%B5%D0%BC%D1%81%D0%BA%D0%B0%D1%8F&amp;from=tabbar&amp;pos=27&amp;img_url=https%3A%2F%2Fwww.bnkomi.ru%2Fcontent%2Fnews%2Fimages%2F50419%2F22mai2016_9718.jpg&amp;rpt=simage&amp;rlt_url=https%3A%2F%2Fsun9-19.userapi.com%2Fc836720%2Fv836720436%2</a:t>
            </a:r>
            <a:r>
              <a:rPr lang="ru-RU" sz="2400" b="0" i="0" u="sng" strike="noStrike" cap="none" spc="0">
                <a:solidFill>
                  <a:schemeClr val="hlink"/>
                </a:solidFill>
                <a:latin typeface="Athelas Regular"/>
                <a:ea typeface="Athelas Regular"/>
                <a:cs typeface="Athelas Regular"/>
                <a:hlinkClick r:id="" tooltip=""/>
              </a:rPr>
              <a:t>F5ef63%2FjFhXOHBjbno.jpg&amp;ogl_url=https%3A%2F%2Fwww.bnkomi.ru%2Fcontent%2Fnews%2Fimages%2F50419%2F22mai2016_9718.jpg</a:t>
            </a:r>
            <a:endParaRPr sz="2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sng" strike="noStrike" cap="none" spc="0">
                <a:solidFill>
                  <a:schemeClr val="hlink"/>
                </a:solidFill>
                <a:latin typeface="Athelas Regular"/>
                <a:ea typeface="Athelas Regular"/>
                <a:cs typeface="Athelas Regular"/>
                <a:hlinkClick r:id="" tooltip=""/>
              </a:rPr>
              <a:t>https://komiinform.ru/news/102437</a:t>
            </a:r>
            <a:endParaRPr sz="2400"/>
          </a:p>
          <a:p>
            <a:pPr marL="285750" lvl="0" indent="-285750">
              <a:buFont typeface="Arial"/>
              <a:buChar char="•"/>
              <a:defRPr/>
            </a:pPr>
            <a:r>
              <a:rPr lang="ru-RU" sz="2400" b="0" i="0" u="none" strike="noStrike" cap="none" spc="0">
                <a:solidFill>
                  <a:schemeClr val="dk1"/>
                </a:solidFill>
                <a:latin typeface="Athelas Regular"/>
                <a:ea typeface="Athelas Regular"/>
                <a:cs typeface="Athelas Regular"/>
              </a:rPr>
              <a:t>https://yandex.ru/images</a:t>
            </a:r>
            <a:endParaRPr sz="2400"/>
          </a:p>
          <a:p>
            <a:pPr marL="285750" lvl="0">
              <a:defRPr/>
            </a:pPr>
            <a:endParaRPr sz="2400"/>
          </a:p>
          <a:p>
            <a:pPr>
              <a:defRPr/>
            </a:pPr>
            <a:endParaRPr/>
          </a:p>
        </p:txBody>
      </p:sp>
      <p:sp>
        <p:nvSpPr>
          <p:cNvPr id="1100410738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Источники информации: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0001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Проблема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85720" y="1071546"/>
            <a:ext cx="8572528" cy="2643230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700">
                <a:solidFill>
                  <a:srgbClr val="003258"/>
                </a:solidFill>
              </a:rPr>
              <a:t>В Республике Коми проживают разные народы, у каждого есть свои традиции, передаваемые от родителей к детям. Однако в силу многих причин большая часть народной культуры оказывается утраченной.</a:t>
            </a:r>
            <a:endParaRPr/>
          </a:p>
          <a:p>
            <a:pPr algn="ctr">
              <a:lnSpc>
                <a:spcPct val="80000"/>
              </a:lnSpc>
              <a:buNone/>
              <a:defRPr/>
            </a:pPr>
            <a:endParaRPr lang="ru-RU" sz="3700">
              <a:solidFill>
                <a:srgbClr val="003258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285720" y="1000108"/>
            <a:ext cx="821537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57083ec9ce5bc60b17f86f445cde3602.jpg"/>
          <p:cNvPicPr>
            <a:picLocks noChangeAspect="1"/>
          </p:cNvPicPr>
          <p:nvPr/>
        </p:nvPicPr>
        <p:blipFill>
          <a:blip r:embed="rId2"/>
          <a:srcRect l="-285" t="27517" r="784" b="9849"/>
          <a:stretch/>
        </p:blipFill>
        <p:spPr bwMode="auto">
          <a:xfrm>
            <a:off x="1214414" y="3857628"/>
            <a:ext cx="6643734" cy="278608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0001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АКТУАЛЬНОСТЬ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28596" y="1428712"/>
            <a:ext cx="4857816" cy="5000684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800">
                <a:solidFill>
                  <a:srgbClr val="003258"/>
                </a:solidFill>
                <a:latin typeface="Liberation Serif"/>
                <a:cs typeface="Liberation Serif"/>
              </a:rPr>
              <a:t> 2026 год в Республике Коми объявлен годом села. А так же знание традиций и культуры предков необходимо для воспитания  патриотизма, чувства национальной гордости за свою республику, что наиболее </a:t>
            </a:r>
            <a:r>
              <a:rPr lang="ru-RU" sz="2800" b="0">
                <a:solidFill>
                  <a:srgbClr val="003258"/>
                </a:solidFill>
                <a:latin typeface="Liberation Serif"/>
                <a:cs typeface="Liberation Serif"/>
              </a:rPr>
              <a:t>актуально </a:t>
            </a:r>
            <a:r>
              <a:rPr lang="ru-RU" sz="2800" b="0">
                <a:solidFill>
                  <a:srgbClr val="003258"/>
                </a:solidFill>
                <a:latin typeface="Liberation Serif"/>
                <a:cs typeface="Liberation Serif"/>
              </a:rPr>
              <a:t>в наше время</a:t>
            </a:r>
            <a:r>
              <a:rPr lang="ru-RU" sz="2800" b="0">
                <a:solidFill>
                  <a:srgbClr val="003258"/>
                </a:solidFill>
                <a:latin typeface="Liberation Serif"/>
                <a:cs typeface="Liberation Serif"/>
              </a:rPr>
              <a:t>.</a:t>
            </a:r>
            <a:endParaRPr/>
          </a:p>
          <a:p>
            <a:pPr algn="ctr">
              <a:lnSpc>
                <a:spcPct val="80000"/>
              </a:lnSpc>
              <a:buNone/>
              <a:defRPr/>
            </a:pPr>
            <a:endParaRPr lang="ru-RU" sz="3700">
              <a:solidFill>
                <a:srgbClr val="003258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285720" y="1000108"/>
            <a:ext cx="821537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123.jpg"/>
          <p:cNvPicPr>
            <a:picLocks noChangeAspect="1"/>
          </p:cNvPicPr>
          <p:nvPr/>
        </p:nvPicPr>
        <p:blipFill>
          <a:blip r:embed="rId2"/>
          <a:srcRect l="8760" t="8698" r="8019" b="0"/>
          <a:stretch/>
        </p:blipFill>
        <p:spPr bwMode="auto">
          <a:xfrm>
            <a:off x="5643570" y="1428735"/>
            <a:ext cx="3000396" cy="4972632"/>
          </a:xfrm>
          <a:prstGeom prst="rect">
            <a:avLst/>
          </a:prstGeom>
          <a:ln w="38100">
            <a:solidFill>
              <a:srgbClr val="24496E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00034" y="214290"/>
            <a:ext cx="8229600" cy="868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Цель проекта</a:t>
            </a:r>
            <a:endParaRPr lang="ru-RU" sz="48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643174" y="1500174"/>
            <a:ext cx="6143668" cy="47863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buNone/>
              <a:defRPr/>
            </a:pPr>
            <a:r>
              <a:rPr lang="ru-RU" sz="4800">
                <a:solidFill>
                  <a:srgbClr val="24496E"/>
                </a:solidFill>
              </a:rPr>
              <a:t>Ознакомиться с  </a:t>
            </a:r>
            <a:r>
              <a:rPr lang="ru-RU" sz="4800">
                <a:solidFill>
                  <a:srgbClr val="24496E"/>
                </a:solidFill>
              </a:rPr>
              <a:t>Усть-Цилемским</a:t>
            </a:r>
            <a:r>
              <a:rPr lang="ru-RU" sz="4800">
                <a:solidFill>
                  <a:srgbClr val="24496E"/>
                </a:solidFill>
              </a:rPr>
              <a:t> нарядом, с  особенностями его внешнего вида.</a:t>
            </a:r>
            <a:endParaRPr lang="ru-RU" sz="4800">
              <a:solidFill>
                <a:srgbClr val="24496E"/>
              </a:solidFill>
            </a:endParaRPr>
          </a:p>
        </p:txBody>
      </p:sp>
      <p:pic>
        <p:nvPicPr>
          <p:cNvPr id="4" name="Рисунок 3" descr="ger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8596" y="1785926"/>
            <a:ext cx="2214578" cy="2768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42509" y="4643445"/>
            <a:ext cx="2848498" cy="1371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3600" b="1"/>
              <a:t>Герб </a:t>
            </a:r>
            <a:endParaRPr/>
          </a:p>
          <a:p>
            <a:pPr algn="ctr">
              <a:defRPr/>
            </a:pPr>
            <a:r>
              <a:rPr lang="ru-RU" sz="2400" b="1"/>
              <a:t>МО МР </a:t>
            </a:r>
            <a:endParaRPr/>
          </a:p>
          <a:p>
            <a:pPr algn="ctr">
              <a:defRPr/>
            </a:pPr>
            <a:r>
              <a:rPr lang="ru-RU" sz="2400" b="1"/>
              <a:t>«</a:t>
            </a:r>
            <a:r>
              <a:rPr lang="ru-RU" sz="2400" b="1"/>
              <a:t>Усть-Цилемский</a:t>
            </a:r>
            <a:r>
              <a:rPr lang="ru-RU" sz="2400" b="1"/>
              <a:t>»</a:t>
            </a:r>
            <a:endParaRPr lang="ru-RU" sz="2400" b="1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714348" y="1071546"/>
            <a:ext cx="792961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8229600" cy="8683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Задачи проекта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158" y="1000108"/>
            <a:ext cx="5286412" cy="557216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500"/>
              <a:t>1. </a:t>
            </a:r>
            <a:r>
              <a:rPr lang="ru-RU" sz="2600">
                <a:latin typeface="Liberation Serif"/>
                <a:cs typeface="Liberation Serif"/>
              </a:rPr>
              <a:t>Рассказать о народе «</a:t>
            </a:r>
            <a:r>
              <a:rPr lang="ru-RU" sz="2600">
                <a:latin typeface="Liberation Serif"/>
                <a:cs typeface="Liberation Serif"/>
              </a:rPr>
              <a:t>Усть-Цилём</a:t>
            </a:r>
            <a:r>
              <a:rPr lang="ru-RU" sz="2600">
                <a:latin typeface="Liberation Serif"/>
                <a:cs typeface="Liberation Serif"/>
              </a:rPr>
              <a:t>». </a:t>
            </a:r>
            <a:endParaRPr sz="2600">
              <a:latin typeface="Liberation Serif"/>
              <a:cs typeface="Liberation Serif"/>
            </a:endParaRPr>
          </a:p>
          <a:p>
            <a:pPr>
              <a:buNone/>
              <a:defRPr/>
            </a:pPr>
            <a:r>
              <a:rPr lang="ru-RU" sz="2600">
                <a:latin typeface="Liberation Serif"/>
                <a:cs typeface="Liberation Serif"/>
              </a:rPr>
              <a:t>2. </a:t>
            </a:r>
            <a:r>
              <a:rPr lang="ru-RU" sz="2600">
                <a:latin typeface="Liberation Serif"/>
                <a:cs typeface="Liberation Serif"/>
              </a:rPr>
              <a:t>Рассказать об особенностях национального наряда, его составных частях и декоративных элементах.</a:t>
            </a:r>
            <a:endParaRPr sz="2600">
              <a:latin typeface="Liberation Serif"/>
              <a:cs typeface="Liberation Serif"/>
            </a:endParaRPr>
          </a:p>
          <a:p>
            <a:pPr>
              <a:buNone/>
              <a:defRPr/>
            </a:pPr>
            <a:r>
              <a:rPr lang="ru-RU" sz="2600">
                <a:latin typeface="Liberation Serif"/>
                <a:cs typeface="Liberation Serif"/>
              </a:rPr>
              <a:t>3. Воспитать любовь и уважение к традиционной культуре и наследию предков, желание поддерживать и развивать народные традиции. </a:t>
            </a:r>
            <a:endParaRPr/>
          </a:p>
          <a:p>
            <a:pPr>
              <a:buNone/>
              <a:defRPr/>
            </a:pP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 flipV="1">
            <a:off x="357158" y="857232"/>
            <a:ext cx="8501122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44027994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44112" y="1214422"/>
            <a:ext cx="3244848" cy="4857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8229600" cy="868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село Усть-Цильма</a:t>
            </a:r>
            <a:endParaRPr lang="ru-RU" sz="48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428596" y="1357298"/>
            <a:ext cx="8429684" cy="121444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000" b="1">
                <a:latin typeface="Liberation Serif"/>
                <a:cs typeface="Liberation Serif"/>
              </a:rPr>
              <a:t>с. Усть-Цильма находится в Республике Коми на берегу реки Печора.</a:t>
            </a:r>
            <a:endParaRPr sz="2000">
              <a:latin typeface="Liberation Serif"/>
              <a:cs typeface="Liberation Serif"/>
            </a:endParaRPr>
          </a:p>
          <a:p>
            <a:pPr marL="0" indent="0" algn="ctr">
              <a:buNone/>
              <a:defRPr/>
            </a:pPr>
            <a:r>
              <a:rPr lang="ru-RU" sz="2000">
                <a:latin typeface="Liberation Serif"/>
                <a:cs typeface="Liberation Serif"/>
              </a:rPr>
              <a:t>Является одним из самых древних сел Европейского севера. </a:t>
            </a:r>
            <a:endParaRPr sz="2000">
              <a:latin typeface="Liberation Serif"/>
              <a:cs typeface="Liberation Serif"/>
            </a:endParaRPr>
          </a:p>
          <a:p>
            <a:pPr marL="0" indent="0" algn="ctr">
              <a:buNone/>
              <a:defRPr/>
            </a:pPr>
            <a:r>
              <a:rPr lang="ru-RU" sz="2000" b="1">
                <a:latin typeface="Liberation Serif"/>
                <a:cs typeface="Liberation Serif"/>
              </a:rPr>
              <a:t>Дата основания села -1542 год (</a:t>
            </a:r>
            <a:r>
              <a:rPr lang="ru-RU" sz="20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более 470 лет назад</a:t>
            </a:r>
            <a:r>
              <a:rPr lang="ru-RU" sz="2000" b="1">
                <a:latin typeface="Liberation Serif"/>
                <a:cs typeface="Liberation Serif"/>
              </a:rPr>
              <a:t>).</a:t>
            </a:r>
            <a:r>
              <a:rPr lang="ru-RU" sz="2000" b="1">
                <a:latin typeface="Liberation Serif"/>
                <a:cs typeface="Liberation Serif"/>
              </a:rPr>
              <a:t> </a:t>
            </a:r>
            <a:endParaRPr sz="2000">
              <a:latin typeface="Liberation Serif"/>
              <a:cs typeface="Liberation Serif"/>
            </a:endParaRPr>
          </a:p>
          <a:p>
            <a:pPr marL="0" indent="0" algn="ctr">
              <a:buNone/>
              <a:defRPr/>
            </a:pPr>
            <a:r>
              <a:rPr lang="ru-RU" sz="2000">
                <a:latin typeface="Liberation Serif"/>
                <a:cs typeface="Liberation Serif"/>
              </a:rPr>
              <a:t>В этом году Новгородец </a:t>
            </a:r>
            <a:r>
              <a:rPr lang="ru-RU" sz="2000" b="1">
                <a:latin typeface="Liberation Serif"/>
                <a:cs typeface="Liberation Serif"/>
              </a:rPr>
              <a:t>Иван </a:t>
            </a:r>
            <a:r>
              <a:rPr lang="ru-RU" sz="2000" b="1">
                <a:latin typeface="Liberation Serif"/>
                <a:cs typeface="Liberation Serif"/>
              </a:rPr>
              <a:t>Ластка</a:t>
            </a:r>
            <a:r>
              <a:rPr lang="ru-RU" sz="2000" b="1">
                <a:latin typeface="Liberation Serif"/>
                <a:cs typeface="Liberation Serif"/>
              </a:rPr>
              <a:t> </a:t>
            </a:r>
            <a:r>
              <a:rPr lang="ru-RU" sz="2000">
                <a:latin typeface="Liberation Serif"/>
                <a:cs typeface="Liberation Serif"/>
              </a:rPr>
              <a:t>получил грамоту на владение этими землями</a:t>
            </a:r>
            <a:r>
              <a:rPr lang="ru-RU" sz="2000">
                <a:latin typeface="Liberation Serif"/>
                <a:cs typeface="Liberation Serif"/>
              </a:rPr>
              <a:t>.</a:t>
            </a:r>
            <a:r>
              <a:rPr lang="ru-RU" sz="1600">
                <a:cs typeface="Arial"/>
              </a:rPr>
              <a:t> </a:t>
            </a:r>
            <a:endParaRPr/>
          </a:p>
          <a:p>
            <a:pPr algn="ctr">
              <a:buNone/>
              <a:defRPr/>
            </a:pPr>
            <a:endParaRPr lang="ru-RU" sz="1600">
              <a:cs typeface="Arial"/>
            </a:endParaRPr>
          </a:p>
          <a:p>
            <a:pPr algn="ctr">
              <a:buNone/>
              <a:defRPr/>
            </a:pPr>
            <a:endParaRPr lang="ru-RU" sz="1600">
              <a:solidFill>
                <a:srgbClr val="FF0000"/>
              </a:solidFill>
              <a:cs typeface="Arial"/>
            </a:endParaRPr>
          </a:p>
        </p:txBody>
      </p:sp>
      <p:pic>
        <p:nvPicPr>
          <p:cNvPr id="4" name="Рисунок 3" descr="1434007981.8128ulica_avvakuma_1.JPG"/>
          <p:cNvPicPr>
            <a:picLocks noChangeAspect="1"/>
          </p:cNvPicPr>
          <p:nvPr/>
        </p:nvPicPr>
        <p:blipFill>
          <a:blip r:embed="rId3">
            <a:lum contrast="20000"/>
          </a:blip>
          <a:stretch/>
        </p:blipFill>
        <p:spPr bwMode="auto">
          <a:xfrm>
            <a:off x="285720" y="3071810"/>
            <a:ext cx="5214974" cy="3476650"/>
          </a:xfrm>
          <a:prstGeom prst="rect">
            <a:avLst/>
          </a:prstGeom>
          <a:ln w="38100">
            <a:solidFill>
              <a:srgbClr val="24496E"/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5643568" y="3214684"/>
            <a:ext cx="3145070" cy="243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В </a:t>
            </a:r>
            <a:r>
              <a:rPr lang="en-US" sz="2200">
                <a:latin typeface="Liberation Serif"/>
                <a:cs typeface="Liberation Serif"/>
              </a:rPr>
              <a:t>XV </a:t>
            </a:r>
            <a:r>
              <a:rPr lang="ru-RU" sz="2200">
                <a:latin typeface="Liberation Serif"/>
                <a:cs typeface="Liberation Serif"/>
              </a:rPr>
              <a:t>веке «</a:t>
            </a:r>
            <a:r>
              <a:rPr lang="ru-RU" sz="2200">
                <a:latin typeface="Liberation Serif"/>
                <a:cs typeface="Liberation Serif"/>
              </a:rPr>
              <a:t>Цильма</a:t>
            </a:r>
            <a:r>
              <a:rPr lang="ru-RU" sz="2200">
                <a:latin typeface="Liberation Serif"/>
                <a:cs typeface="Liberation Serif"/>
              </a:rPr>
              <a:t>» славилась месторождениями меди и серебра,</a:t>
            </a:r>
            <a:endParaRPr sz="2200">
              <a:latin typeface="Liberation Serif"/>
              <a:cs typeface="Liberation Serif"/>
            </a:endParaRPr>
          </a:p>
          <a:p>
            <a:pPr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из которых отчеканили первую Российскую монету.</a:t>
            </a:r>
            <a:r>
              <a:rPr lang="ru-RU" sz="2600"/>
              <a:t> </a:t>
            </a:r>
            <a:endParaRPr lang="ru-RU" sz="2600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V="1">
            <a:off x="500034" y="1142984"/>
            <a:ext cx="821537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istory12.jpg"/>
          <p:cNvPicPr>
            <a:picLocks noChangeAspect="1"/>
          </p:cNvPicPr>
          <p:nvPr/>
        </p:nvPicPr>
        <p:blipFill>
          <a:blip r:embed="rId3">
            <a:grayscl/>
          </a:blip>
          <a:srcRect l="0" t="20089" r="0" b="0"/>
          <a:stretch/>
        </p:blipFill>
        <p:spPr bwMode="auto">
          <a:xfrm>
            <a:off x="642909" y="4000504"/>
            <a:ext cx="4248150" cy="25574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00034" y="214290"/>
            <a:ext cx="8229600" cy="868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«</a:t>
            </a:r>
            <a:r>
              <a:rPr lang="ru-RU" sz="4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Усть-Цилёма</a:t>
            </a:r>
            <a:r>
              <a:rPr lang="ru-RU" sz="4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»</a:t>
            </a:r>
            <a:endParaRPr lang="ru-RU" sz="40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428596" y="1214422"/>
            <a:ext cx="8286808" cy="1214446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Сейчас Усть-Цильма известна тем, что большую часть её населения составляют </a:t>
            </a:r>
            <a:r>
              <a:rPr lang="ru-RU" sz="22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староверы-беспоповцы Поморского согласия</a:t>
            </a:r>
            <a:r>
              <a:rPr lang="ru-RU" sz="2200" b="1">
                <a:latin typeface="Liberation Serif"/>
                <a:cs typeface="Liberation Serif"/>
              </a:rPr>
              <a:t>.</a:t>
            </a:r>
            <a:endParaRPr sz="2200">
              <a:latin typeface="Liberation Serif"/>
              <a:cs typeface="Liberation Serif"/>
            </a:endParaRPr>
          </a:p>
          <a:p>
            <a:pPr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Которые на рубеже </a:t>
            </a:r>
            <a:r>
              <a:rPr lang="en-US" sz="2200">
                <a:latin typeface="Liberation Serif"/>
                <a:cs typeface="Liberation Serif"/>
              </a:rPr>
              <a:t>XVII – XVIII</a:t>
            </a:r>
            <a:r>
              <a:rPr lang="ru-RU" sz="2200">
                <a:latin typeface="Liberation Serif"/>
                <a:cs typeface="Liberation Serif"/>
              </a:rPr>
              <a:t> веков бежали на север после раскола церкви, от жестоких преследований государства и церкви.</a:t>
            </a:r>
            <a:endParaRPr/>
          </a:p>
          <a:p>
            <a:pPr algn="ctr">
              <a:buNone/>
              <a:defRPr/>
            </a:pPr>
            <a:endParaRPr lang="ru-RU" sz="210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072064" y="2980886"/>
            <a:ext cx="3859092" cy="366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latin typeface="Liberation Serif"/>
                <a:cs typeface="Liberation Serif"/>
              </a:rPr>
              <a:t>Староверы с целью сохранения  религиозной культуры жили обособлено от </a:t>
            </a:r>
            <a:r>
              <a:rPr lang="ru-RU" sz="1800">
                <a:latin typeface="Liberation Serif"/>
                <a:cs typeface="Liberation Serif"/>
              </a:rPr>
              <a:t>близживущих</a:t>
            </a:r>
            <a:r>
              <a:rPr lang="ru-RU" sz="1800">
                <a:latin typeface="Liberation Serif"/>
                <a:cs typeface="Liberation Serif"/>
              </a:rPr>
              <a:t> народов: </a:t>
            </a:r>
            <a:r>
              <a:rPr lang="ru-RU" sz="1800">
                <a:latin typeface="Liberation Serif"/>
                <a:cs typeface="Liberation Serif"/>
              </a:rPr>
              <a:t>коми-ижемцев</a:t>
            </a:r>
            <a:r>
              <a:rPr lang="ru-RU" sz="1800">
                <a:latin typeface="Liberation Serif"/>
                <a:cs typeface="Liberation Serif"/>
              </a:rPr>
              <a:t> и ненцев. </a:t>
            </a:r>
            <a:endParaRPr sz="1800"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1800">
                <a:latin typeface="Liberation Serif"/>
                <a:cs typeface="Liberation Serif"/>
              </a:rPr>
              <a:t>В результате этого сформировалась своеобразная этническая группа – 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«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УстьЦилёма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», </a:t>
            </a:r>
            <a:r>
              <a:rPr lang="ru-RU" sz="1800">
                <a:latin typeface="Liberation Serif"/>
                <a:cs typeface="Liberation Serif"/>
              </a:rPr>
              <a:t>обладающая особым неповторимым говором, специфическими чертами культуры, быта и совокупностью других особенностей, отличающ</a:t>
            </a:r>
            <a:r>
              <a:rPr lang="ru-RU"/>
              <a:t>их их от других народов.   </a:t>
            </a:r>
            <a:endParaRPr/>
          </a:p>
          <a:p>
            <a:pPr algn="ctr">
              <a:buNone/>
              <a:defRPr/>
            </a:pPr>
            <a:r>
              <a:rPr lang="ru-RU"/>
              <a:t> </a:t>
            </a:r>
            <a:endParaRPr lang="ru-RU"/>
          </a:p>
        </p:txBody>
      </p:sp>
      <p:pic>
        <p:nvPicPr>
          <p:cNvPr id="9" name="Рисунок 8" descr="history13.jpg"/>
          <p:cNvPicPr>
            <a:picLocks noChangeAspect="1"/>
          </p:cNvPicPr>
          <p:nvPr/>
        </p:nvPicPr>
        <p:blipFill>
          <a:blip r:embed="rId4">
            <a:grayscl/>
          </a:blip>
          <a:stretch/>
        </p:blipFill>
        <p:spPr bwMode="auto">
          <a:xfrm flipH="0" flipV="0">
            <a:off x="428595" y="3081478"/>
            <a:ext cx="2209320" cy="20620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500034" y="1071546"/>
            <a:ext cx="80724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8229600" cy="654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Гуляние «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Усть-Цилемская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Liberation Serif"/>
                <a:cs typeface="Liberation Serif"/>
              </a:rPr>
              <a:t> Горка»</a:t>
            </a:r>
            <a:endParaRPr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3786182" y="1071546"/>
            <a:ext cx="4900618" cy="342902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«</a:t>
            </a:r>
            <a:r>
              <a:rPr lang="ru-RU" sz="2200">
                <a:latin typeface="Liberation Serif"/>
                <a:cs typeface="Liberation Serif"/>
              </a:rPr>
              <a:t>Усть-Цилемская</a:t>
            </a:r>
            <a:r>
              <a:rPr lang="ru-RU" sz="2200">
                <a:latin typeface="Liberation Serif"/>
                <a:cs typeface="Liberation Serif"/>
              </a:rPr>
              <a:t> горка» входит в перечень достопримечательностей Республики Коми. </a:t>
            </a:r>
            <a:endParaRPr sz="2200">
              <a:latin typeface="Liberation Serif"/>
              <a:cs typeface="Liberation Serif"/>
            </a:endParaRPr>
          </a:p>
          <a:p>
            <a:pPr marL="0" indent="0"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«</a:t>
            </a:r>
            <a:r>
              <a:rPr lang="ru-RU" sz="2200">
                <a:latin typeface="Liberation Serif"/>
                <a:cs typeface="Liberation Serif"/>
              </a:rPr>
              <a:t>Усть-Цилемская</a:t>
            </a:r>
            <a:r>
              <a:rPr lang="ru-RU" sz="2200">
                <a:latin typeface="Liberation Serif"/>
                <a:cs typeface="Liberation Serif"/>
              </a:rPr>
              <a:t> Горка» - это очень яркое и особой событие для Республики Коми. </a:t>
            </a:r>
            <a:endParaRPr sz="2200">
              <a:latin typeface="Liberation Serif"/>
              <a:cs typeface="Liberation Serif"/>
            </a:endParaRPr>
          </a:p>
          <a:p>
            <a:pPr marL="0" indent="0" algn="ctr">
              <a:buNone/>
              <a:defRPr/>
            </a:pPr>
            <a:r>
              <a:rPr lang="ru-RU" sz="2200">
                <a:latin typeface="Liberation Serif"/>
                <a:cs typeface="Liberation Serif"/>
              </a:rPr>
              <a:t>В период «горочных гуляний» участники одевают народный костюм, водят хороводы и поют песни</a:t>
            </a:r>
            <a:endParaRPr sz="2200">
              <a:latin typeface="Liberation Serif"/>
              <a:cs typeface="Liberation Serif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357158" y="928670"/>
            <a:ext cx="8358246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4143370" y="4776156"/>
            <a:ext cx="4787424" cy="179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800">
                <a:latin typeface="Liberation Serif"/>
                <a:cs typeface="Liberation Serif"/>
              </a:rPr>
              <a:t>В настоящее время водят «горку» Петров день – </a:t>
            </a:r>
            <a:endParaRPr sz="2800">
              <a:latin typeface="Liberation Serif"/>
              <a:cs typeface="Liberation Serif"/>
            </a:endParaRPr>
          </a:p>
          <a:p>
            <a:pPr algn="ctr">
              <a:buNone/>
              <a:defRPr/>
            </a:pPr>
            <a:r>
              <a:rPr lang="ru-RU" sz="2800">
                <a:solidFill>
                  <a:srgbClr val="0070C0"/>
                </a:solidFill>
                <a:latin typeface="Liberation Serif"/>
                <a:cs typeface="Liberation Serif"/>
              </a:rPr>
              <a:t>12 июля</a:t>
            </a:r>
            <a:r>
              <a:rPr lang="ru-RU" sz="2800">
                <a:latin typeface="Liberation Serif"/>
                <a:cs typeface="Liberation Serif"/>
              </a:rPr>
              <a:t>, собираясь лишь в вечернее время.</a:t>
            </a:r>
            <a:endParaRPr/>
          </a:p>
        </p:txBody>
      </p:sp>
      <p:pic>
        <p:nvPicPr>
          <p:cNvPr id="14490857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300" y="1071545"/>
            <a:ext cx="2442365" cy="2966500"/>
          </a:xfrm>
          <a:prstGeom prst="rect">
            <a:avLst/>
          </a:prstGeom>
        </p:spPr>
      </p:pic>
      <p:pic>
        <p:nvPicPr>
          <p:cNvPr id="202368472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5311" y="4325474"/>
            <a:ext cx="3358994" cy="224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Традиционный </a:t>
            </a: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Усть-Цилемский</a:t>
            </a: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наряд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428596" y="1000108"/>
            <a:ext cx="8358246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857223" y="1643049"/>
            <a:ext cx="7501349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4" y="1205403"/>
            <a:ext cx="4216280" cy="525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>
                <a:latin typeface="Liberation Serif"/>
                <a:cs typeface="Liberation Serif"/>
              </a:rPr>
              <a:t>Традиционный </a:t>
            </a:r>
            <a:r>
              <a:rPr lang="ru-RU" sz="2600">
                <a:latin typeface="Liberation Serif"/>
                <a:cs typeface="Liberation Serif"/>
              </a:rPr>
              <a:t>Усть-Цилемский</a:t>
            </a:r>
            <a:r>
              <a:rPr lang="ru-RU" sz="2600">
                <a:latin typeface="Liberation Serif"/>
                <a:cs typeface="Liberation Serif"/>
              </a:rPr>
              <a:t> наряд имеет богатую историю, на протяжении длительного периода он не претерпел резких перемен в своих основных формах и сохранил свои традиции до сегодняшнего дня. </a:t>
            </a:r>
            <a:endParaRPr sz="2600">
              <a:latin typeface="Liberation Serif"/>
              <a:cs typeface="Liberation Serif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>
                <a:solidFill>
                  <a:srgbClr val="0070C0"/>
                </a:solidFill>
                <a:latin typeface="Liberation Serif"/>
                <a:cs typeface="Liberation Serif"/>
              </a:rPr>
              <a:t>Наряд отчается богатством тканей и разнообразием украшения всех его</a:t>
            </a:r>
            <a:r>
              <a:rPr lang="ru-RU" sz="2600" b="1">
                <a:solidFill>
                  <a:srgbClr val="0070C0"/>
                </a:solidFill>
              </a:rPr>
              <a:t> составных частей.</a:t>
            </a:r>
            <a:endParaRPr/>
          </a:p>
        </p:txBody>
      </p:sp>
      <p:pic>
        <p:nvPicPr>
          <p:cNvPr id="14339" name="Picture 3" descr="F:\кристина\Проект Усть-Цилемский  костюм\Усть Цим костюм\311750_600.jpg"/>
          <p:cNvPicPr>
            <a:picLocks noChangeAspect="1" noChangeArrowheads="1"/>
          </p:cNvPicPr>
          <p:nvPr/>
        </p:nvPicPr>
        <p:blipFill>
          <a:blip r:embed="rId2"/>
          <a:srcRect l="33750" t="0" r="17498" b="0"/>
          <a:stretch/>
        </p:blipFill>
        <p:spPr bwMode="auto">
          <a:xfrm>
            <a:off x="4929190" y="1214422"/>
            <a:ext cx="3765508" cy="512363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Times New Roma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>
          <a:blip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</a:sp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0</Words>
  <Application>Р7-Офис/7.3.0.0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Home</dc:creator>
  <cp:keywords/>
  <dc:description/>
  <dc:identifier/>
  <dc:language/>
  <cp:lastModifiedBy/>
  <cp:revision>133</cp:revision>
  <dcterms:created xsi:type="dcterms:W3CDTF">2013-03-05T15:56:50Z</dcterms:created>
  <dcterms:modified xsi:type="dcterms:W3CDTF">2026-05-14T10:37:54Z</dcterms:modified>
  <cp:category/>
  <cp:contentStatus/>
  <cp:version/>
</cp:coreProperties>
</file>