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76" r:id="rId3"/>
    <p:sldId id="256" r:id="rId4"/>
    <p:sldId id="257" r:id="rId5"/>
    <p:sldId id="277" r:id="rId6"/>
    <p:sldId id="258" r:id="rId7"/>
    <p:sldId id="278" r:id="rId8"/>
    <p:sldId id="259" r:id="rId9"/>
    <p:sldId id="260" r:id="rId10"/>
    <p:sldId id="261" r:id="rId11"/>
    <p:sldId id="262" r:id="rId12"/>
    <p:sldId id="263" r:id="rId13"/>
    <p:sldId id="264" r:id="rId14"/>
    <p:sldId id="266" r:id="rId15"/>
    <p:sldId id="267" r:id="rId16"/>
    <p:sldId id="269" r:id="rId17"/>
    <p:sldId id="265" r:id="rId18"/>
    <p:sldId id="270" r:id="rId19"/>
    <p:sldId id="271" r:id="rId20"/>
    <p:sldId id="273" r:id="rId21"/>
    <p:sldId id="272" r:id="rId22"/>
    <p:sldId id="279" r:id="rId23"/>
    <p:sldId id="280" r:id="rId24"/>
    <p:sldId id="282" r:id="rId25"/>
    <p:sldId id="281" r:id="rId26"/>
    <p:sldId id="274" r:id="rId27"/>
  </p:sldIdLst>
  <p:sldSz cx="9144000" cy="6858000" type="screen4x3"/>
  <p:notesSz cx="9144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1" autoAdjust="0"/>
    <p:restoredTop sz="94708" autoAdjust="0"/>
  </p:normalViewPr>
  <p:slideViewPr>
    <p:cSldViewPr>
      <p:cViewPr varScale="1">
        <p:scale>
          <a:sx n="121" d="100"/>
          <a:sy n="121" d="100"/>
        </p:scale>
        <p:origin x="-512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56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userDrawn="1">
  <p:cSld name="Title Slide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 bwMode="auto">
          <a:xfrm>
            <a:off x="433535" y="6165303"/>
            <a:ext cx="21335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51E84241-D031-42DE-84E4-CC10C30232F4}" type="datetimeFigureOut">
              <a:rPr lang="ru-RU"/>
              <a:t>07.05.26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3100536" y="6165303"/>
            <a:ext cx="28955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6529536" y="6165303"/>
            <a:ext cx="21335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6B5AA3AA-5EA9-4976-BF6C-9891F6110747}" type="slidenum">
              <a:rPr lang="ru-RU"/>
              <a:t>‹#›</a:t>
            </a:fld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>
            <a:lum bright="70000" contrast="-70000"/>
          </a:blip>
          <a:stretch/>
        </p:blipFill>
        <p:spPr bwMode="auto">
          <a:xfrm>
            <a:off x="107503" y="116631"/>
            <a:ext cx="8928991" cy="6590405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2771799" y="4077073"/>
            <a:ext cx="3744415" cy="936103"/>
          </a:xfrm>
          <a:prstGeom prst="rect">
            <a:avLst/>
          </a:prstGeom>
        </p:spPr>
        <p:txBody>
          <a:bodyPr tIns="0" anchor="t">
            <a:noAutofit/>
          </a:bodyPr>
          <a:lstStyle>
            <a:lvl1pPr marL="0" indent="0" algn="ctr">
              <a:buNone/>
              <a:defRPr sz="2000" b="0" i="0" cap="none" spc="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grpSp>
        <p:nvGrpSpPr>
          <p:cNvPr id="12" name="Группа 11"/>
          <p:cNvGrpSpPr/>
          <p:nvPr userDrawn="1"/>
        </p:nvGrpSpPr>
        <p:grpSpPr bwMode="auto">
          <a:xfrm>
            <a:off x="2411760" y="3786979"/>
            <a:ext cx="4320478" cy="158406"/>
            <a:chOff x="971599" y="3129578"/>
            <a:chExt cx="6007190" cy="326894"/>
          </a:xfrm>
          <a:solidFill>
            <a:srgbClr val="835A2D"/>
          </a:solidFill>
        </p:grpSpPr>
        <p:sp>
          <p:nvSpPr>
            <p:cNvPr id="5" name="Полилиния 4"/>
            <p:cNvSpPr/>
            <p:nvPr userDrawn="1"/>
          </p:nvSpPr>
          <p:spPr bwMode="auto">
            <a:xfrm>
              <a:off x="971599" y="3205633"/>
              <a:ext cx="2826361" cy="87393"/>
            </a:xfrm>
            <a:custGeom>
              <a:avLst/>
              <a:gdLst>
                <a:gd name="connsiteX0" fmla="*/ 0 w 3614296"/>
                <a:gd name="connsiteY0" fmla="*/ 161939 h 167495"/>
                <a:gd name="connsiteX1" fmla="*/ 2619375 w 3614296"/>
                <a:gd name="connsiteY1" fmla="*/ 14 h 167495"/>
                <a:gd name="connsiteX2" fmla="*/ 3486150 w 3614296"/>
                <a:gd name="connsiteY2" fmla="*/ 152414 h 167495"/>
                <a:gd name="connsiteX3" fmla="*/ 85725 w 3614296"/>
                <a:gd name="connsiteY3" fmla="*/ 161939 h 167495"/>
                <a:gd name="connsiteX4" fmla="*/ 85725 w 3614296"/>
                <a:gd name="connsiteY4" fmla="*/ 161939 h 167495"/>
                <a:gd name="connsiteX0" fmla="*/ 0 w 3640248"/>
                <a:gd name="connsiteY0" fmla="*/ 161926 h 172898"/>
                <a:gd name="connsiteX1" fmla="*/ 2619375 w 3640248"/>
                <a:gd name="connsiteY1" fmla="*/ 1 h 172898"/>
                <a:gd name="connsiteX2" fmla="*/ 3514853 w 3640248"/>
                <a:gd name="connsiteY2" fmla="*/ 160602 h 172898"/>
                <a:gd name="connsiteX3" fmla="*/ 85725 w 3640248"/>
                <a:gd name="connsiteY3" fmla="*/ 161926 h 172898"/>
                <a:gd name="connsiteX4" fmla="*/ 85725 w 3640248"/>
                <a:gd name="connsiteY4" fmla="*/ 161926 h 172898"/>
                <a:gd name="connsiteX0" fmla="*/ 0 w 3546443"/>
                <a:gd name="connsiteY0" fmla="*/ 161926 h 163813"/>
                <a:gd name="connsiteX1" fmla="*/ 2619375 w 3546443"/>
                <a:gd name="connsiteY1" fmla="*/ 1 h 163813"/>
                <a:gd name="connsiteX2" fmla="*/ 3514853 w 3546443"/>
                <a:gd name="connsiteY2" fmla="*/ 160602 h 163813"/>
                <a:gd name="connsiteX3" fmla="*/ 85725 w 3546443"/>
                <a:gd name="connsiteY3" fmla="*/ 161926 h 163813"/>
                <a:gd name="connsiteX4" fmla="*/ 85725 w 3546443"/>
                <a:gd name="connsiteY4" fmla="*/ 161926 h 163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443" h="163813" extrusionOk="0">
                  <a:moveTo>
                    <a:pt x="0" y="161926"/>
                  </a:moveTo>
                  <a:cubicBezTo>
                    <a:pt x="1019175" y="81757"/>
                    <a:pt x="2033566" y="222"/>
                    <a:pt x="2619375" y="1"/>
                  </a:cubicBezTo>
                  <a:cubicBezTo>
                    <a:pt x="3205184" y="-220"/>
                    <a:pt x="3674699" y="154116"/>
                    <a:pt x="3514853" y="160602"/>
                  </a:cubicBezTo>
                  <a:cubicBezTo>
                    <a:pt x="3355007" y="167088"/>
                    <a:pt x="657246" y="161705"/>
                    <a:pt x="85725" y="161926"/>
                  </a:cubicBezTo>
                  <a:lnTo>
                    <a:pt x="85725" y="161926"/>
                  </a:lnTo>
                </a:path>
              </a:pathLst>
            </a:custGeom>
            <a:grpFill/>
            <a:ln>
              <a:noFill/>
            </a:ln>
          </p:spPr>
        </p:sp>
        <p:sp>
          <p:nvSpPr>
            <p:cNvPr id="2" name="Полилиния 9"/>
            <p:cNvSpPr/>
            <p:nvPr userDrawn="1"/>
          </p:nvSpPr>
          <p:spPr bwMode="auto">
            <a:xfrm flipV="1">
              <a:off x="971599" y="3290350"/>
              <a:ext cx="2826361" cy="87394"/>
            </a:xfrm>
            <a:custGeom>
              <a:avLst/>
              <a:gdLst>
                <a:gd name="connsiteX0" fmla="*/ 0 w 3614296"/>
                <a:gd name="connsiteY0" fmla="*/ 161939 h 167495"/>
                <a:gd name="connsiteX1" fmla="*/ 2619375 w 3614296"/>
                <a:gd name="connsiteY1" fmla="*/ 14 h 167495"/>
                <a:gd name="connsiteX2" fmla="*/ 3486150 w 3614296"/>
                <a:gd name="connsiteY2" fmla="*/ 152414 h 167495"/>
                <a:gd name="connsiteX3" fmla="*/ 85725 w 3614296"/>
                <a:gd name="connsiteY3" fmla="*/ 161939 h 167495"/>
                <a:gd name="connsiteX4" fmla="*/ 85725 w 3614296"/>
                <a:gd name="connsiteY4" fmla="*/ 161939 h 167495"/>
                <a:gd name="connsiteX0" fmla="*/ 0 w 3640248"/>
                <a:gd name="connsiteY0" fmla="*/ 161926 h 172898"/>
                <a:gd name="connsiteX1" fmla="*/ 2619375 w 3640248"/>
                <a:gd name="connsiteY1" fmla="*/ 1 h 172898"/>
                <a:gd name="connsiteX2" fmla="*/ 3514853 w 3640248"/>
                <a:gd name="connsiteY2" fmla="*/ 160602 h 172898"/>
                <a:gd name="connsiteX3" fmla="*/ 85725 w 3640248"/>
                <a:gd name="connsiteY3" fmla="*/ 161926 h 172898"/>
                <a:gd name="connsiteX4" fmla="*/ 85725 w 3640248"/>
                <a:gd name="connsiteY4" fmla="*/ 161926 h 172898"/>
                <a:gd name="connsiteX0" fmla="*/ 0 w 3546443"/>
                <a:gd name="connsiteY0" fmla="*/ 161926 h 163813"/>
                <a:gd name="connsiteX1" fmla="*/ 2619375 w 3546443"/>
                <a:gd name="connsiteY1" fmla="*/ 1 h 163813"/>
                <a:gd name="connsiteX2" fmla="*/ 3514853 w 3546443"/>
                <a:gd name="connsiteY2" fmla="*/ 160602 h 163813"/>
                <a:gd name="connsiteX3" fmla="*/ 85725 w 3546443"/>
                <a:gd name="connsiteY3" fmla="*/ 161926 h 163813"/>
                <a:gd name="connsiteX4" fmla="*/ 85725 w 3546443"/>
                <a:gd name="connsiteY4" fmla="*/ 161926 h 163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443" h="163813" extrusionOk="0">
                  <a:moveTo>
                    <a:pt x="0" y="161926"/>
                  </a:moveTo>
                  <a:cubicBezTo>
                    <a:pt x="1019175" y="81757"/>
                    <a:pt x="2033566" y="222"/>
                    <a:pt x="2619375" y="1"/>
                  </a:cubicBezTo>
                  <a:cubicBezTo>
                    <a:pt x="3205184" y="-220"/>
                    <a:pt x="3674699" y="154116"/>
                    <a:pt x="3514853" y="160602"/>
                  </a:cubicBezTo>
                  <a:cubicBezTo>
                    <a:pt x="3355007" y="167088"/>
                    <a:pt x="657246" y="161705"/>
                    <a:pt x="85725" y="161926"/>
                  </a:cubicBezTo>
                  <a:lnTo>
                    <a:pt x="85725" y="161926"/>
                  </a:lnTo>
                </a:path>
              </a:pathLst>
            </a:custGeom>
            <a:grpFill/>
            <a:ln>
              <a:noFill/>
            </a:ln>
          </p:spPr>
        </p:sp>
        <p:sp>
          <p:nvSpPr>
            <p:cNvPr id="4" name="Овал 7"/>
            <p:cNvSpPr/>
            <p:nvPr userDrawn="1"/>
          </p:nvSpPr>
          <p:spPr bwMode="auto">
            <a:xfrm>
              <a:off x="3742380" y="3209049"/>
              <a:ext cx="125965" cy="167954"/>
            </a:xfrm>
            <a:prstGeom prst="ellipse">
              <a:avLst/>
            </a:prstGeom>
            <a:grpFill/>
            <a:ln>
              <a:noFill/>
            </a:ln>
          </p:spPr>
        </p:sp>
        <p:sp>
          <p:nvSpPr>
            <p:cNvPr id="14" name="Овал 13"/>
            <p:cNvSpPr/>
            <p:nvPr userDrawn="1"/>
          </p:nvSpPr>
          <p:spPr bwMode="auto">
            <a:xfrm>
              <a:off x="3877731" y="3129578"/>
              <a:ext cx="245170" cy="326894"/>
            </a:xfrm>
            <a:prstGeom prst="ellipse">
              <a:avLst/>
            </a:prstGeom>
            <a:grpFill/>
            <a:ln>
              <a:noFill/>
            </a:ln>
          </p:spPr>
        </p:sp>
        <p:grpSp>
          <p:nvGrpSpPr>
            <p:cNvPr id="11" name="Группа 10"/>
            <p:cNvGrpSpPr/>
            <p:nvPr userDrawn="1"/>
          </p:nvGrpSpPr>
          <p:grpSpPr bwMode="auto">
            <a:xfrm flipH="1">
              <a:off x="4122902" y="3204294"/>
              <a:ext cx="2855887" cy="172111"/>
              <a:chOff x="1123999" y="3408833"/>
              <a:chExt cx="2896746" cy="172111"/>
            </a:xfrm>
            <a:grpFill/>
          </p:grpSpPr>
          <p:sp>
            <p:nvSpPr>
              <p:cNvPr id="15" name="Полилиния 14"/>
              <p:cNvSpPr/>
              <p:nvPr userDrawn="1"/>
            </p:nvSpPr>
            <p:spPr bwMode="auto">
              <a:xfrm>
                <a:off x="1123999" y="3408833"/>
                <a:ext cx="2826361" cy="87393"/>
              </a:xfrm>
              <a:custGeom>
                <a:avLst/>
                <a:gdLst>
                  <a:gd name="connsiteX0" fmla="*/ 0 w 3614296"/>
                  <a:gd name="connsiteY0" fmla="*/ 161939 h 167495"/>
                  <a:gd name="connsiteX1" fmla="*/ 2619375 w 3614296"/>
                  <a:gd name="connsiteY1" fmla="*/ 14 h 167495"/>
                  <a:gd name="connsiteX2" fmla="*/ 3486150 w 3614296"/>
                  <a:gd name="connsiteY2" fmla="*/ 152414 h 167495"/>
                  <a:gd name="connsiteX3" fmla="*/ 85725 w 3614296"/>
                  <a:gd name="connsiteY3" fmla="*/ 161939 h 167495"/>
                  <a:gd name="connsiteX4" fmla="*/ 85725 w 3614296"/>
                  <a:gd name="connsiteY4" fmla="*/ 161939 h 167495"/>
                  <a:gd name="connsiteX0" fmla="*/ 0 w 3640248"/>
                  <a:gd name="connsiteY0" fmla="*/ 161926 h 172898"/>
                  <a:gd name="connsiteX1" fmla="*/ 2619375 w 3640248"/>
                  <a:gd name="connsiteY1" fmla="*/ 1 h 172898"/>
                  <a:gd name="connsiteX2" fmla="*/ 3514853 w 3640248"/>
                  <a:gd name="connsiteY2" fmla="*/ 160602 h 172898"/>
                  <a:gd name="connsiteX3" fmla="*/ 85725 w 3640248"/>
                  <a:gd name="connsiteY3" fmla="*/ 161926 h 172898"/>
                  <a:gd name="connsiteX4" fmla="*/ 85725 w 3640248"/>
                  <a:gd name="connsiteY4" fmla="*/ 161926 h 172898"/>
                  <a:gd name="connsiteX0" fmla="*/ 0 w 3546443"/>
                  <a:gd name="connsiteY0" fmla="*/ 161926 h 163813"/>
                  <a:gd name="connsiteX1" fmla="*/ 2619375 w 3546443"/>
                  <a:gd name="connsiteY1" fmla="*/ 1 h 163813"/>
                  <a:gd name="connsiteX2" fmla="*/ 3514853 w 3546443"/>
                  <a:gd name="connsiteY2" fmla="*/ 160602 h 163813"/>
                  <a:gd name="connsiteX3" fmla="*/ 85725 w 3546443"/>
                  <a:gd name="connsiteY3" fmla="*/ 161926 h 163813"/>
                  <a:gd name="connsiteX4" fmla="*/ 85725 w 3546443"/>
                  <a:gd name="connsiteY4" fmla="*/ 161926 h 163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443" h="163813" extrusionOk="0">
                    <a:moveTo>
                      <a:pt x="0" y="161926"/>
                    </a:moveTo>
                    <a:cubicBezTo>
                      <a:pt x="1019175" y="81757"/>
                      <a:pt x="2033566" y="222"/>
                      <a:pt x="2619375" y="1"/>
                    </a:cubicBezTo>
                    <a:cubicBezTo>
                      <a:pt x="3205184" y="-220"/>
                      <a:pt x="3674699" y="154116"/>
                      <a:pt x="3514853" y="160602"/>
                    </a:cubicBezTo>
                    <a:cubicBezTo>
                      <a:pt x="3355007" y="167088"/>
                      <a:pt x="657246" y="161705"/>
                      <a:pt x="85725" y="161926"/>
                    </a:cubicBezTo>
                    <a:lnTo>
                      <a:pt x="85725" y="161926"/>
                    </a:lnTo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17" name="Полилиния 16"/>
              <p:cNvSpPr/>
              <p:nvPr userDrawn="1"/>
            </p:nvSpPr>
            <p:spPr bwMode="auto">
              <a:xfrm flipV="1">
                <a:off x="1123999" y="3493550"/>
                <a:ext cx="2826361" cy="87394"/>
              </a:xfrm>
              <a:custGeom>
                <a:avLst/>
                <a:gdLst>
                  <a:gd name="connsiteX0" fmla="*/ 0 w 3614296"/>
                  <a:gd name="connsiteY0" fmla="*/ 161939 h 167495"/>
                  <a:gd name="connsiteX1" fmla="*/ 2619375 w 3614296"/>
                  <a:gd name="connsiteY1" fmla="*/ 14 h 167495"/>
                  <a:gd name="connsiteX2" fmla="*/ 3486150 w 3614296"/>
                  <a:gd name="connsiteY2" fmla="*/ 152414 h 167495"/>
                  <a:gd name="connsiteX3" fmla="*/ 85725 w 3614296"/>
                  <a:gd name="connsiteY3" fmla="*/ 161939 h 167495"/>
                  <a:gd name="connsiteX4" fmla="*/ 85725 w 3614296"/>
                  <a:gd name="connsiteY4" fmla="*/ 161939 h 167495"/>
                  <a:gd name="connsiteX0" fmla="*/ 0 w 3640248"/>
                  <a:gd name="connsiteY0" fmla="*/ 161926 h 172898"/>
                  <a:gd name="connsiteX1" fmla="*/ 2619375 w 3640248"/>
                  <a:gd name="connsiteY1" fmla="*/ 1 h 172898"/>
                  <a:gd name="connsiteX2" fmla="*/ 3514853 w 3640248"/>
                  <a:gd name="connsiteY2" fmla="*/ 160602 h 172898"/>
                  <a:gd name="connsiteX3" fmla="*/ 85725 w 3640248"/>
                  <a:gd name="connsiteY3" fmla="*/ 161926 h 172898"/>
                  <a:gd name="connsiteX4" fmla="*/ 85725 w 3640248"/>
                  <a:gd name="connsiteY4" fmla="*/ 161926 h 172898"/>
                  <a:gd name="connsiteX0" fmla="*/ 0 w 3546443"/>
                  <a:gd name="connsiteY0" fmla="*/ 161926 h 163813"/>
                  <a:gd name="connsiteX1" fmla="*/ 2619375 w 3546443"/>
                  <a:gd name="connsiteY1" fmla="*/ 1 h 163813"/>
                  <a:gd name="connsiteX2" fmla="*/ 3514853 w 3546443"/>
                  <a:gd name="connsiteY2" fmla="*/ 160602 h 163813"/>
                  <a:gd name="connsiteX3" fmla="*/ 85725 w 3546443"/>
                  <a:gd name="connsiteY3" fmla="*/ 161926 h 163813"/>
                  <a:gd name="connsiteX4" fmla="*/ 85725 w 3546443"/>
                  <a:gd name="connsiteY4" fmla="*/ 161926 h 163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443" h="163813" extrusionOk="0">
                    <a:moveTo>
                      <a:pt x="0" y="161926"/>
                    </a:moveTo>
                    <a:cubicBezTo>
                      <a:pt x="1019175" y="81757"/>
                      <a:pt x="2033566" y="222"/>
                      <a:pt x="2619375" y="1"/>
                    </a:cubicBezTo>
                    <a:cubicBezTo>
                      <a:pt x="3205184" y="-220"/>
                      <a:pt x="3674699" y="154116"/>
                      <a:pt x="3514853" y="160602"/>
                    </a:cubicBezTo>
                    <a:cubicBezTo>
                      <a:pt x="3355007" y="167088"/>
                      <a:pt x="657246" y="161705"/>
                      <a:pt x="85725" y="161926"/>
                    </a:cubicBezTo>
                    <a:lnTo>
                      <a:pt x="85725" y="161926"/>
                    </a:lnTo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18" name="Овал 17"/>
              <p:cNvSpPr/>
              <p:nvPr userDrawn="1"/>
            </p:nvSpPr>
            <p:spPr bwMode="auto">
              <a:xfrm>
                <a:off x="3894780" y="3412249"/>
                <a:ext cx="125965" cy="167954"/>
              </a:xfrm>
              <a:prstGeom prst="ellipse">
                <a:avLst/>
              </a:prstGeom>
              <a:grpFill/>
              <a:ln>
                <a:noFill/>
              </a:ln>
            </p:spPr>
          </p:sp>
        </p:grpSp>
      </p:grp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 bwMode="auto">
          <a:xfrm>
            <a:off x="1565730" y="2608326"/>
            <a:ext cx="6048671" cy="803507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</p:spTree>
  </p:cSld>
  <p:clrMapOvr>
    <a:masterClrMapping/>
  </p:clrMapOvr>
  <p:transition xmlns:p14="http://schemas.microsoft.com/office/powerpoint/2010/main" spd="slow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 bwMode="auto">
          <a:xfrm>
            <a:off x="433535" y="6165303"/>
            <a:ext cx="21335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51E84241-D031-42DE-84E4-CC10C30232F4}" type="datetimeFigureOut">
              <a:rPr lang="ru-RU"/>
              <a:t>07.05.26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3100536" y="6165303"/>
            <a:ext cx="28955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6529536" y="6165303"/>
            <a:ext cx="21335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6B5AA3AA-5EA9-4976-BF6C-9891F611074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 spd="slow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799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1E84241-D031-42DE-84E4-CC10C30232F4}" type="datetimeFigureOut">
              <a:rPr lang="ru-RU"/>
              <a:t>07.05.26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B5AA3AA-5EA9-4976-BF6C-9891F611074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 spd="slow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 bwMode="auto">
          <a:xfrm>
            <a:off x="433535" y="6165303"/>
            <a:ext cx="21335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51E84241-D031-42DE-84E4-CC10C30232F4}" type="datetimeFigureOut">
              <a:rPr lang="ru-RU"/>
              <a:t>07.05.26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3100536" y="6165303"/>
            <a:ext cx="28955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6529536" y="6165303"/>
            <a:ext cx="21335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6B5AA3AA-5EA9-4976-BF6C-9891F6110747}" type="slidenum">
              <a:rPr lang="ru-RU"/>
              <a:t>‹#›</a:t>
            </a:fld>
            <a:endParaRPr lang="ru-RU"/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12" name="Текст 2"/>
          <p:cNvSpPr>
            <a:spLocks noGrp="1"/>
          </p:cNvSpPr>
          <p:nvPr>
            <p:ph idx="1"/>
          </p:nvPr>
        </p:nvSpPr>
        <p:spPr bwMode="auto">
          <a:xfrm>
            <a:off x="457200" y="1600201"/>
            <a:ext cx="8229600" cy="4525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</p:spTree>
  </p:cSld>
  <p:clrMapOvr>
    <a:masterClrMapping/>
  </p:clrMapOvr>
  <p:transition xmlns:p14="http://schemas.microsoft.com/office/powerpoint/2010/main" spd="slow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secHead" userDrawn="1">
  <p:cSld name="Section Header">
    <p:bg>
      <p:bgPr>
        <a:blipFill>
          <a:blip r:embed="rId2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>
            <a:lum bright="70000" contrast="-70000"/>
          </a:blip>
          <a:stretch/>
        </p:blipFill>
        <p:spPr bwMode="auto">
          <a:xfrm>
            <a:off x="107503" y="116631"/>
            <a:ext cx="8928991" cy="6590405"/>
          </a:xfrm>
          <a:prstGeom prst="rect">
            <a:avLst/>
          </a:prstGeom>
        </p:spPr>
      </p:pic>
      <p:sp>
        <p:nvSpPr>
          <p:cNvPr id="16" name="Заголовок 1"/>
          <p:cNvSpPr>
            <a:spLocks noGrp="1"/>
          </p:cNvSpPr>
          <p:nvPr>
            <p:ph type="title"/>
          </p:nvPr>
        </p:nvSpPr>
        <p:spPr bwMode="auto">
          <a:xfrm>
            <a:off x="685800" y="836713"/>
            <a:ext cx="7772400" cy="1008111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20" name="Текст 2"/>
          <p:cNvSpPr>
            <a:spLocks noGrp="1"/>
          </p:cNvSpPr>
          <p:nvPr>
            <p:ph type="body" idx="1"/>
          </p:nvPr>
        </p:nvSpPr>
        <p:spPr bwMode="auto">
          <a:xfrm>
            <a:off x="722313" y="2060847"/>
            <a:ext cx="7772400" cy="3816425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3200">
                <a:solidFill>
                  <a:srgbClr val="603636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21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433535" y="6165303"/>
            <a:ext cx="2133599" cy="365125"/>
          </a:xfrm>
        </p:spPr>
        <p:txBody>
          <a:bodyPr/>
          <a:lstStyle/>
          <a:p>
            <a:pPr>
              <a:defRPr/>
            </a:pPr>
            <a:fld id="{51E84241-D031-42DE-84E4-CC10C30232F4}" type="datetimeFigureOut">
              <a:rPr lang="ru-RU"/>
              <a:t>07.05.26</a:t>
            </a:fld>
            <a:endParaRPr lang="ru-RU"/>
          </a:p>
        </p:txBody>
      </p:sp>
      <p:sp>
        <p:nvSpPr>
          <p:cNvPr id="22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>
            <a:off x="3100536" y="6165303"/>
            <a:ext cx="2895599" cy="365125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3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6529536" y="6165303"/>
            <a:ext cx="2133599" cy="365125"/>
          </a:xfrm>
        </p:spPr>
        <p:txBody>
          <a:bodyPr/>
          <a:lstStyle/>
          <a:p>
            <a:pPr>
              <a:defRPr/>
            </a:pPr>
            <a:fld id="{6B5AA3AA-5EA9-4976-BF6C-9891F611074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 spd="slow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457200" y="1600201"/>
            <a:ext cx="4038599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4648199" y="1600201"/>
            <a:ext cx="4038599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1E84241-D031-42DE-84E4-CC10C30232F4}" type="datetimeFigureOut">
              <a:rPr lang="ru-RU"/>
              <a:t>07.05.26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B5AA3AA-5EA9-4976-BF6C-9891F611074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 spd="slow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535113"/>
            <a:ext cx="404018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457200" y="2174874"/>
            <a:ext cx="404018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4645026" y="1535113"/>
            <a:ext cx="404177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4645026" y="2174874"/>
            <a:ext cx="404177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1E84241-D031-42DE-84E4-CC10C30232F4}" type="datetimeFigureOut">
              <a:rPr lang="ru-RU"/>
              <a:t>07.05.26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B5AA3AA-5EA9-4976-BF6C-9891F611074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 spd="slow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 bwMode="auto">
          <a:xfrm>
            <a:off x="433535" y="6165303"/>
            <a:ext cx="21335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51E84241-D031-42DE-84E4-CC10C30232F4}" type="datetimeFigureOut">
              <a:rPr lang="ru-RU"/>
              <a:t>07.05.26</a:t>
            </a:fld>
            <a:endParaRPr lang="ru-RU"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3100536" y="6165303"/>
            <a:ext cx="28955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6529536" y="6165303"/>
            <a:ext cx="21335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6B5AA3AA-5EA9-4976-BF6C-9891F611074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 spd="slow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>
          <a:xfrm>
            <a:off x="433535" y="6165303"/>
            <a:ext cx="21335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51E84241-D031-42DE-84E4-CC10C30232F4}" type="datetimeFigureOut">
              <a:rPr lang="ru-RU"/>
              <a:t>07.05.26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3100536" y="6165303"/>
            <a:ext cx="28955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6529536" y="6165303"/>
            <a:ext cx="21335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6B5AA3AA-5EA9-4976-BF6C-9891F611074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 spd="slow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67544" y="155679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3575049" y="1916833"/>
            <a:ext cx="5111749" cy="420933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457200" y="2752533"/>
            <a:ext cx="3008313" cy="337363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 bwMode="auto">
          <a:xfrm>
            <a:off x="433535" y="6165303"/>
            <a:ext cx="21335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51E84241-D031-42DE-84E4-CC10C30232F4}" type="datetimeFigureOut">
              <a:rPr lang="ru-RU"/>
              <a:t>07.05.26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3100536" y="6165303"/>
            <a:ext cx="28955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6529536" y="6165303"/>
            <a:ext cx="21335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6B5AA3AA-5EA9-4976-BF6C-9891F611074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  <p:transition xmlns:p14="http://schemas.microsoft.com/office/powerpoint/2010/main" spd="slow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792287" y="4800600"/>
            <a:ext cx="5486400" cy="572616"/>
          </a:xfrm>
        </p:spPr>
        <p:txBody>
          <a:bodyPr anchor="b"/>
          <a:lstStyle>
            <a:lvl1pPr algn="ctr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>
          <a:xfrm>
            <a:off x="433535" y="6165303"/>
            <a:ext cx="21335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51E84241-D031-42DE-84E4-CC10C30232F4}" type="datetimeFigureOut">
              <a:rPr lang="ru-RU"/>
              <a:t>07.05.26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>
          <a:xfrm>
            <a:off x="3100536" y="6165303"/>
            <a:ext cx="28955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6529536" y="6165303"/>
            <a:ext cx="21335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6B5AA3AA-5EA9-4976-BF6C-9891F6110747}" type="slidenum">
              <a:rPr lang="ru-RU"/>
              <a:t>‹#›</a:t>
            </a:fld>
            <a:endParaRPr lang="ru-RU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 bwMode="auto">
          <a:xfrm>
            <a:off x="1852209" y="1797125"/>
            <a:ext cx="5439582" cy="3000026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47625" cmpd="sng">
            <a:noFill/>
            <a:prstDash val="sysDot"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>
              <a:spcBef>
                <a:spcPts val="399"/>
              </a:spcBef>
              <a:buNone/>
              <a:defRPr lang="en-US" sz="1800" b="0" cap="none" spc="0">
                <a:solidFill>
                  <a:schemeClr val="bg1"/>
                </a:solidFill>
                <a:latin typeface="+mj-lt"/>
                <a:ea typeface="+mj-ea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18" name="Text Placeholder 24"/>
          <p:cNvSpPr>
            <a:spLocks noGrp="1"/>
          </p:cNvSpPr>
          <p:nvPr>
            <p:ph type="body" sz="quarter" idx="13"/>
          </p:nvPr>
        </p:nvSpPr>
        <p:spPr bwMode="auto">
          <a:xfrm>
            <a:off x="1737360" y="5445223"/>
            <a:ext cx="5669279" cy="648072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600" b="0" i="0" cap="none" spc="29">
                <a:solidFill>
                  <a:srgbClr val="603636"/>
                </a:solidFill>
                <a:latin typeface="+mn-lt"/>
                <a:ea typeface="+mn-ea"/>
                <a:cs typeface="Arial"/>
              </a:defRPr>
            </a:lvl1pPr>
            <a:lvl2pPr marL="171450" indent="1587">
              <a:buNone/>
              <a:defRPr>
                <a:solidFill>
                  <a:schemeClr val="bg2"/>
                </a:solidFill>
              </a:defRPr>
            </a:lvl2pPr>
            <a:lvl3pPr marL="344487" indent="6349">
              <a:buNone/>
              <a:defRPr>
                <a:solidFill>
                  <a:schemeClr val="bg2"/>
                </a:solidFill>
              </a:defRPr>
            </a:lvl3pPr>
            <a:lvl4pPr marL="515937" indent="3174">
              <a:buNone/>
              <a:defRPr>
                <a:solidFill>
                  <a:schemeClr val="bg2"/>
                </a:solidFill>
              </a:defRPr>
            </a:lvl4pPr>
            <a:lvl5pPr marL="688974" indent="-1587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>
              <a:spcBef>
                <a:spcPts val="599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  <a:defRPr/>
            </a:pPr>
            <a:r>
              <a:rPr lang="ru-RU"/>
              <a:t>Образец текста</a:t>
            </a:r>
            <a:endParaRPr/>
          </a:p>
        </p:txBody>
      </p:sp>
    </p:spTree>
  </p:cSld>
  <p:clrMapOvr>
    <a:masterClrMapping/>
  </p:clrMapOvr>
  <p:transition xmlns:p14="http://schemas.microsoft.com/office/powerpoint/2010/main" spd="slow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jpg"/><Relationship Id="rId14" Type="http://schemas.openxmlformats.org/officeDocument/2006/relationships/image" Target="../media/image3.png"/><Relationship Id="rId1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lum/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>
          <a:blip r:embed="rId14">
            <a:lum bright="70000" contrast="-70000"/>
          </a:blip>
          <a:stretch/>
        </p:blipFill>
        <p:spPr bwMode="auto">
          <a:xfrm>
            <a:off x="107503" y="116631"/>
            <a:ext cx="8928991" cy="659040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5"/>
          <a:stretch/>
        </p:blipFill>
        <p:spPr bwMode="auto">
          <a:xfrm>
            <a:off x="-108519" y="-24174"/>
            <a:ext cx="9361039" cy="1538631"/>
          </a:xfrm>
          <a:prstGeom prst="rect">
            <a:avLst/>
          </a:prstGeom>
        </p:spPr>
      </p:pic>
      <p:grpSp>
        <p:nvGrpSpPr>
          <p:cNvPr id="77" name="Группа 76"/>
          <p:cNvGrpSpPr/>
          <p:nvPr/>
        </p:nvGrpSpPr>
        <p:grpSpPr bwMode="auto">
          <a:xfrm>
            <a:off x="3148506" y="1074073"/>
            <a:ext cx="2846986" cy="122679"/>
            <a:chOff x="971599" y="3129578"/>
            <a:chExt cx="6007190" cy="326894"/>
          </a:xfrm>
          <a:solidFill>
            <a:srgbClr val="835A2D"/>
          </a:solidFill>
        </p:grpSpPr>
        <p:sp>
          <p:nvSpPr>
            <p:cNvPr id="78" name="Полилиния 77"/>
            <p:cNvSpPr/>
            <p:nvPr userDrawn="1"/>
          </p:nvSpPr>
          <p:spPr bwMode="auto">
            <a:xfrm>
              <a:off x="971599" y="3205633"/>
              <a:ext cx="2826361" cy="87393"/>
            </a:xfrm>
            <a:custGeom>
              <a:avLst/>
              <a:gdLst>
                <a:gd name="connsiteX0" fmla="*/ 0 w 3614296"/>
                <a:gd name="connsiteY0" fmla="*/ 161939 h 167495"/>
                <a:gd name="connsiteX1" fmla="*/ 2619375 w 3614296"/>
                <a:gd name="connsiteY1" fmla="*/ 14 h 167495"/>
                <a:gd name="connsiteX2" fmla="*/ 3486150 w 3614296"/>
                <a:gd name="connsiteY2" fmla="*/ 152414 h 167495"/>
                <a:gd name="connsiteX3" fmla="*/ 85725 w 3614296"/>
                <a:gd name="connsiteY3" fmla="*/ 161939 h 167495"/>
                <a:gd name="connsiteX4" fmla="*/ 85725 w 3614296"/>
                <a:gd name="connsiteY4" fmla="*/ 161939 h 167495"/>
                <a:gd name="connsiteX0" fmla="*/ 0 w 3640248"/>
                <a:gd name="connsiteY0" fmla="*/ 161926 h 172898"/>
                <a:gd name="connsiteX1" fmla="*/ 2619375 w 3640248"/>
                <a:gd name="connsiteY1" fmla="*/ 1 h 172898"/>
                <a:gd name="connsiteX2" fmla="*/ 3514853 w 3640248"/>
                <a:gd name="connsiteY2" fmla="*/ 160602 h 172898"/>
                <a:gd name="connsiteX3" fmla="*/ 85725 w 3640248"/>
                <a:gd name="connsiteY3" fmla="*/ 161926 h 172898"/>
                <a:gd name="connsiteX4" fmla="*/ 85725 w 3640248"/>
                <a:gd name="connsiteY4" fmla="*/ 161926 h 172898"/>
                <a:gd name="connsiteX0" fmla="*/ 0 w 3546443"/>
                <a:gd name="connsiteY0" fmla="*/ 161926 h 163813"/>
                <a:gd name="connsiteX1" fmla="*/ 2619375 w 3546443"/>
                <a:gd name="connsiteY1" fmla="*/ 1 h 163813"/>
                <a:gd name="connsiteX2" fmla="*/ 3514853 w 3546443"/>
                <a:gd name="connsiteY2" fmla="*/ 160602 h 163813"/>
                <a:gd name="connsiteX3" fmla="*/ 85725 w 3546443"/>
                <a:gd name="connsiteY3" fmla="*/ 161926 h 163813"/>
                <a:gd name="connsiteX4" fmla="*/ 85725 w 3546443"/>
                <a:gd name="connsiteY4" fmla="*/ 161926 h 163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443" h="163813" extrusionOk="0">
                  <a:moveTo>
                    <a:pt x="0" y="161926"/>
                  </a:moveTo>
                  <a:cubicBezTo>
                    <a:pt x="1019175" y="81757"/>
                    <a:pt x="2033566" y="222"/>
                    <a:pt x="2619375" y="1"/>
                  </a:cubicBezTo>
                  <a:cubicBezTo>
                    <a:pt x="3205184" y="-220"/>
                    <a:pt x="3674699" y="154116"/>
                    <a:pt x="3514853" y="160602"/>
                  </a:cubicBezTo>
                  <a:cubicBezTo>
                    <a:pt x="3355007" y="167088"/>
                    <a:pt x="657246" y="161705"/>
                    <a:pt x="85725" y="161926"/>
                  </a:cubicBezTo>
                  <a:lnTo>
                    <a:pt x="85725" y="161926"/>
                  </a:lnTo>
                </a:path>
              </a:pathLst>
            </a:custGeom>
            <a:grpFill/>
            <a:ln>
              <a:noFill/>
            </a:ln>
          </p:spPr>
        </p:sp>
        <p:sp>
          <p:nvSpPr>
            <p:cNvPr id="79" name="Полилиния 78"/>
            <p:cNvSpPr/>
            <p:nvPr userDrawn="1"/>
          </p:nvSpPr>
          <p:spPr bwMode="auto">
            <a:xfrm flipV="1">
              <a:off x="971599" y="3290350"/>
              <a:ext cx="2826361" cy="87394"/>
            </a:xfrm>
            <a:custGeom>
              <a:avLst/>
              <a:gdLst>
                <a:gd name="connsiteX0" fmla="*/ 0 w 3614296"/>
                <a:gd name="connsiteY0" fmla="*/ 161939 h 167495"/>
                <a:gd name="connsiteX1" fmla="*/ 2619375 w 3614296"/>
                <a:gd name="connsiteY1" fmla="*/ 14 h 167495"/>
                <a:gd name="connsiteX2" fmla="*/ 3486150 w 3614296"/>
                <a:gd name="connsiteY2" fmla="*/ 152414 h 167495"/>
                <a:gd name="connsiteX3" fmla="*/ 85725 w 3614296"/>
                <a:gd name="connsiteY3" fmla="*/ 161939 h 167495"/>
                <a:gd name="connsiteX4" fmla="*/ 85725 w 3614296"/>
                <a:gd name="connsiteY4" fmla="*/ 161939 h 167495"/>
                <a:gd name="connsiteX0" fmla="*/ 0 w 3640248"/>
                <a:gd name="connsiteY0" fmla="*/ 161926 h 172898"/>
                <a:gd name="connsiteX1" fmla="*/ 2619375 w 3640248"/>
                <a:gd name="connsiteY1" fmla="*/ 1 h 172898"/>
                <a:gd name="connsiteX2" fmla="*/ 3514853 w 3640248"/>
                <a:gd name="connsiteY2" fmla="*/ 160602 h 172898"/>
                <a:gd name="connsiteX3" fmla="*/ 85725 w 3640248"/>
                <a:gd name="connsiteY3" fmla="*/ 161926 h 172898"/>
                <a:gd name="connsiteX4" fmla="*/ 85725 w 3640248"/>
                <a:gd name="connsiteY4" fmla="*/ 161926 h 172898"/>
                <a:gd name="connsiteX0" fmla="*/ 0 w 3546443"/>
                <a:gd name="connsiteY0" fmla="*/ 161926 h 163813"/>
                <a:gd name="connsiteX1" fmla="*/ 2619375 w 3546443"/>
                <a:gd name="connsiteY1" fmla="*/ 1 h 163813"/>
                <a:gd name="connsiteX2" fmla="*/ 3514853 w 3546443"/>
                <a:gd name="connsiteY2" fmla="*/ 160602 h 163813"/>
                <a:gd name="connsiteX3" fmla="*/ 85725 w 3546443"/>
                <a:gd name="connsiteY3" fmla="*/ 161926 h 163813"/>
                <a:gd name="connsiteX4" fmla="*/ 85725 w 3546443"/>
                <a:gd name="connsiteY4" fmla="*/ 161926 h 163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6443" h="163813" extrusionOk="0">
                  <a:moveTo>
                    <a:pt x="0" y="161926"/>
                  </a:moveTo>
                  <a:cubicBezTo>
                    <a:pt x="1019175" y="81757"/>
                    <a:pt x="2033566" y="222"/>
                    <a:pt x="2619375" y="1"/>
                  </a:cubicBezTo>
                  <a:cubicBezTo>
                    <a:pt x="3205184" y="-220"/>
                    <a:pt x="3674699" y="154116"/>
                    <a:pt x="3514853" y="160602"/>
                  </a:cubicBezTo>
                  <a:cubicBezTo>
                    <a:pt x="3355007" y="167088"/>
                    <a:pt x="657246" y="161705"/>
                    <a:pt x="85725" y="161926"/>
                  </a:cubicBezTo>
                  <a:lnTo>
                    <a:pt x="85725" y="161926"/>
                  </a:lnTo>
                </a:path>
              </a:pathLst>
            </a:custGeom>
            <a:grpFill/>
            <a:ln>
              <a:noFill/>
            </a:ln>
          </p:spPr>
        </p:sp>
        <p:sp>
          <p:nvSpPr>
            <p:cNvPr id="80" name="Овал 79"/>
            <p:cNvSpPr/>
            <p:nvPr userDrawn="1"/>
          </p:nvSpPr>
          <p:spPr bwMode="auto">
            <a:xfrm>
              <a:off x="3742380" y="3209049"/>
              <a:ext cx="125965" cy="167954"/>
            </a:xfrm>
            <a:prstGeom prst="ellipse">
              <a:avLst/>
            </a:prstGeom>
            <a:grpFill/>
            <a:ln>
              <a:noFill/>
            </a:ln>
          </p:spPr>
        </p:sp>
        <p:sp>
          <p:nvSpPr>
            <p:cNvPr id="81" name="Овал 80"/>
            <p:cNvSpPr/>
            <p:nvPr userDrawn="1"/>
          </p:nvSpPr>
          <p:spPr bwMode="auto">
            <a:xfrm>
              <a:off x="3877731" y="3129578"/>
              <a:ext cx="245170" cy="326894"/>
            </a:xfrm>
            <a:prstGeom prst="ellipse">
              <a:avLst/>
            </a:prstGeom>
            <a:grpFill/>
            <a:ln>
              <a:noFill/>
            </a:ln>
          </p:spPr>
        </p:sp>
        <p:grpSp>
          <p:nvGrpSpPr>
            <p:cNvPr id="82" name="Группа 81"/>
            <p:cNvGrpSpPr/>
            <p:nvPr userDrawn="1"/>
          </p:nvGrpSpPr>
          <p:grpSpPr bwMode="auto">
            <a:xfrm flipH="1">
              <a:off x="4122902" y="3204294"/>
              <a:ext cx="2855887" cy="172111"/>
              <a:chOff x="1123999" y="3408833"/>
              <a:chExt cx="2896746" cy="172111"/>
            </a:xfrm>
            <a:grpFill/>
          </p:grpSpPr>
          <p:sp>
            <p:nvSpPr>
              <p:cNvPr id="83" name="Полилиния 82"/>
              <p:cNvSpPr/>
              <p:nvPr userDrawn="1"/>
            </p:nvSpPr>
            <p:spPr bwMode="auto">
              <a:xfrm>
                <a:off x="1123999" y="3408833"/>
                <a:ext cx="2826361" cy="87393"/>
              </a:xfrm>
              <a:custGeom>
                <a:avLst/>
                <a:gdLst>
                  <a:gd name="connsiteX0" fmla="*/ 0 w 3614296"/>
                  <a:gd name="connsiteY0" fmla="*/ 161939 h 167495"/>
                  <a:gd name="connsiteX1" fmla="*/ 2619375 w 3614296"/>
                  <a:gd name="connsiteY1" fmla="*/ 14 h 167495"/>
                  <a:gd name="connsiteX2" fmla="*/ 3486150 w 3614296"/>
                  <a:gd name="connsiteY2" fmla="*/ 152414 h 167495"/>
                  <a:gd name="connsiteX3" fmla="*/ 85725 w 3614296"/>
                  <a:gd name="connsiteY3" fmla="*/ 161939 h 167495"/>
                  <a:gd name="connsiteX4" fmla="*/ 85725 w 3614296"/>
                  <a:gd name="connsiteY4" fmla="*/ 161939 h 167495"/>
                  <a:gd name="connsiteX0" fmla="*/ 0 w 3640248"/>
                  <a:gd name="connsiteY0" fmla="*/ 161926 h 172898"/>
                  <a:gd name="connsiteX1" fmla="*/ 2619375 w 3640248"/>
                  <a:gd name="connsiteY1" fmla="*/ 1 h 172898"/>
                  <a:gd name="connsiteX2" fmla="*/ 3514853 w 3640248"/>
                  <a:gd name="connsiteY2" fmla="*/ 160602 h 172898"/>
                  <a:gd name="connsiteX3" fmla="*/ 85725 w 3640248"/>
                  <a:gd name="connsiteY3" fmla="*/ 161926 h 172898"/>
                  <a:gd name="connsiteX4" fmla="*/ 85725 w 3640248"/>
                  <a:gd name="connsiteY4" fmla="*/ 161926 h 172898"/>
                  <a:gd name="connsiteX0" fmla="*/ 0 w 3546443"/>
                  <a:gd name="connsiteY0" fmla="*/ 161926 h 163813"/>
                  <a:gd name="connsiteX1" fmla="*/ 2619375 w 3546443"/>
                  <a:gd name="connsiteY1" fmla="*/ 1 h 163813"/>
                  <a:gd name="connsiteX2" fmla="*/ 3514853 w 3546443"/>
                  <a:gd name="connsiteY2" fmla="*/ 160602 h 163813"/>
                  <a:gd name="connsiteX3" fmla="*/ 85725 w 3546443"/>
                  <a:gd name="connsiteY3" fmla="*/ 161926 h 163813"/>
                  <a:gd name="connsiteX4" fmla="*/ 85725 w 3546443"/>
                  <a:gd name="connsiteY4" fmla="*/ 161926 h 163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443" h="163813" extrusionOk="0">
                    <a:moveTo>
                      <a:pt x="0" y="161926"/>
                    </a:moveTo>
                    <a:cubicBezTo>
                      <a:pt x="1019175" y="81757"/>
                      <a:pt x="2033566" y="222"/>
                      <a:pt x="2619375" y="1"/>
                    </a:cubicBezTo>
                    <a:cubicBezTo>
                      <a:pt x="3205184" y="-220"/>
                      <a:pt x="3674699" y="154116"/>
                      <a:pt x="3514853" y="160602"/>
                    </a:cubicBezTo>
                    <a:cubicBezTo>
                      <a:pt x="3355007" y="167088"/>
                      <a:pt x="657246" y="161705"/>
                      <a:pt x="85725" y="161926"/>
                    </a:cubicBezTo>
                    <a:lnTo>
                      <a:pt x="85725" y="161926"/>
                    </a:lnTo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84" name="Полилиния 83"/>
              <p:cNvSpPr/>
              <p:nvPr userDrawn="1"/>
            </p:nvSpPr>
            <p:spPr bwMode="auto">
              <a:xfrm flipV="1">
                <a:off x="1123999" y="3493550"/>
                <a:ext cx="2826361" cy="87394"/>
              </a:xfrm>
              <a:custGeom>
                <a:avLst/>
                <a:gdLst>
                  <a:gd name="connsiteX0" fmla="*/ 0 w 3614296"/>
                  <a:gd name="connsiteY0" fmla="*/ 161939 h 167495"/>
                  <a:gd name="connsiteX1" fmla="*/ 2619375 w 3614296"/>
                  <a:gd name="connsiteY1" fmla="*/ 14 h 167495"/>
                  <a:gd name="connsiteX2" fmla="*/ 3486150 w 3614296"/>
                  <a:gd name="connsiteY2" fmla="*/ 152414 h 167495"/>
                  <a:gd name="connsiteX3" fmla="*/ 85725 w 3614296"/>
                  <a:gd name="connsiteY3" fmla="*/ 161939 h 167495"/>
                  <a:gd name="connsiteX4" fmla="*/ 85725 w 3614296"/>
                  <a:gd name="connsiteY4" fmla="*/ 161939 h 167495"/>
                  <a:gd name="connsiteX0" fmla="*/ 0 w 3640248"/>
                  <a:gd name="connsiteY0" fmla="*/ 161926 h 172898"/>
                  <a:gd name="connsiteX1" fmla="*/ 2619375 w 3640248"/>
                  <a:gd name="connsiteY1" fmla="*/ 1 h 172898"/>
                  <a:gd name="connsiteX2" fmla="*/ 3514853 w 3640248"/>
                  <a:gd name="connsiteY2" fmla="*/ 160602 h 172898"/>
                  <a:gd name="connsiteX3" fmla="*/ 85725 w 3640248"/>
                  <a:gd name="connsiteY3" fmla="*/ 161926 h 172898"/>
                  <a:gd name="connsiteX4" fmla="*/ 85725 w 3640248"/>
                  <a:gd name="connsiteY4" fmla="*/ 161926 h 172898"/>
                  <a:gd name="connsiteX0" fmla="*/ 0 w 3546443"/>
                  <a:gd name="connsiteY0" fmla="*/ 161926 h 163813"/>
                  <a:gd name="connsiteX1" fmla="*/ 2619375 w 3546443"/>
                  <a:gd name="connsiteY1" fmla="*/ 1 h 163813"/>
                  <a:gd name="connsiteX2" fmla="*/ 3514853 w 3546443"/>
                  <a:gd name="connsiteY2" fmla="*/ 160602 h 163813"/>
                  <a:gd name="connsiteX3" fmla="*/ 85725 w 3546443"/>
                  <a:gd name="connsiteY3" fmla="*/ 161926 h 163813"/>
                  <a:gd name="connsiteX4" fmla="*/ 85725 w 3546443"/>
                  <a:gd name="connsiteY4" fmla="*/ 161926 h 163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6443" h="163813" extrusionOk="0">
                    <a:moveTo>
                      <a:pt x="0" y="161926"/>
                    </a:moveTo>
                    <a:cubicBezTo>
                      <a:pt x="1019175" y="81757"/>
                      <a:pt x="2033566" y="222"/>
                      <a:pt x="2619375" y="1"/>
                    </a:cubicBezTo>
                    <a:cubicBezTo>
                      <a:pt x="3205184" y="-220"/>
                      <a:pt x="3674699" y="154116"/>
                      <a:pt x="3514853" y="160602"/>
                    </a:cubicBezTo>
                    <a:cubicBezTo>
                      <a:pt x="3355007" y="167088"/>
                      <a:pt x="657246" y="161705"/>
                      <a:pt x="85725" y="161926"/>
                    </a:cubicBezTo>
                    <a:lnTo>
                      <a:pt x="85725" y="161926"/>
                    </a:lnTo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85" name="Овал 84"/>
              <p:cNvSpPr/>
              <p:nvPr userDrawn="1"/>
            </p:nvSpPr>
            <p:spPr bwMode="auto">
              <a:xfrm>
                <a:off x="3894780" y="3412249"/>
                <a:ext cx="125965" cy="167954"/>
              </a:xfrm>
              <a:prstGeom prst="ellipse">
                <a:avLst/>
              </a:prstGeom>
              <a:grpFill/>
              <a:ln>
                <a:noFill/>
              </a:ln>
            </p:spPr>
          </p:sp>
        </p:grpSp>
      </p:grpSp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>
          <a:xfrm>
            <a:off x="1547663" y="274638"/>
            <a:ext cx="6048671" cy="8035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 bwMode="auto">
          <a:xfrm>
            <a:off x="683568" y="1772815"/>
            <a:ext cx="7776864" cy="43924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16" name="Дата 4"/>
          <p:cNvSpPr>
            <a:spLocks noGrp="1"/>
          </p:cNvSpPr>
          <p:nvPr>
            <p:ph type="dt" sz="half" idx="2"/>
          </p:nvPr>
        </p:nvSpPr>
        <p:spPr bwMode="auto">
          <a:xfrm>
            <a:off x="433535" y="6165303"/>
            <a:ext cx="21335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51E84241-D031-42DE-84E4-CC10C30232F4}" type="datetimeFigureOut">
              <a:rPr lang="ru-RU"/>
              <a:t>07.05.26</a:t>
            </a:fld>
            <a:endParaRPr lang="ru-RU"/>
          </a:p>
        </p:txBody>
      </p:sp>
      <p:sp>
        <p:nvSpPr>
          <p:cNvPr id="17" name="Нижний колонтитул 5"/>
          <p:cNvSpPr>
            <a:spLocks noGrp="1"/>
          </p:cNvSpPr>
          <p:nvPr>
            <p:ph type="ftr" sz="quarter" idx="3"/>
          </p:nvPr>
        </p:nvSpPr>
        <p:spPr bwMode="auto">
          <a:xfrm>
            <a:off x="3100536" y="6165303"/>
            <a:ext cx="28955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6"/>
          <p:cNvSpPr>
            <a:spLocks noGrp="1"/>
          </p:cNvSpPr>
          <p:nvPr>
            <p:ph type="sldNum" sz="quarter" idx="4"/>
          </p:nvPr>
        </p:nvSpPr>
        <p:spPr bwMode="auto">
          <a:xfrm>
            <a:off x="6529536" y="6165303"/>
            <a:ext cx="21335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3636"/>
                </a:solidFill>
              </a:defRPr>
            </a:lvl1pPr>
          </a:lstStyle>
          <a:p>
            <a:pPr>
              <a:defRPr/>
            </a:pPr>
            <a:fld id="{6B5AA3AA-5EA9-4976-BF6C-9891F6110747}" type="slidenum">
              <a:rPr lang="ru-RU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 spd="slow">
    <p:split orient="vert"/>
  </p:transition>
  <p:txStyles>
    <p:titleStyle>
      <a:lvl1pPr algn="ctr" defTabSz="914400">
        <a:spcBef>
          <a:spcPts val="399"/>
        </a:spcBef>
        <a:buNone/>
        <a:defRPr sz="3200" b="1" cap="none" spc="0">
          <a:solidFill>
            <a:schemeClr val="accent2">
              <a:lumMod val="50000"/>
            </a:schemeClr>
          </a:solidFill>
          <a:latin typeface="+mj-lt"/>
          <a:ea typeface="+mj-ea"/>
          <a:cs typeface="Arial"/>
        </a:defRPr>
      </a:lvl1pPr>
    </p:titleStyle>
    <p:bodyStyle>
      <a:lvl1pPr marL="355599" indent="-355599" algn="l" defTabSz="914400">
        <a:lnSpc>
          <a:spcPct val="100000"/>
        </a:lnSpc>
        <a:spcBef>
          <a:spcPts val="599"/>
        </a:spcBef>
        <a:spcAft>
          <a:spcPts val="0"/>
        </a:spcAft>
        <a:buClr>
          <a:schemeClr val="accent1"/>
        </a:buClr>
        <a:buFont typeface="Wingdings"/>
        <a:buChar char="v"/>
        <a:defRPr sz="2800" b="0" i="0" cap="none" spc="29">
          <a:solidFill>
            <a:srgbClr val="603636"/>
          </a:solidFill>
          <a:latin typeface="+mn-lt"/>
          <a:ea typeface="+mn-ea"/>
          <a:cs typeface="Arial"/>
        </a:defRPr>
      </a:lvl1pPr>
      <a:lvl2pPr marL="903287" indent="-355599" algn="l" defTabSz="914400">
        <a:lnSpc>
          <a:spcPct val="100000"/>
        </a:lnSpc>
        <a:spcBef>
          <a:spcPts val="1199"/>
        </a:spcBef>
        <a:buClr>
          <a:schemeClr val="accent1"/>
        </a:buClr>
        <a:buFont typeface="Courier New"/>
        <a:buChar char="o"/>
        <a:defRPr sz="2400">
          <a:solidFill>
            <a:srgbClr val="835A2D"/>
          </a:solidFill>
          <a:latin typeface="+mn-lt"/>
          <a:ea typeface="+mn-ea"/>
          <a:cs typeface="Arial"/>
        </a:defRPr>
      </a:lvl2pPr>
      <a:lvl3pPr marL="1258887" indent="-355599" algn="l" defTabSz="914400">
        <a:lnSpc>
          <a:spcPct val="100000"/>
        </a:lnSpc>
        <a:spcBef>
          <a:spcPts val="1199"/>
        </a:spcBef>
        <a:buClr>
          <a:schemeClr val="accent1"/>
        </a:buClr>
        <a:buFont typeface="Wingdings"/>
        <a:buChar char="v"/>
        <a:defRPr sz="2000">
          <a:solidFill>
            <a:srgbClr val="603636"/>
          </a:solidFill>
          <a:latin typeface="+mn-lt"/>
          <a:ea typeface="+mn-ea"/>
          <a:cs typeface="Arial"/>
        </a:defRPr>
      </a:lvl3pPr>
      <a:lvl4pPr marL="1614487" indent="-355599" algn="l" defTabSz="914400">
        <a:lnSpc>
          <a:spcPct val="100000"/>
        </a:lnSpc>
        <a:spcBef>
          <a:spcPts val="1199"/>
        </a:spcBef>
        <a:buClr>
          <a:schemeClr val="accent1"/>
        </a:buClr>
        <a:buFont typeface="Courier New"/>
        <a:buChar char="o"/>
        <a:defRPr sz="1800">
          <a:solidFill>
            <a:srgbClr val="835A2D"/>
          </a:solidFill>
          <a:latin typeface="+mn-lt"/>
          <a:ea typeface="+mn-ea"/>
          <a:cs typeface="Arial"/>
        </a:defRPr>
      </a:lvl4pPr>
      <a:lvl5pPr marL="2149474" indent="-355599" algn="l" defTabSz="914400">
        <a:lnSpc>
          <a:spcPct val="100000"/>
        </a:lnSpc>
        <a:spcBef>
          <a:spcPts val="1199"/>
        </a:spcBef>
        <a:buClr>
          <a:schemeClr val="accent1"/>
        </a:buClr>
        <a:buFont typeface="Wingdings"/>
        <a:buChar char="Ø"/>
        <a:defRPr sz="1800">
          <a:solidFill>
            <a:srgbClr val="603636"/>
          </a:solidFill>
          <a:latin typeface="+mn-lt"/>
          <a:ea typeface="+mn-ea"/>
          <a:cs typeface="Arial"/>
        </a:defRPr>
      </a:lvl5pPr>
      <a:lvl6pPr marL="0" indent="0" algn="ctr" defTabSz="914400">
        <a:lnSpc>
          <a:spcPct val="100000"/>
        </a:lnSpc>
        <a:spcBef>
          <a:spcPts val="1199"/>
        </a:spcBef>
        <a:buFont typeface="Arial"/>
        <a:buNone/>
        <a:defRPr sz="14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>
        <a:lnSpc>
          <a:spcPct val="100000"/>
        </a:lnSpc>
        <a:spcBef>
          <a:spcPts val="1199"/>
        </a:spcBef>
        <a:buFont typeface="Arial"/>
        <a:buNone/>
        <a:defRPr sz="14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>
        <a:lnSpc>
          <a:spcPct val="100000"/>
        </a:lnSpc>
        <a:spcBef>
          <a:spcPts val="1199"/>
        </a:spcBef>
        <a:buFont typeface="Arial"/>
        <a:buNone/>
        <a:defRPr sz="14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>
        <a:lnSpc>
          <a:spcPct val="100000"/>
        </a:lnSpc>
        <a:spcBef>
          <a:spcPts val="1199"/>
        </a:spcBef>
        <a:buFont typeface="Arial"/>
        <a:buNone/>
        <a:defRPr sz="14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Relationship Id="rId3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Relationship Id="rId3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звание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b="0" dirty="0" smtClean="0">
                <a:solidFill>
                  <a:srgbClr val="972109"/>
                </a:solidFill>
                <a:latin typeface="Times New Roman"/>
                <a:cs typeface="Times New Roman"/>
              </a:rPr>
              <a:t>ГОУ РК «Республиканский центр образования»</a:t>
            </a:r>
            <a:br>
              <a:rPr lang="ru-RU" sz="1800" b="0" dirty="0" smtClean="0">
                <a:solidFill>
                  <a:srgbClr val="972109"/>
                </a:solidFill>
                <a:latin typeface="Times New Roman"/>
                <a:cs typeface="Times New Roman"/>
              </a:rPr>
            </a:br>
            <a:r>
              <a:rPr lang="ru-RU" sz="1800" b="0" dirty="0" smtClean="0">
                <a:solidFill>
                  <a:srgbClr val="972109"/>
                </a:solidFill>
                <a:latin typeface="Times New Roman"/>
                <a:cs typeface="Times New Roman"/>
              </a:rPr>
              <a:t>центр дистанционного обучения</a:t>
            </a:r>
            <a:endParaRPr lang="ru-RU" sz="1800" b="0" dirty="0">
              <a:solidFill>
                <a:srgbClr val="972109"/>
              </a:solidFill>
              <a:latin typeface="Times New Roman"/>
              <a:cs typeface="Times New Roman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ru-RU" sz="2000" dirty="0" err="1" smtClean="0">
                <a:solidFill>
                  <a:srgbClr val="972109"/>
                </a:solidFill>
              </a:rPr>
              <a:t>Межпредметный</a:t>
            </a:r>
            <a:r>
              <a:rPr lang="ru-RU" sz="2000" dirty="0" smtClean="0">
                <a:solidFill>
                  <a:srgbClr val="972109"/>
                </a:solidFill>
              </a:rPr>
              <a:t> проект «Окно в мир» - «Год села»</a:t>
            </a:r>
          </a:p>
          <a:p>
            <a:endParaRPr lang="ru-RU" sz="2000" dirty="0" smtClean="0">
              <a:solidFill>
                <a:srgbClr val="972109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972109"/>
                </a:solidFill>
              </a:rPr>
              <a:t>Тема : «Моя малая Родина </a:t>
            </a:r>
            <a:r>
              <a:rPr lang="mr-IN" sz="2400" b="1" dirty="0" smtClean="0">
                <a:solidFill>
                  <a:srgbClr val="972109"/>
                </a:solidFill>
              </a:rPr>
              <a:t>–</a:t>
            </a:r>
            <a:r>
              <a:rPr lang="ru-RU" sz="2400" b="1" dirty="0" smtClean="0">
                <a:solidFill>
                  <a:srgbClr val="972109"/>
                </a:solidFill>
              </a:rPr>
              <a:t> село Замежная, </a:t>
            </a:r>
          </a:p>
          <a:p>
            <a:pPr algn="ctr"/>
            <a:r>
              <a:rPr lang="ru-RU" sz="2400" b="1" dirty="0" smtClean="0">
                <a:solidFill>
                  <a:srgbClr val="972109"/>
                </a:solidFill>
              </a:rPr>
              <a:t>            </a:t>
            </a:r>
            <a:r>
              <a:rPr lang="ru-RU" sz="2400" b="1" dirty="0" err="1" smtClean="0">
                <a:solidFill>
                  <a:srgbClr val="972109"/>
                </a:solidFill>
              </a:rPr>
              <a:t>Усть-Цилемский</a:t>
            </a:r>
            <a:r>
              <a:rPr lang="ru-RU" sz="2400" b="1" dirty="0" smtClean="0">
                <a:solidFill>
                  <a:srgbClr val="972109"/>
                </a:solidFill>
              </a:rPr>
              <a:t> р-н, Республика Коми»</a:t>
            </a:r>
          </a:p>
          <a:p>
            <a:pPr algn="just"/>
            <a:endParaRPr lang="ru-RU" sz="2400" b="1" dirty="0">
              <a:solidFill>
                <a:srgbClr val="972109"/>
              </a:solidFill>
            </a:endParaRPr>
          </a:p>
          <a:p>
            <a:pPr algn="just"/>
            <a:r>
              <a:rPr lang="ru-RU" sz="2000" dirty="0" smtClean="0"/>
              <a:t> </a:t>
            </a:r>
          </a:p>
          <a:p>
            <a:pPr algn="just"/>
            <a:r>
              <a:rPr lang="ru-RU" sz="2000" dirty="0" smtClean="0">
                <a:solidFill>
                  <a:srgbClr val="972109"/>
                </a:solidFill>
              </a:rPr>
              <a:t>Авторы проекта: </a:t>
            </a:r>
            <a:r>
              <a:rPr lang="ru-RU" sz="2000" dirty="0" err="1" smtClean="0">
                <a:solidFill>
                  <a:srgbClr val="972109"/>
                </a:solidFill>
              </a:rPr>
              <a:t>Мяндина</a:t>
            </a:r>
            <a:r>
              <a:rPr lang="ru-RU" sz="2000" dirty="0" smtClean="0">
                <a:solidFill>
                  <a:srgbClr val="972109"/>
                </a:solidFill>
              </a:rPr>
              <a:t> Ю. Н.</a:t>
            </a:r>
          </a:p>
          <a:p>
            <a:pPr algn="just"/>
            <a:r>
              <a:rPr lang="ru-RU" sz="2000" dirty="0">
                <a:solidFill>
                  <a:srgbClr val="972109"/>
                </a:solidFill>
              </a:rPr>
              <a:t> </a:t>
            </a:r>
            <a:r>
              <a:rPr lang="ru-RU" sz="2000" dirty="0" smtClean="0">
                <a:solidFill>
                  <a:srgbClr val="972109"/>
                </a:solidFill>
              </a:rPr>
              <a:t>                            </a:t>
            </a:r>
            <a:r>
              <a:rPr lang="ru-RU" sz="2000" dirty="0" err="1" smtClean="0">
                <a:solidFill>
                  <a:srgbClr val="972109"/>
                </a:solidFill>
              </a:rPr>
              <a:t>Мяндин</a:t>
            </a:r>
            <a:r>
              <a:rPr lang="ru-RU" sz="2000" dirty="0" smtClean="0">
                <a:solidFill>
                  <a:srgbClr val="972109"/>
                </a:solidFill>
              </a:rPr>
              <a:t> Дмитрий </a:t>
            </a:r>
            <a:r>
              <a:rPr lang="mr-IN" sz="2000" dirty="0" smtClean="0">
                <a:solidFill>
                  <a:srgbClr val="972109"/>
                </a:solidFill>
              </a:rPr>
              <a:t>–</a:t>
            </a:r>
            <a:r>
              <a:rPr lang="ru-RU" sz="2000" dirty="0" smtClean="0">
                <a:solidFill>
                  <a:srgbClr val="972109"/>
                </a:solidFill>
              </a:rPr>
              <a:t> ученик 2 класса</a:t>
            </a:r>
          </a:p>
          <a:p>
            <a:pPr algn="just"/>
            <a:r>
              <a:rPr lang="ru-RU" sz="2000" dirty="0" smtClean="0">
                <a:solidFill>
                  <a:srgbClr val="972109"/>
                </a:solidFill>
              </a:rPr>
              <a:t>                             учитель-</a:t>
            </a:r>
            <a:r>
              <a:rPr lang="ru-RU" sz="2000" dirty="0" err="1" smtClean="0">
                <a:solidFill>
                  <a:srgbClr val="972109"/>
                </a:solidFill>
              </a:rPr>
              <a:t>тьютор</a:t>
            </a:r>
            <a:r>
              <a:rPr lang="ru-RU" sz="2000" dirty="0" smtClean="0">
                <a:solidFill>
                  <a:srgbClr val="972109"/>
                </a:solidFill>
              </a:rPr>
              <a:t> </a:t>
            </a:r>
            <a:r>
              <a:rPr lang="mr-IN" sz="2000" dirty="0" smtClean="0">
                <a:solidFill>
                  <a:srgbClr val="972109"/>
                </a:solidFill>
              </a:rPr>
              <a:t>–</a:t>
            </a:r>
            <a:r>
              <a:rPr lang="ru-RU" sz="2000" dirty="0" smtClean="0">
                <a:solidFill>
                  <a:srgbClr val="972109"/>
                </a:solidFill>
              </a:rPr>
              <a:t> </a:t>
            </a:r>
            <a:r>
              <a:rPr lang="ru-RU" sz="2000" dirty="0" err="1" smtClean="0">
                <a:solidFill>
                  <a:srgbClr val="972109"/>
                </a:solidFill>
              </a:rPr>
              <a:t>Чудиновских</a:t>
            </a:r>
            <a:r>
              <a:rPr lang="ru-RU" sz="2000" dirty="0" smtClean="0">
                <a:solidFill>
                  <a:srgbClr val="972109"/>
                </a:solidFill>
              </a:rPr>
              <a:t> В.А.</a:t>
            </a:r>
          </a:p>
          <a:p>
            <a:pPr algn="ctr"/>
            <a:endParaRPr lang="ru-RU" sz="2000" dirty="0" smtClean="0">
              <a:solidFill>
                <a:srgbClr val="972109"/>
              </a:solidFill>
            </a:endParaRPr>
          </a:p>
          <a:p>
            <a:pPr algn="ctr"/>
            <a:endParaRPr lang="ru-RU" sz="2000" dirty="0" smtClean="0">
              <a:solidFill>
                <a:srgbClr val="972109"/>
              </a:solidFill>
            </a:endParaRPr>
          </a:p>
          <a:p>
            <a:pPr algn="ctr"/>
            <a:r>
              <a:rPr lang="ru-RU" sz="2000" dirty="0" smtClean="0">
                <a:solidFill>
                  <a:srgbClr val="972109"/>
                </a:solidFill>
              </a:rPr>
              <a:t>Сыктывкар 2026</a:t>
            </a:r>
          </a:p>
          <a:p>
            <a:pPr algn="just"/>
            <a:r>
              <a:rPr lang="ru-RU" sz="2000" dirty="0" smtClean="0"/>
              <a:t>                              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750688716"/>
      </p:ext>
    </p:extLst>
  </p:cSld>
  <p:clrMapOvr>
    <a:masterClrMapping/>
  </p:clrMapOvr>
  <p:transition xmlns:p14="http://schemas.microsoft.com/office/powerpoint/2010/main" spd="slow">
    <p:split orient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 bwMode="auto">
          <a:xfrm>
            <a:off x="250438" y="1498327"/>
            <a:ext cx="8570031" cy="1737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dirty="0">
                <a:latin typeface="Calibri"/>
                <a:ea typeface="Calibri"/>
                <a:cs typeface="Times New Roman"/>
              </a:rPr>
              <a:t> </a:t>
            </a:r>
            <a:r>
              <a:rPr lang="ru-RU" dirty="0" smtClean="0">
                <a:latin typeface="Calibri"/>
                <a:ea typeface="Calibri"/>
                <a:cs typeface="Times New Roman"/>
              </a:rPr>
              <a:t> </a:t>
            </a:r>
            <a:r>
              <a:rPr lang="ru-RU" sz="1800" dirty="0" smtClean="0">
                <a:solidFill>
                  <a:srgbClr val="972109"/>
                </a:solidFill>
                <a:ea typeface="Calibri"/>
                <a:cs typeface="Times New Roman"/>
              </a:rPr>
              <a:t>В </a:t>
            </a:r>
            <a:r>
              <a:rPr lang="ru-RU" sz="1800" dirty="0">
                <a:solidFill>
                  <a:srgbClr val="972109"/>
                </a:solidFill>
                <a:ea typeface="Calibri"/>
                <a:cs typeface="Times New Roman"/>
              </a:rPr>
              <a:t>1974 году произошла реорганизация </a:t>
            </a:r>
            <a:r>
              <a:rPr lang="ru-RU" sz="1800" dirty="0" err="1">
                <a:solidFill>
                  <a:srgbClr val="972109"/>
                </a:solidFill>
                <a:ea typeface="Calibri"/>
                <a:cs typeface="Times New Roman"/>
              </a:rPr>
              <a:t>Пижемской</a:t>
            </a:r>
            <a:r>
              <a:rPr lang="ru-RU" sz="1800" dirty="0">
                <a:solidFill>
                  <a:srgbClr val="972109"/>
                </a:solidFill>
                <a:ea typeface="Calibri"/>
                <a:cs typeface="Times New Roman"/>
              </a:rPr>
              <a:t> неполной средней школы в среднюю школу. </a:t>
            </a:r>
            <a:r>
              <a:rPr lang="ru-RU" sz="1800" dirty="0" smtClean="0">
                <a:solidFill>
                  <a:srgbClr val="972109"/>
                </a:solidFill>
                <a:ea typeface="Calibri"/>
                <a:cs typeface="Times New Roman"/>
              </a:rPr>
              <a:t>При </a:t>
            </a:r>
            <a:r>
              <a:rPr lang="ru-RU" sz="1800" dirty="0">
                <a:solidFill>
                  <a:srgbClr val="972109"/>
                </a:solidFill>
                <a:ea typeface="Calibri"/>
                <a:cs typeface="Times New Roman"/>
              </a:rPr>
              <a:t>директоре </a:t>
            </a:r>
            <a:r>
              <a:rPr lang="ru-RU" sz="1800" dirty="0" err="1">
                <a:solidFill>
                  <a:srgbClr val="972109"/>
                </a:solidFill>
                <a:ea typeface="Calibri"/>
                <a:cs typeface="Times New Roman"/>
              </a:rPr>
              <a:t>Рейзере</a:t>
            </a:r>
            <a:r>
              <a:rPr lang="ru-RU" sz="1800" dirty="0">
                <a:solidFill>
                  <a:srgbClr val="972109"/>
                </a:solidFill>
                <a:ea typeface="Calibri"/>
                <a:cs typeface="Times New Roman"/>
              </a:rPr>
              <a:t> Викторе Владимировиче школа была переведена на водяное отопление, были приобретены два новых трактора и построен гараж; стало возможным получить профессию: юношам - тракториста, девушкам - мастера машинного доения коров. Такой она просуществовала  до 17 мая 2010 года. 17 мая 2010 года пожар уничтожил основное здание школы. </a:t>
            </a:r>
            <a:endParaRPr dirty="0">
              <a:solidFill>
                <a:srgbClr val="972109"/>
              </a:solidFill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344508" y="3155155"/>
            <a:ext cx="501957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ru-RU" dirty="0">
                <a:solidFill>
                  <a:srgbClr val="0070C0"/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ru-RU" dirty="0" smtClean="0">
                <a:solidFill>
                  <a:srgbClr val="0070C0"/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ru-RU" sz="1800" dirty="0" smtClean="0">
                <a:solidFill>
                  <a:srgbClr val="972109"/>
                </a:solidFill>
                <a:ea typeface="Calibri"/>
                <a:cs typeface="Times New Roman"/>
              </a:rPr>
              <a:t>По </a:t>
            </a:r>
            <a:r>
              <a:rPr lang="ru-RU" sz="1800" dirty="0">
                <a:solidFill>
                  <a:srgbClr val="972109"/>
                </a:solidFill>
                <a:ea typeface="Calibri"/>
                <a:cs typeface="Times New Roman"/>
              </a:rPr>
              <a:t>инициативе директора </a:t>
            </a:r>
            <a:r>
              <a:rPr lang="ru-RU" sz="1800" dirty="0" err="1">
                <a:solidFill>
                  <a:srgbClr val="972109"/>
                </a:solidFill>
                <a:ea typeface="Calibri"/>
                <a:cs typeface="Times New Roman"/>
              </a:rPr>
              <a:t>Шпикиной</a:t>
            </a:r>
            <a:r>
              <a:rPr lang="ru-RU" sz="1800" dirty="0">
                <a:solidFill>
                  <a:srgbClr val="972109"/>
                </a:solidFill>
                <a:ea typeface="Calibri"/>
                <a:cs typeface="Times New Roman"/>
              </a:rPr>
              <a:t> Елены Сергеевны было начато строительство новой </a:t>
            </a:r>
            <a:r>
              <a:rPr lang="ru-RU" sz="1800" dirty="0" smtClean="0">
                <a:solidFill>
                  <a:srgbClr val="972109"/>
                </a:solidFill>
                <a:ea typeface="Calibri"/>
                <a:cs typeface="Times New Roman"/>
              </a:rPr>
              <a:t>школы,  </a:t>
            </a:r>
            <a:r>
              <a:rPr lang="ru-RU" sz="1800" dirty="0">
                <a:solidFill>
                  <a:srgbClr val="972109"/>
                </a:solidFill>
                <a:ea typeface="Calibri"/>
                <a:cs typeface="Times New Roman"/>
              </a:rPr>
              <a:t>открытие которой состоялось в 2013 году. В нем предусмотрены все условия для обучения. </a:t>
            </a:r>
            <a:r>
              <a:rPr lang="ru-RU" sz="1800" dirty="0" smtClean="0">
                <a:solidFill>
                  <a:srgbClr val="972109"/>
                </a:solidFill>
                <a:ea typeface="Calibri"/>
                <a:cs typeface="Times New Roman"/>
              </a:rPr>
              <a:t>Таким </a:t>
            </a:r>
            <a:r>
              <a:rPr lang="ru-RU" sz="1800" dirty="0">
                <a:solidFill>
                  <a:srgbClr val="972109"/>
                </a:solidFill>
                <a:ea typeface="Calibri"/>
                <a:cs typeface="Times New Roman"/>
              </a:rPr>
              <a:t>образом, на </a:t>
            </a:r>
            <a:r>
              <a:rPr lang="ru-RU" sz="1800" dirty="0" smtClean="0">
                <a:solidFill>
                  <a:srgbClr val="972109"/>
                </a:solidFill>
                <a:ea typeface="Calibri"/>
                <a:cs typeface="Times New Roman"/>
              </a:rPr>
              <a:t>протяжении </a:t>
            </a:r>
            <a:r>
              <a:rPr lang="ru-RU" sz="1800" dirty="0">
                <a:solidFill>
                  <a:srgbClr val="972109"/>
                </a:solidFill>
                <a:ea typeface="Calibri"/>
                <a:cs typeface="Times New Roman"/>
              </a:rPr>
              <a:t>длительного исторического периода </a:t>
            </a:r>
            <a:r>
              <a:rPr lang="ru-RU" sz="1800" dirty="0" err="1">
                <a:solidFill>
                  <a:srgbClr val="972109"/>
                </a:solidFill>
                <a:ea typeface="Calibri"/>
                <a:cs typeface="Times New Roman"/>
              </a:rPr>
              <a:t>Пижемская</a:t>
            </a:r>
            <a:r>
              <a:rPr lang="ru-RU" sz="1800" dirty="0">
                <a:solidFill>
                  <a:srgbClr val="972109"/>
                </a:solidFill>
                <a:ea typeface="Calibri"/>
                <a:cs typeface="Times New Roman"/>
              </a:rPr>
              <a:t> школа претерпела значительные преобразования. На данный момент в ней обучается около ста человек, дети из Замежной, Загривочной, </a:t>
            </a:r>
            <a:r>
              <a:rPr lang="ru-RU" sz="1800" dirty="0" err="1">
                <a:solidFill>
                  <a:srgbClr val="972109"/>
                </a:solidFill>
                <a:ea typeface="Calibri"/>
                <a:cs typeface="Times New Roman"/>
              </a:rPr>
              <a:t>Степановской</a:t>
            </a:r>
            <a:r>
              <a:rPr lang="ru-RU" sz="1800" dirty="0">
                <a:solidFill>
                  <a:srgbClr val="972109"/>
                </a:solidFill>
                <a:ea typeface="Calibri"/>
                <a:cs typeface="Times New Roman"/>
              </a:rPr>
              <a:t>, Скитской, Черногорской.</a:t>
            </a:r>
            <a:endParaRPr dirty="0">
              <a:solidFill>
                <a:srgbClr val="972109"/>
              </a:solidFill>
            </a:endParaRPr>
          </a:p>
          <a:p>
            <a:pPr>
              <a:defRPr/>
            </a:pP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364088" y="3284984"/>
            <a:ext cx="3495805" cy="3125353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split orient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Picture 2" descr="G:\памятник Скорбящая мать\в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683568" y="1507544"/>
            <a:ext cx="3168352" cy="262662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 bwMode="auto">
          <a:xfrm>
            <a:off x="4932041" y="1340768"/>
            <a:ext cx="388843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ru-RU" dirty="0">
                <a:latin typeface="Calibri"/>
                <a:ea typeface="Calibri"/>
                <a:cs typeface="Times New Roman"/>
              </a:rPr>
              <a:t>	</a:t>
            </a:r>
            <a:endParaRPr lang="ru-RU" dirty="0" smtClean="0">
              <a:latin typeface="Calibri"/>
              <a:ea typeface="Calibri"/>
              <a:cs typeface="Times New Roman"/>
            </a:endParaRPr>
          </a:p>
          <a:p>
            <a:pPr algn="just">
              <a:defRPr/>
            </a:pPr>
            <a:r>
              <a:rPr lang="ru-RU" sz="1800" dirty="0" smtClean="0">
                <a:solidFill>
                  <a:srgbClr val="972109"/>
                </a:solidFill>
                <a:ea typeface="Calibri"/>
                <a:cs typeface="Times New Roman"/>
              </a:rPr>
              <a:t>В </a:t>
            </a:r>
            <a:r>
              <a:rPr lang="ru-RU" sz="1800" dirty="0">
                <a:solidFill>
                  <a:srgbClr val="972109"/>
                </a:solidFill>
                <a:ea typeface="Calibri"/>
                <a:cs typeface="Times New Roman"/>
              </a:rPr>
              <a:t>1987 году, был установлен этот мемориальный </a:t>
            </a:r>
            <a:r>
              <a:rPr lang="ru-RU" sz="1800" dirty="0" smtClean="0">
                <a:solidFill>
                  <a:srgbClr val="972109"/>
                </a:solidFill>
                <a:ea typeface="Calibri"/>
                <a:cs typeface="Times New Roman"/>
              </a:rPr>
              <a:t>комплекс. «</a:t>
            </a:r>
            <a:r>
              <a:rPr lang="ru-RU" sz="1800" dirty="0">
                <a:solidFill>
                  <a:srgbClr val="972109"/>
                </a:solidFill>
                <a:ea typeface="Calibri"/>
                <a:cs typeface="Times New Roman"/>
              </a:rPr>
              <a:t>Проект мемориального комплекса «Скорбящая мать</a:t>
            </a:r>
            <a:r>
              <a:rPr lang="ru-RU" sz="1800" dirty="0" smtClean="0">
                <a:solidFill>
                  <a:srgbClr val="972109"/>
                </a:solidFill>
                <a:ea typeface="Calibri"/>
                <a:cs typeface="Times New Roman"/>
              </a:rPr>
              <a:t>» разработан </a:t>
            </a:r>
            <a:r>
              <a:rPr lang="ru-RU" sz="1800" dirty="0">
                <a:solidFill>
                  <a:srgbClr val="972109"/>
                </a:solidFill>
                <a:ea typeface="Calibri"/>
                <a:cs typeface="Times New Roman"/>
              </a:rPr>
              <a:t>известным скульптором РК Пылаевым Игорем Валентиновичем при содействии общественности села.</a:t>
            </a:r>
            <a:endParaRPr lang="ru-RU" dirty="0">
              <a:solidFill>
                <a:srgbClr val="972109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5145696" y="4052688"/>
            <a:ext cx="3808498" cy="2596322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7" name="TextBox 6"/>
          <p:cNvSpPr txBox="1"/>
          <p:nvPr/>
        </p:nvSpPr>
        <p:spPr bwMode="auto">
          <a:xfrm>
            <a:off x="395536" y="5301208"/>
            <a:ext cx="4777817" cy="1359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999"/>
              </a:lnSpc>
              <a:spcAft>
                <a:spcPts val="1000"/>
              </a:spcAft>
              <a:defRPr/>
            </a:pPr>
            <a:r>
              <a:rPr lang="ru-RU" dirty="0" smtClean="0">
                <a:solidFill>
                  <a:srgbClr val="972109"/>
                </a:solidFill>
                <a:ea typeface="Calibri"/>
                <a:cs typeface="Times New Roman"/>
              </a:rPr>
              <a:t>В</a:t>
            </a:r>
            <a:r>
              <a:rPr lang="ru-RU" sz="1800" dirty="0" smtClean="0">
                <a:solidFill>
                  <a:srgbClr val="972109"/>
                </a:solidFill>
                <a:ea typeface="Calibri"/>
                <a:cs typeface="Times New Roman"/>
              </a:rPr>
              <a:t> </a:t>
            </a:r>
            <a:r>
              <a:rPr lang="ru-RU" sz="1800" dirty="0">
                <a:solidFill>
                  <a:srgbClr val="972109"/>
                </a:solidFill>
                <a:ea typeface="Calibri"/>
                <a:cs typeface="Times New Roman"/>
              </a:rPr>
              <a:t>сентябре 2011 года  плиты с именами погибших, изгородь парка был обновлены</a:t>
            </a:r>
            <a:r>
              <a:rPr lang="ru-RU" sz="1800" dirty="0">
                <a:solidFill>
                  <a:srgbClr val="972109"/>
                </a:solidFill>
                <a:latin typeface="Calibri"/>
                <a:ea typeface="Calibri"/>
                <a:cs typeface="Times New Roman"/>
              </a:rPr>
              <a:t>. </a:t>
            </a:r>
            <a:r>
              <a:rPr lang="ru-RU" sz="1800" dirty="0">
                <a:solidFill>
                  <a:srgbClr val="972109"/>
                </a:solidFill>
                <a:ea typeface="Calibri"/>
                <a:cs typeface="Times New Roman"/>
              </a:rPr>
              <a:t>Плиты были изготовлены в рамках проекта «Это надо не мёртвым, это надо живым». </a:t>
            </a:r>
            <a:endParaRPr dirty="0">
              <a:solidFill>
                <a:srgbClr val="972109"/>
              </a:solidFill>
            </a:endParaRPr>
          </a:p>
        </p:txBody>
      </p:sp>
      <p:sp>
        <p:nvSpPr>
          <p:cNvPr id="657017723" name="TextBox 657017722"/>
          <p:cNvSpPr txBox="1"/>
          <p:nvPr/>
        </p:nvSpPr>
        <p:spPr bwMode="auto">
          <a:xfrm>
            <a:off x="323528" y="4221088"/>
            <a:ext cx="4753795" cy="1224136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just">
              <a:defRPr/>
            </a:pPr>
            <a:r>
              <a:rPr lang="ru-RU" dirty="0">
                <a:solidFill>
                  <a:srgbClr val="972109"/>
                </a:solidFill>
                <a:ea typeface="Calibri"/>
                <a:cs typeface="Times New Roman"/>
              </a:rPr>
              <a:t> </a:t>
            </a:r>
            <a:r>
              <a:rPr lang="ru-RU" sz="1800" b="0" i="0" u="none" strike="noStrike" cap="none" spc="0" dirty="0" smtClean="0">
                <a:solidFill>
                  <a:srgbClr val="972109"/>
                </a:solidFill>
                <a:ea typeface="Calibri"/>
                <a:cs typeface="Times New Roman"/>
              </a:rPr>
              <a:t>Разбивка </a:t>
            </a:r>
            <a:r>
              <a:rPr lang="ru-RU" sz="1800" b="0" i="0" u="none" strike="noStrike" cap="none" spc="0" dirty="0">
                <a:solidFill>
                  <a:srgbClr val="972109"/>
                </a:solidFill>
                <a:ea typeface="Calibri"/>
                <a:cs typeface="Times New Roman"/>
              </a:rPr>
              <a:t>парка осуществлялась людьми разных поколений в 70 - 80 –е годы. Открытие памятника было </a:t>
            </a:r>
            <a:r>
              <a:rPr lang="ru-RU" sz="1800" b="0" i="0" u="none" strike="noStrike" cap="none" spc="0" dirty="0" smtClean="0">
                <a:solidFill>
                  <a:srgbClr val="972109"/>
                </a:solidFill>
                <a:ea typeface="Calibri"/>
                <a:cs typeface="Times New Roman"/>
              </a:rPr>
              <a:t>самым </a:t>
            </a:r>
            <a:r>
              <a:rPr lang="ru-RU" sz="1800" b="0" i="0" u="none" strike="noStrike" cap="none" spc="0" dirty="0">
                <a:solidFill>
                  <a:srgbClr val="972109"/>
                </a:solidFill>
                <a:ea typeface="Calibri"/>
                <a:cs typeface="Times New Roman"/>
              </a:rPr>
              <a:t>настоящим праздником в </a:t>
            </a:r>
            <a:r>
              <a:rPr lang="ru-RU" sz="1800" b="0" i="0" u="none" strike="noStrike" cap="none" spc="0" dirty="0" smtClean="0">
                <a:solidFill>
                  <a:srgbClr val="972109"/>
                </a:solidFill>
                <a:ea typeface="Calibri"/>
                <a:cs typeface="Times New Roman"/>
              </a:rPr>
              <a:t>селе. </a:t>
            </a:r>
            <a:endParaRPr dirty="0">
              <a:solidFill>
                <a:srgbClr val="972109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>
    <p:split orient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641192" y="2100517"/>
            <a:ext cx="3354744" cy="347034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4107213" y="2100517"/>
            <a:ext cx="4606077" cy="3456384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TextBox 1"/>
          <p:cNvSpPr txBox="1"/>
          <p:nvPr/>
        </p:nvSpPr>
        <p:spPr bwMode="auto">
          <a:xfrm>
            <a:off x="5582964" y="541460"/>
            <a:ext cx="2065393" cy="3965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972109"/>
                </a:solidFill>
              </a:rPr>
              <a:t>Молельный дом</a:t>
            </a:r>
            <a:endParaRPr sz="2000" b="1" dirty="0">
              <a:solidFill>
                <a:srgbClr val="972109"/>
              </a:solidFill>
            </a:endParaRPr>
          </a:p>
        </p:txBody>
      </p:sp>
      <p:sp>
        <p:nvSpPr>
          <p:cNvPr id="3" name="TextBox 2"/>
          <p:cNvSpPr txBox="1"/>
          <p:nvPr/>
        </p:nvSpPr>
        <p:spPr bwMode="auto">
          <a:xfrm>
            <a:off x="641192" y="373820"/>
            <a:ext cx="3656846" cy="701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972109"/>
                </a:solidFill>
              </a:rPr>
              <a:t>Здание церкви святых Зосима </a:t>
            </a:r>
            <a:endParaRPr sz="2000" b="1" dirty="0">
              <a:solidFill>
                <a:srgbClr val="972109"/>
              </a:solidFill>
            </a:endParaRPr>
          </a:p>
          <a:p>
            <a:pPr>
              <a:defRPr/>
            </a:pPr>
            <a:r>
              <a:rPr lang="ru-RU" sz="2000" b="1" dirty="0">
                <a:solidFill>
                  <a:srgbClr val="972109"/>
                </a:solidFill>
              </a:rPr>
              <a:t>и </a:t>
            </a:r>
            <a:r>
              <a:rPr lang="ru-RU" sz="2000" b="1" dirty="0" err="1">
                <a:solidFill>
                  <a:srgbClr val="972109"/>
                </a:solidFill>
              </a:rPr>
              <a:t>Савватия</a:t>
            </a:r>
            <a:r>
              <a:rPr lang="ru-RU" sz="2000" b="1" dirty="0">
                <a:solidFill>
                  <a:srgbClr val="972109"/>
                </a:solidFill>
              </a:rPr>
              <a:t> </a:t>
            </a:r>
            <a:r>
              <a:rPr lang="ru-RU" sz="2000" b="1" dirty="0" err="1">
                <a:solidFill>
                  <a:srgbClr val="972109"/>
                </a:solidFill>
              </a:rPr>
              <a:t>соловецких</a:t>
            </a:r>
            <a:endParaRPr sz="2000" b="1" dirty="0">
              <a:solidFill>
                <a:srgbClr val="972109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>
    <p:split orient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763688" y="2060848"/>
            <a:ext cx="5300719" cy="3384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 bwMode="auto">
          <a:xfrm>
            <a:off x="536651" y="358153"/>
            <a:ext cx="78011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ru-RU" sz="2000" b="1" dirty="0">
                <a:solidFill>
                  <a:srgbClr val="972109"/>
                </a:solidFill>
              </a:rPr>
              <a:t> </a:t>
            </a:r>
            <a:r>
              <a:rPr lang="ru-RU" sz="2000" dirty="0" smtClean="0">
                <a:solidFill>
                  <a:srgbClr val="972109"/>
                </a:solidFill>
              </a:rPr>
              <a:t>Музей </a:t>
            </a:r>
            <a:r>
              <a:rPr lang="ru-RU" sz="2000" dirty="0">
                <a:solidFill>
                  <a:srgbClr val="972109"/>
                </a:solidFill>
              </a:rPr>
              <a:t>(ранее был приспособлен под интернат, а затем был отдан под жилье</a:t>
            </a:r>
            <a:r>
              <a:rPr lang="ru-RU" sz="2000" dirty="0" smtClean="0">
                <a:solidFill>
                  <a:srgbClr val="972109"/>
                </a:solidFill>
              </a:rPr>
              <a:t>). Решается вопрос о строительстве здания для историко-этнографического музея.</a:t>
            </a:r>
            <a:endParaRPr dirty="0">
              <a:solidFill>
                <a:srgbClr val="972109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>
    <p:split orient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rcRect b="35786"/>
          <a:stretch/>
        </p:blipFill>
        <p:spPr bwMode="auto">
          <a:xfrm>
            <a:off x="395536" y="1595288"/>
            <a:ext cx="8136904" cy="45365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 bwMode="auto">
          <a:xfrm>
            <a:off x="572450" y="420205"/>
            <a:ext cx="8138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972109"/>
                </a:solidFill>
              </a:rPr>
              <a:t>Здание администрации сельского поселения</a:t>
            </a:r>
            <a:endParaRPr sz="2000" dirty="0">
              <a:solidFill>
                <a:srgbClr val="972109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>
    <p:split orient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07492" y="1898415"/>
            <a:ext cx="6612780" cy="4959585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l="28480" b="28234"/>
          <a:stretch/>
        </p:blipFill>
        <p:spPr bwMode="auto">
          <a:xfrm>
            <a:off x="4187566" y="205584"/>
            <a:ext cx="4884344" cy="3680048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353889" name="TextBox 1353888"/>
          <p:cNvSpPr txBox="1"/>
          <p:nvPr/>
        </p:nvSpPr>
        <p:spPr bwMode="auto">
          <a:xfrm>
            <a:off x="395536" y="548680"/>
            <a:ext cx="3456186" cy="707886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2000" b="1" dirty="0">
                <a:solidFill>
                  <a:srgbClr val="972109"/>
                </a:solidFill>
              </a:rPr>
              <a:t>Навесной мост через реку Пижма</a:t>
            </a:r>
          </a:p>
        </p:txBody>
      </p:sp>
    </p:spTree>
  </p:cSld>
  <p:clrMapOvr>
    <a:masterClrMapping/>
  </p:clrMapOvr>
  <p:transition xmlns:p14="http://schemas.microsoft.com/office/powerpoint/2010/main" spd="slow">
    <p:split orient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11559" y="1513794"/>
            <a:ext cx="8064895" cy="49528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 bwMode="auto">
          <a:xfrm>
            <a:off x="1836184" y="337453"/>
            <a:ext cx="4896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972109"/>
                </a:solidFill>
              </a:rPr>
              <a:t>Река </a:t>
            </a:r>
            <a:r>
              <a:rPr lang="ru-RU" sz="2400" b="1" dirty="0" err="1" smtClean="0">
                <a:solidFill>
                  <a:srgbClr val="972109"/>
                </a:solidFill>
              </a:rPr>
              <a:t>Луговянка</a:t>
            </a:r>
            <a:r>
              <a:rPr lang="ru-RU" sz="2400" b="1" dirty="0" smtClean="0">
                <a:solidFill>
                  <a:srgbClr val="972109"/>
                </a:solidFill>
              </a:rPr>
              <a:t> </a:t>
            </a:r>
            <a:r>
              <a:rPr lang="ru-RU" sz="2400" b="1" dirty="0">
                <a:solidFill>
                  <a:srgbClr val="972109"/>
                </a:solidFill>
              </a:rPr>
              <a:t>в половодье</a:t>
            </a:r>
            <a:endParaRPr sz="2400" dirty="0">
              <a:solidFill>
                <a:srgbClr val="972109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>
    <p:split orient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85863" y="1590334"/>
            <a:ext cx="7008778" cy="48113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 bwMode="auto">
          <a:xfrm>
            <a:off x="2514177" y="5643918"/>
            <a:ext cx="2737383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/>
          </a:p>
        </p:txBody>
      </p:sp>
    </p:spTree>
  </p:cSld>
  <p:clrMapOvr>
    <a:masterClrMapping/>
  </p:clrMapOvr>
  <p:transition xmlns:p14="http://schemas.microsoft.com/office/powerpoint/2010/main" spd="slow">
    <p:split orient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rcRect b="40541"/>
          <a:stretch/>
        </p:blipFill>
        <p:spPr bwMode="auto">
          <a:xfrm>
            <a:off x="987387" y="1692388"/>
            <a:ext cx="7543460" cy="4362789"/>
          </a:xfrm>
          <a:prstGeom prst="rect">
            <a:avLst/>
          </a:prstGeom>
        </p:spPr>
      </p:pic>
      <p:sp>
        <p:nvSpPr>
          <p:cNvPr id="1404829906" name="TextBox 1404829905"/>
          <p:cNvSpPr txBox="1"/>
          <p:nvPr/>
        </p:nvSpPr>
        <p:spPr bwMode="auto">
          <a:xfrm>
            <a:off x="1547664" y="548680"/>
            <a:ext cx="6624736" cy="46166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2400" b="1" dirty="0" smtClean="0">
                <a:solidFill>
                  <a:srgbClr val="972109"/>
                </a:solidFill>
              </a:rPr>
              <a:t>ФАП</a:t>
            </a:r>
            <a:r>
              <a:rPr lang="ru-RU" sz="2400" b="1" dirty="0" smtClean="0">
                <a:solidFill>
                  <a:srgbClr val="972109"/>
                </a:solidFill>
              </a:rPr>
              <a:t> (Фельдшерско-акушерский пункт)</a:t>
            </a:r>
            <a:r>
              <a:rPr sz="2400" b="1" dirty="0" smtClean="0">
                <a:solidFill>
                  <a:srgbClr val="972109"/>
                </a:solidFill>
              </a:rPr>
              <a:t> </a:t>
            </a:r>
            <a:endParaRPr sz="2400" b="1" dirty="0">
              <a:solidFill>
                <a:srgbClr val="972109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>
    <p:split orient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3132942" y="2217287"/>
            <a:ext cx="5632450" cy="375602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396655" y="1598839"/>
            <a:ext cx="3835434" cy="471370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TextBox 1"/>
          <p:cNvSpPr txBox="1"/>
          <p:nvPr/>
        </p:nvSpPr>
        <p:spPr bwMode="auto">
          <a:xfrm>
            <a:off x="1198980" y="569926"/>
            <a:ext cx="24552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972109"/>
                </a:solidFill>
              </a:rPr>
              <a:t>Почтовая улица</a:t>
            </a:r>
            <a:endParaRPr sz="2400" b="1" dirty="0">
              <a:solidFill>
                <a:srgbClr val="972109"/>
              </a:solidFill>
            </a:endParaRPr>
          </a:p>
        </p:txBody>
      </p:sp>
      <p:sp>
        <p:nvSpPr>
          <p:cNvPr id="3" name="TextBox 2"/>
          <p:cNvSpPr txBox="1"/>
          <p:nvPr/>
        </p:nvSpPr>
        <p:spPr bwMode="auto">
          <a:xfrm>
            <a:off x="4572000" y="548680"/>
            <a:ext cx="4436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972109"/>
                </a:solidFill>
              </a:rPr>
              <a:t>Здание отделения связи</a:t>
            </a:r>
            <a:endParaRPr sz="2400" dirty="0">
              <a:solidFill>
                <a:srgbClr val="972109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>
    <p:split orient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звание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972109"/>
                </a:solidFill>
                <a:latin typeface="+mn-lt"/>
              </a:rPr>
              <a:t>Цель проекта:</a:t>
            </a:r>
            <a:endParaRPr lang="ru-RU" sz="2400" dirty="0">
              <a:solidFill>
                <a:srgbClr val="972109"/>
              </a:solidFill>
              <a:latin typeface="+mn-lt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539552" y="1916832"/>
            <a:ext cx="7772400" cy="3816425"/>
          </a:xfrm>
        </p:spPr>
        <p:txBody>
          <a:bodyPr/>
          <a:lstStyle/>
          <a:p>
            <a:pPr algn="just"/>
            <a:r>
              <a:rPr lang="ru-RU" sz="2000" dirty="0" smtClean="0">
                <a:solidFill>
                  <a:srgbClr val="972109"/>
                </a:solidFill>
              </a:rPr>
              <a:t>Познакомить с историей и жизнью села Замежная, </a:t>
            </a:r>
            <a:r>
              <a:rPr lang="ru-RU" sz="2000" dirty="0" err="1" smtClean="0">
                <a:solidFill>
                  <a:srgbClr val="972109"/>
                </a:solidFill>
              </a:rPr>
              <a:t>Усть-Цилемского</a:t>
            </a:r>
            <a:r>
              <a:rPr lang="ru-RU" sz="2000" dirty="0" smtClean="0">
                <a:solidFill>
                  <a:srgbClr val="972109"/>
                </a:solidFill>
              </a:rPr>
              <a:t> р-на, Республики Коми.</a:t>
            </a:r>
          </a:p>
          <a:p>
            <a:pPr algn="just"/>
            <a:endParaRPr lang="ru-RU" sz="2000" b="1" dirty="0" smtClean="0">
              <a:solidFill>
                <a:srgbClr val="972109"/>
              </a:solidFill>
            </a:endParaRPr>
          </a:p>
          <a:p>
            <a:pPr algn="just"/>
            <a:r>
              <a:rPr lang="ru-RU" sz="2000" b="1" dirty="0" smtClean="0">
                <a:solidFill>
                  <a:srgbClr val="972109"/>
                </a:solidFill>
              </a:rPr>
              <a:t>Задачи:</a:t>
            </a:r>
          </a:p>
          <a:p>
            <a:pPr marL="457200" indent="-457200" algn="just">
              <a:buFont typeface="Arial"/>
              <a:buChar char="•"/>
            </a:pPr>
            <a:r>
              <a:rPr lang="ru-RU" sz="2000" dirty="0" smtClean="0">
                <a:solidFill>
                  <a:srgbClr val="972109"/>
                </a:solidFill>
              </a:rPr>
              <a:t>Собрать и систематизировать архивные материалы.</a:t>
            </a:r>
          </a:p>
          <a:p>
            <a:pPr marL="457200" indent="-457200" algn="just">
              <a:buFont typeface="Arial"/>
              <a:buChar char="•"/>
            </a:pPr>
            <a:r>
              <a:rPr lang="ru-RU" sz="2000" dirty="0" smtClean="0">
                <a:solidFill>
                  <a:srgbClr val="972109"/>
                </a:solidFill>
              </a:rPr>
              <a:t>Изучить историю села, его достопримечательности.</a:t>
            </a:r>
          </a:p>
          <a:p>
            <a:pPr marL="457200" indent="-457200" algn="just">
              <a:buFont typeface="Arial"/>
              <a:buChar char="•"/>
            </a:pPr>
            <a:r>
              <a:rPr lang="ru-RU" sz="2000" dirty="0" smtClean="0">
                <a:solidFill>
                  <a:srgbClr val="972109"/>
                </a:solidFill>
              </a:rPr>
              <a:t>Изучить традиции, промыслы и обряды местного населения.</a:t>
            </a:r>
          </a:p>
          <a:p>
            <a:pPr marL="457200" indent="-457200" algn="just">
              <a:buFont typeface="Arial"/>
              <a:buChar char="•"/>
            </a:pPr>
            <a:endParaRPr lang="ru-RU" sz="2000" dirty="0" smtClean="0">
              <a:solidFill>
                <a:srgbClr val="972109"/>
              </a:solidFill>
            </a:endParaRPr>
          </a:p>
          <a:p>
            <a:pPr marL="457200" indent="-457200" algn="just">
              <a:buFont typeface="Arial"/>
              <a:buChar char="•"/>
            </a:pPr>
            <a:endParaRPr lang="ru-RU" sz="2000" dirty="0" smtClean="0"/>
          </a:p>
          <a:p>
            <a:pPr marL="457200" indent="-457200" algn="just">
              <a:buFont typeface="Arial"/>
              <a:buChar char="•"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799987368"/>
      </p:ext>
    </p:extLst>
  </p:cSld>
  <p:clrMapOvr>
    <a:masterClrMapping/>
  </p:clrMapOvr>
  <p:transition xmlns:p14="http://schemas.microsoft.com/office/powerpoint/2010/main" spd="slow">
    <p:split orient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Снимок экрана 2026-04-14 в 18.23.4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72816"/>
            <a:ext cx="8340555" cy="42484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47864" y="332656"/>
            <a:ext cx="2330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972109"/>
                </a:solidFill>
              </a:rPr>
              <a:t>Село Замежная</a:t>
            </a:r>
            <a:endParaRPr lang="ru-RU" sz="2400" b="1" dirty="0">
              <a:solidFill>
                <a:srgbClr val="972109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>
    <p:split orient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4925615" y="1558017"/>
            <a:ext cx="3906011" cy="292950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2195736" y="4005064"/>
            <a:ext cx="4458072" cy="2507666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467543" y="1558017"/>
            <a:ext cx="3672409" cy="2754307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ransition xmlns:p14="http://schemas.microsoft.com/office/powerpoint/2010/main" spd="slow">
    <p:split orient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886097" y="531922"/>
            <a:ext cx="130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972109"/>
                </a:solidFill>
              </a:rPr>
              <a:t>Праздники</a:t>
            </a:r>
            <a:endParaRPr lang="ru-RU" sz="2400" b="1" dirty="0">
              <a:solidFill>
                <a:srgbClr val="972109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1561" y="1975712"/>
            <a:ext cx="813690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972109"/>
                </a:solidFill>
              </a:rPr>
              <a:t>В селе Замежная (Республика </a:t>
            </a:r>
            <a:r>
              <a:rPr lang="ru-RU" dirty="0">
                <a:solidFill>
                  <a:srgbClr val="972109"/>
                </a:solidFill>
              </a:rPr>
              <a:t>К</a:t>
            </a:r>
            <a:r>
              <a:rPr lang="ru-RU" dirty="0" smtClean="0">
                <a:solidFill>
                  <a:srgbClr val="972109"/>
                </a:solidFill>
              </a:rPr>
              <a:t>оми) проходят как традиционные, так и </a:t>
            </a:r>
          </a:p>
          <a:p>
            <a:r>
              <a:rPr lang="ru-RU" dirty="0">
                <a:solidFill>
                  <a:srgbClr val="972109"/>
                </a:solidFill>
              </a:rPr>
              <a:t>с</a:t>
            </a:r>
            <a:r>
              <a:rPr lang="ru-RU" dirty="0" smtClean="0">
                <a:solidFill>
                  <a:srgbClr val="972109"/>
                </a:solidFill>
              </a:rPr>
              <a:t>амобытные местные праздники.</a:t>
            </a:r>
          </a:p>
          <a:p>
            <a:pPr algn="ctr"/>
            <a:r>
              <a:rPr lang="ru-RU" b="1" dirty="0" smtClean="0">
                <a:solidFill>
                  <a:srgbClr val="972109"/>
                </a:solidFill>
              </a:rPr>
              <a:t>«Проводы белых ночей»</a:t>
            </a:r>
            <a:r>
              <a:rPr lang="ru-RU" dirty="0" smtClean="0">
                <a:solidFill>
                  <a:srgbClr val="972109"/>
                </a:solidFill>
              </a:rPr>
              <a:t> </a:t>
            </a:r>
          </a:p>
          <a:p>
            <a:pPr algn="just"/>
            <a:r>
              <a:rPr lang="ru-RU" dirty="0" smtClean="0">
                <a:solidFill>
                  <a:srgbClr val="972109"/>
                </a:solidFill>
              </a:rPr>
              <a:t>Ежегодный праздник, проходящий в начале июля. Включает выступления, конкурсы и спортивные игры: волейбол, толкание ядра, армрестлинг.</a:t>
            </a:r>
          </a:p>
          <a:p>
            <a:endParaRPr lang="ru-RU" dirty="0">
              <a:solidFill>
                <a:srgbClr val="972109"/>
              </a:solidFill>
            </a:endParaRPr>
          </a:p>
        </p:txBody>
      </p:sp>
      <p:pic>
        <p:nvPicPr>
          <p:cNvPr id="11" name="Изображение 10" descr="Снимок экрана 2026-04-14 в 18.07.3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815714"/>
            <a:ext cx="2832993" cy="1781638"/>
          </a:xfrm>
          <a:prstGeom prst="rect">
            <a:avLst/>
          </a:prstGeom>
        </p:spPr>
      </p:pic>
      <p:pic>
        <p:nvPicPr>
          <p:cNvPr id="12" name="Изображение 11" descr="Снимок экрана 2026-04-14 в 18.06.0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501008"/>
            <a:ext cx="2973916" cy="1584176"/>
          </a:xfrm>
          <a:prstGeom prst="rect">
            <a:avLst/>
          </a:prstGeom>
        </p:spPr>
      </p:pic>
      <p:pic>
        <p:nvPicPr>
          <p:cNvPr id="13" name="Изображение 12" descr="Снимок экрана 2026-04-14 в 18.06.1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5013176"/>
            <a:ext cx="2592288" cy="1648905"/>
          </a:xfrm>
          <a:prstGeom prst="rect">
            <a:avLst/>
          </a:prstGeom>
        </p:spPr>
      </p:pic>
      <p:pic>
        <p:nvPicPr>
          <p:cNvPr id="2" name="Изображение 1" descr="Снимок экрана 2026-04-15 в 18.30.2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501008"/>
            <a:ext cx="2854564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915254"/>
      </p:ext>
    </p:extLst>
  </p:cSld>
  <p:clrMapOvr>
    <a:masterClrMapping/>
  </p:clrMapOvr>
  <p:transition xmlns:p14="http://schemas.microsoft.com/office/powerpoint/2010/main" spd="slow">
    <p:split orient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15816" y="597056"/>
            <a:ext cx="3591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972109"/>
                </a:solidFill>
              </a:rPr>
              <a:t>«Фестиваль ремёсел»</a:t>
            </a:r>
            <a:endParaRPr lang="ru-RU" sz="2400" b="1" dirty="0">
              <a:solidFill>
                <a:srgbClr val="972109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9592" y="1916832"/>
            <a:ext cx="75307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972109"/>
                </a:solidFill>
              </a:rPr>
              <a:t>Фестиваль, посвященный местным ремеслам и культуре </a:t>
            </a:r>
            <a:r>
              <a:rPr lang="ru-RU" dirty="0" err="1" smtClean="0">
                <a:solidFill>
                  <a:srgbClr val="972109"/>
                </a:solidFill>
              </a:rPr>
              <a:t>пижемских</a:t>
            </a:r>
            <a:r>
              <a:rPr lang="ru-RU" dirty="0" smtClean="0">
                <a:solidFill>
                  <a:srgbClr val="972109"/>
                </a:solidFill>
              </a:rPr>
              <a:t> </a:t>
            </a:r>
            <a:r>
              <a:rPr lang="ru-RU" dirty="0" err="1" smtClean="0">
                <a:solidFill>
                  <a:srgbClr val="972109"/>
                </a:solidFill>
              </a:rPr>
              <a:t>коми</a:t>
            </a:r>
            <a:r>
              <a:rPr lang="ru-RU" dirty="0" smtClean="0">
                <a:solidFill>
                  <a:srgbClr val="972109"/>
                </a:solidFill>
              </a:rPr>
              <a:t>,</a:t>
            </a:r>
          </a:p>
          <a:p>
            <a:r>
              <a:rPr lang="ru-RU" dirty="0" smtClean="0">
                <a:solidFill>
                  <a:srgbClr val="972109"/>
                </a:solidFill>
              </a:rPr>
              <a:t>включающий  выставки, мастер-классы, фотозоны, ярмарка.</a:t>
            </a:r>
            <a:endParaRPr lang="ru-RU" dirty="0">
              <a:solidFill>
                <a:srgbClr val="972109"/>
              </a:solidFill>
            </a:endParaRPr>
          </a:p>
        </p:txBody>
      </p:sp>
      <p:pic>
        <p:nvPicPr>
          <p:cNvPr id="3" name="Изображение 2" descr="Снимок экрана 2026-04-15 в 18.25.3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924944"/>
            <a:ext cx="2906169" cy="2016224"/>
          </a:xfrm>
          <a:prstGeom prst="rect">
            <a:avLst/>
          </a:prstGeom>
        </p:spPr>
      </p:pic>
      <p:pic>
        <p:nvPicPr>
          <p:cNvPr id="6" name="Изображение 5" descr="Снимок экрана 2026-04-15 в 18.26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149080"/>
            <a:ext cx="2783630" cy="2035575"/>
          </a:xfrm>
          <a:prstGeom prst="rect">
            <a:avLst/>
          </a:prstGeom>
        </p:spPr>
      </p:pic>
      <p:pic>
        <p:nvPicPr>
          <p:cNvPr id="7" name="Изображение 6" descr="Снимок экрана 2026-04-15 в 18.26.5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429000"/>
            <a:ext cx="2754559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068440"/>
      </p:ext>
    </p:extLst>
  </p:cSld>
  <p:clrMapOvr>
    <a:masterClrMapping/>
  </p:clrMapOvr>
  <p:transition xmlns:p14="http://schemas.microsoft.com/office/powerpoint/2010/main" spd="slow">
    <p:split orient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Снимок экрана 2026-04-21 в 17.05.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72816"/>
            <a:ext cx="4454180" cy="24482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5536" y="4509120"/>
            <a:ext cx="8534073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rgbClr val="972109"/>
                </a:solidFill>
              </a:rPr>
              <a:t> </a:t>
            </a:r>
            <a:r>
              <a:rPr lang="ru-RU" dirty="0" err="1" smtClean="0">
                <a:solidFill>
                  <a:srgbClr val="972109"/>
                </a:solidFill>
              </a:rPr>
              <a:t>Пижемская</a:t>
            </a:r>
            <a:r>
              <a:rPr lang="ru-RU" dirty="0" smtClean="0">
                <a:solidFill>
                  <a:srgbClr val="972109"/>
                </a:solidFill>
              </a:rPr>
              <a:t> роспись </a:t>
            </a:r>
            <a:r>
              <a:rPr lang="mr-IN" dirty="0" smtClean="0">
                <a:solidFill>
                  <a:srgbClr val="972109"/>
                </a:solidFill>
              </a:rPr>
              <a:t>–</a:t>
            </a:r>
            <a:r>
              <a:rPr lang="ru-RU" dirty="0" smtClean="0">
                <a:solidFill>
                  <a:srgbClr val="972109"/>
                </a:solidFill>
              </a:rPr>
              <a:t> одна из древнейших на Русском Севере, известна с </a:t>
            </a:r>
            <a:r>
              <a:rPr lang="en-US" dirty="0" smtClean="0">
                <a:solidFill>
                  <a:srgbClr val="972109"/>
                </a:solidFill>
              </a:rPr>
              <a:t>XVII</a:t>
            </a:r>
            <a:endParaRPr lang="ru-RU" dirty="0" smtClean="0">
              <a:solidFill>
                <a:srgbClr val="972109"/>
              </a:solidFill>
            </a:endParaRPr>
          </a:p>
          <a:p>
            <a:pPr algn="just"/>
            <a:r>
              <a:rPr lang="ru-RU" dirty="0">
                <a:solidFill>
                  <a:srgbClr val="972109"/>
                </a:solidFill>
              </a:rPr>
              <a:t>в</a:t>
            </a:r>
            <a:r>
              <a:rPr lang="ru-RU" dirty="0" smtClean="0">
                <a:solidFill>
                  <a:srgbClr val="972109"/>
                </a:solidFill>
              </a:rPr>
              <a:t>ека. На берегах Печоры и её притоков </a:t>
            </a:r>
            <a:r>
              <a:rPr lang="mr-IN" dirty="0" smtClean="0">
                <a:solidFill>
                  <a:srgbClr val="972109"/>
                </a:solidFill>
              </a:rPr>
              <a:t>–</a:t>
            </a:r>
            <a:r>
              <a:rPr lang="ru-RU" dirty="0" smtClean="0">
                <a:solidFill>
                  <a:srgbClr val="972109"/>
                </a:solidFill>
              </a:rPr>
              <a:t> </a:t>
            </a:r>
            <a:r>
              <a:rPr lang="ru-RU" dirty="0" err="1" smtClean="0">
                <a:solidFill>
                  <a:srgbClr val="972109"/>
                </a:solidFill>
              </a:rPr>
              <a:t>Цильмы</a:t>
            </a:r>
            <a:r>
              <a:rPr lang="ru-RU" dirty="0" smtClean="0">
                <a:solidFill>
                  <a:srgbClr val="972109"/>
                </a:solidFill>
              </a:rPr>
              <a:t>, Пижмы </a:t>
            </a:r>
            <a:r>
              <a:rPr lang="mr-IN" dirty="0" smtClean="0">
                <a:solidFill>
                  <a:srgbClr val="972109"/>
                </a:solidFill>
              </a:rPr>
              <a:t>–</a:t>
            </a:r>
            <a:r>
              <a:rPr lang="ru-RU" dirty="0" smtClean="0">
                <a:solidFill>
                  <a:srgbClr val="972109"/>
                </a:solidFill>
              </a:rPr>
              <a:t> несколько столетий </a:t>
            </a:r>
          </a:p>
          <a:p>
            <a:pPr algn="just"/>
            <a:r>
              <a:rPr lang="ru-RU" dirty="0" smtClean="0">
                <a:solidFill>
                  <a:srgbClr val="972109"/>
                </a:solidFill>
              </a:rPr>
              <a:t>Назад обосновались староверы, бежавшие на Север. Они переписывали религиозные и светские книги, украшали их заставками, буквицами, рисунками. Некоторые из переписчиков стали расписывать деревянные ложки и прочую домашнюю утварь. Так и появилась </a:t>
            </a:r>
            <a:r>
              <a:rPr lang="ru-RU" b="1" dirty="0" err="1" smtClean="0">
                <a:solidFill>
                  <a:srgbClr val="972109"/>
                </a:solidFill>
              </a:rPr>
              <a:t>пижемская</a:t>
            </a:r>
            <a:r>
              <a:rPr lang="ru-RU" b="1" dirty="0" smtClean="0">
                <a:solidFill>
                  <a:srgbClr val="972109"/>
                </a:solidFill>
              </a:rPr>
              <a:t> роспись.</a:t>
            </a:r>
            <a:endParaRPr lang="ru-RU" b="1" dirty="0">
              <a:solidFill>
                <a:srgbClr val="972109"/>
              </a:solidFill>
            </a:endParaRPr>
          </a:p>
        </p:txBody>
      </p:sp>
      <p:pic>
        <p:nvPicPr>
          <p:cNvPr id="3" name="Изображение 2" descr="Снимок экрана 2026-04-21 в 17.25.5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754860"/>
            <a:ext cx="3331041" cy="25004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55776" y="217111"/>
            <a:ext cx="3456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972109"/>
                </a:solidFill>
              </a:rPr>
              <a:t>Праздник </a:t>
            </a:r>
          </a:p>
          <a:p>
            <a:pPr algn="ctr"/>
            <a:r>
              <a:rPr lang="ru-RU" sz="2400" b="1" dirty="0" smtClean="0">
                <a:solidFill>
                  <a:srgbClr val="972109"/>
                </a:solidFill>
              </a:rPr>
              <a:t>«</a:t>
            </a:r>
            <a:r>
              <a:rPr lang="ru-RU" sz="2400" b="1" dirty="0" err="1" smtClean="0">
                <a:solidFill>
                  <a:srgbClr val="972109"/>
                </a:solidFill>
              </a:rPr>
              <a:t>Пижемская</a:t>
            </a:r>
            <a:r>
              <a:rPr lang="ru-RU" sz="2400" b="1" dirty="0" smtClean="0">
                <a:solidFill>
                  <a:srgbClr val="972109"/>
                </a:solidFill>
              </a:rPr>
              <a:t> ложка»</a:t>
            </a:r>
            <a:endParaRPr lang="ru-RU" sz="2400" b="1" dirty="0">
              <a:solidFill>
                <a:srgbClr val="97210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130727"/>
      </p:ext>
    </p:extLst>
  </p:cSld>
  <p:clrMapOvr>
    <a:masterClrMapping/>
  </p:clrMapOvr>
  <p:transition xmlns:p14="http://schemas.microsoft.com/office/powerpoint/2010/main" spd="slow">
    <p:split orient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7744" y="620688"/>
            <a:ext cx="5037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972109"/>
                </a:solidFill>
              </a:rPr>
              <a:t>Традиционные праздники</a:t>
            </a:r>
            <a:endParaRPr lang="ru-RU" sz="2400" b="1" dirty="0">
              <a:solidFill>
                <a:srgbClr val="972109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36385" y="1916063"/>
            <a:ext cx="586570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ru-RU" sz="2000" dirty="0" smtClean="0">
                <a:solidFill>
                  <a:srgbClr val="972109"/>
                </a:solidFill>
              </a:rPr>
              <a:t>Масленица</a:t>
            </a:r>
          </a:p>
          <a:p>
            <a:pPr marL="342900" indent="-342900">
              <a:buFont typeface="Arial"/>
              <a:buChar char="•"/>
            </a:pPr>
            <a:r>
              <a:rPr lang="ru-RU" sz="2000" dirty="0" smtClean="0">
                <a:solidFill>
                  <a:srgbClr val="972109"/>
                </a:solidFill>
              </a:rPr>
              <a:t>Пасха</a:t>
            </a:r>
          </a:p>
          <a:p>
            <a:pPr marL="342900" indent="-342900">
              <a:buFont typeface="Arial"/>
              <a:buChar char="•"/>
            </a:pPr>
            <a:r>
              <a:rPr lang="ru-RU" sz="2000" dirty="0" smtClean="0">
                <a:solidFill>
                  <a:srgbClr val="972109"/>
                </a:solidFill>
              </a:rPr>
              <a:t>День Победы</a:t>
            </a:r>
          </a:p>
          <a:p>
            <a:pPr marL="342900" indent="-342900">
              <a:buFont typeface="Arial"/>
              <a:buChar char="•"/>
            </a:pPr>
            <a:r>
              <a:rPr lang="ru-RU" sz="2000" dirty="0" smtClean="0">
                <a:solidFill>
                  <a:srgbClr val="972109"/>
                </a:solidFill>
              </a:rPr>
              <a:t>День Матери</a:t>
            </a:r>
          </a:p>
          <a:p>
            <a:pPr marL="342900" indent="-342900">
              <a:buFont typeface="Arial"/>
              <a:buChar char="•"/>
            </a:pPr>
            <a:r>
              <a:rPr lang="ru-RU" sz="2000" dirty="0" smtClean="0">
                <a:solidFill>
                  <a:srgbClr val="972109"/>
                </a:solidFill>
              </a:rPr>
              <a:t>Творческие вечера «Споём за мегом под гитару»</a:t>
            </a:r>
            <a:endParaRPr lang="ru-RU" sz="2000" dirty="0">
              <a:solidFill>
                <a:srgbClr val="972109"/>
              </a:solidFill>
            </a:endParaRPr>
          </a:p>
        </p:txBody>
      </p:sp>
      <p:pic>
        <p:nvPicPr>
          <p:cNvPr id="4" name="Изображение 3" descr="Снимок экрана 2026-04-15 в 18.36.4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933056"/>
            <a:ext cx="3960440" cy="2392302"/>
          </a:xfrm>
          <a:prstGeom prst="rect">
            <a:avLst/>
          </a:prstGeom>
        </p:spPr>
      </p:pic>
      <p:pic>
        <p:nvPicPr>
          <p:cNvPr id="5" name="Изображение 4" descr="Снимок экрана 2026-04-15 в 18.38.4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933056"/>
            <a:ext cx="3600400" cy="240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151160"/>
      </p:ext>
    </p:extLst>
  </p:cSld>
  <p:clrMapOvr>
    <a:masterClrMapping/>
  </p:clrMapOvr>
  <p:transition xmlns:p14="http://schemas.microsoft.com/office/powerpoint/2010/main" spd="slow">
    <p:split orient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88805453" name="TextBox 1588805452"/>
          <p:cNvSpPr txBox="1"/>
          <p:nvPr/>
        </p:nvSpPr>
        <p:spPr bwMode="auto">
          <a:xfrm>
            <a:off x="718509" y="3846894"/>
            <a:ext cx="7707700" cy="1692771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endParaRPr lang="ru-RU" sz="2600" b="1" dirty="0" smtClean="0">
              <a:solidFill>
                <a:srgbClr val="0070C0"/>
              </a:solidFill>
            </a:endParaRPr>
          </a:p>
          <a:p>
            <a:pPr algn="ctr">
              <a:defRPr/>
            </a:pPr>
            <a:r>
              <a:rPr sz="2600" b="1" dirty="0" smtClean="0">
                <a:solidFill>
                  <a:srgbClr val="972109"/>
                </a:solidFill>
              </a:rPr>
              <a:t>Я </a:t>
            </a:r>
            <a:r>
              <a:rPr sz="2600" b="1" dirty="0">
                <a:solidFill>
                  <a:srgbClr val="972109"/>
                </a:solidFill>
              </a:rPr>
              <a:t>горжусь своим селом!</a:t>
            </a:r>
          </a:p>
          <a:p>
            <a:pPr algn="ctr">
              <a:defRPr/>
            </a:pPr>
            <a:endParaRPr sz="2600" b="1" dirty="0">
              <a:solidFill>
                <a:srgbClr val="0070C0"/>
              </a:solidFill>
            </a:endParaRPr>
          </a:p>
          <a:p>
            <a:pPr algn="ctr">
              <a:defRPr/>
            </a:pPr>
            <a:endParaRPr sz="2600" b="1" dirty="0">
              <a:solidFill>
                <a:srgbClr val="0070C0"/>
              </a:solidFill>
            </a:endParaRPr>
          </a:p>
        </p:txBody>
      </p:sp>
      <p:sp>
        <p:nvSpPr>
          <p:cNvPr id="1968626360" name="TextBox 1968626359"/>
          <p:cNvSpPr txBox="1"/>
          <p:nvPr/>
        </p:nvSpPr>
        <p:spPr bwMode="auto">
          <a:xfrm>
            <a:off x="827584" y="1844824"/>
            <a:ext cx="7545979" cy="210347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endParaRPr dirty="0"/>
          </a:p>
          <a:p>
            <a:pPr algn="ctr">
              <a:defRPr/>
            </a:pPr>
            <a:r>
              <a:rPr sz="2400" b="1" i="0" u="none" dirty="0">
                <a:solidFill>
                  <a:srgbClr val="972109"/>
                </a:solidFill>
                <a:latin typeface="Arial"/>
                <a:ea typeface="Arial"/>
                <a:cs typeface="Arial"/>
              </a:rPr>
              <a:t>Деревенька, ты малая Родина,</a:t>
            </a:r>
            <a:br>
              <a:rPr sz="2400" b="1" i="0" u="none" dirty="0">
                <a:solidFill>
                  <a:srgbClr val="972109"/>
                </a:solidFill>
                <a:latin typeface="Arial"/>
                <a:ea typeface="Arial"/>
                <a:cs typeface="Arial"/>
              </a:rPr>
            </a:br>
            <a:r>
              <a:rPr sz="2400" b="1" i="0" u="none" dirty="0">
                <a:solidFill>
                  <a:srgbClr val="972109"/>
                </a:solidFill>
                <a:latin typeface="Arial"/>
                <a:ea typeface="Arial"/>
                <a:cs typeface="Arial"/>
              </a:rPr>
              <a:t>У реки заливные луга</a:t>
            </a:r>
            <a:br>
              <a:rPr sz="2400" b="1" i="0" u="none" dirty="0">
                <a:solidFill>
                  <a:srgbClr val="972109"/>
                </a:solidFill>
                <a:latin typeface="Arial"/>
                <a:ea typeface="Arial"/>
                <a:cs typeface="Arial"/>
              </a:rPr>
            </a:br>
            <a:r>
              <a:rPr sz="2400" b="1" i="0" u="none" dirty="0">
                <a:solidFill>
                  <a:srgbClr val="972109"/>
                </a:solidFill>
                <a:latin typeface="Arial"/>
                <a:ea typeface="Arial"/>
                <a:cs typeface="Arial"/>
              </a:rPr>
              <a:t>И под окнами дома смородина —</a:t>
            </a:r>
            <a:br>
              <a:rPr sz="2400" b="1" i="0" u="none" dirty="0">
                <a:solidFill>
                  <a:srgbClr val="972109"/>
                </a:solidFill>
                <a:latin typeface="Arial"/>
                <a:ea typeface="Arial"/>
                <a:cs typeface="Arial"/>
              </a:rPr>
            </a:br>
            <a:r>
              <a:rPr sz="2400" b="1" i="0" u="none" dirty="0">
                <a:solidFill>
                  <a:srgbClr val="972109"/>
                </a:solidFill>
                <a:latin typeface="Arial"/>
                <a:ea typeface="Arial"/>
                <a:cs typeface="Arial"/>
              </a:rPr>
              <a:t>Вот такая ты мне дорога́.</a:t>
            </a:r>
            <a:r>
              <a:rPr sz="1200" b="0" i="1" u="none" dirty="0">
                <a:solidFill>
                  <a:srgbClr val="972109"/>
                </a:solidFill>
                <a:latin typeface="Arial"/>
                <a:ea typeface="Arial"/>
                <a:cs typeface="Arial"/>
              </a:rPr>
              <a:t/>
            </a:r>
            <a:br>
              <a:rPr sz="1200" b="0" i="1" u="none" dirty="0">
                <a:solidFill>
                  <a:srgbClr val="972109"/>
                </a:solidFill>
                <a:latin typeface="Arial"/>
                <a:ea typeface="Arial"/>
                <a:cs typeface="Arial"/>
              </a:rPr>
            </a:br>
            <a:r>
              <a:rPr sz="1200" b="0" i="1" u="none" dirty="0">
                <a:solidFill>
                  <a:srgbClr val="13192E"/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1200" b="0" i="1" u="none" dirty="0" smtClean="0">
                <a:solidFill>
                  <a:srgbClr val="13192E"/>
                </a:solidFill>
                <a:latin typeface="Arial"/>
                <a:ea typeface="Arial"/>
                <a:cs typeface="Arial"/>
              </a:rPr>
              <a:t>                                                                                                                    </a:t>
            </a:r>
            <a:r>
              <a:rPr lang="ru-RU" sz="1400" b="1" i="1" u="none" dirty="0" smtClean="0">
                <a:solidFill>
                  <a:srgbClr val="972109"/>
                </a:solidFill>
                <a:latin typeface="Arial"/>
                <a:ea typeface="Arial"/>
                <a:cs typeface="Arial"/>
              </a:rPr>
              <a:t> (Николай Тарасов)</a:t>
            </a:r>
            <a:endParaRPr sz="1400" b="1" dirty="0">
              <a:solidFill>
                <a:srgbClr val="972109"/>
              </a:solidFill>
            </a:endParaRPr>
          </a:p>
        </p:txBody>
      </p:sp>
      <p:sp>
        <p:nvSpPr>
          <p:cNvPr id="1741840024" name="TextBox 1741840023"/>
          <p:cNvSpPr txBox="1"/>
          <p:nvPr/>
        </p:nvSpPr>
        <p:spPr bwMode="auto">
          <a:xfrm>
            <a:off x="1421115" y="5187723"/>
            <a:ext cx="6524139" cy="4880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2600" b="1" i="0" dirty="0">
                <a:solidFill>
                  <a:srgbClr val="972109"/>
                </a:solidFill>
              </a:rPr>
              <a:t>СПАСИБО ЗА </a:t>
            </a:r>
            <a:r>
              <a:rPr sz="2600" b="1" i="0" dirty="0" smtClean="0">
                <a:solidFill>
                  <a:srgbClr val="972109"/>
                </a:solidFill>
              </a:rPr>
              <a:t>ВНИМАНИЕ</a:t>
            </a:r>
            <a:r>
              <a:rPr lang="ru-RU" sz="2600" b="1" i="0" dirty="0" smtClean="0">
                <a:solidFill>
                  <a:srgbClr val="972109"/>
                </a:solidFill>
              </a:rPr>
              <a:t>!</a:t>
            </a:r>
            <a:endParaRPr b="1" i="0" dirty="0">
              <a:solidFill>
                <a:srgbClr val="972109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>
    <p:split orient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88578116" name="TextBox 288578115"/>
          <p:cNvSpPr txBox="1"/>
          <p:nvPr/>
        </p:nvSpPr>
        <p:spPr bwMode="auto">
          <a:xfrm>
            <a:off x="539552" y="404664"/>
            <a:ext cx="8066014" cy="70139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ctr">
              <a:defRPr/>
            </a:pPr>
            <a:r>
              <a:rPr sz="2000" dirty="0" smtClean="0">
                <a:solidFill>
                  <a:srgbClr val="972109"/>
                </a:solidFill>
              </a:rPr>
              <a:t>Я</a:t>
            </a:r>
            <a:r>
              <a:rPr lang="ru-RU" sz="2000" dirty="0" smtClean="0">
                <a:solidFill>
                  <a:srgbClr val="972109"/>
                </a:solidFill>
              </a:rPr>
              <a:t>,</a:t>
            </a:r>
            <a:r>
              <a:rPr sz="2000" dirty="0" smtClean="0">
                <a:solidFill>
                  <a:srgbClr val="972109"/>
                </a:solidFill>
              </a:rPr>
              <a:t> </a:t>
            </a:r>
            <a:r>
              <a:rPr sz="2000" dirty="0">
                <a:solidFill>
                  <a:srgbClr val="972109"/>
                </a:solidFill>
              </a:rPr>
              <a:t>ученик 2 класса Дмитрий Мяндин, хочу рассказать про свою малую родину </a:t>
            </a:r>
            <a:r>
              <a:rPr lang="ru-RU" sz="2000" dirty="0" smtClean="0">
                <a:solidFill>
                  <a:srgbClr val="972109"/>
                </a:solidFill>
              </a:rPr>
              <a:t>- </a:t>
            </a:r>
            <a:r>
              <a:rPr sz="2000" dirty="0" smtClean="0">
                <a:solidFill>
                  <a:srgbClr val="972109"/>
                </a:solidFill>
              </a:rPr>
              <a:t>село </a:t>
            </a:r>
            <a:r>
              <a:rPr sz="2000" dirty="0">
                <a:solidFill>
                  <a:srgbClr val="972109"/>
                </a:solidFill>
              </a:rPr>
              <a:t>Замежная.</a:t>
            </a:r>
          </a:p>
        </p:txBody>
      </p:sp>
      <p:sp>
        <p:nvSpPr>
          <p:cNvPr id="696373918" name="TextBox 696373917"/>
          <p:cNvSpPr txBox="1"/>
          <p:nvPr/>
        </p:nvSpPr>
        <p:spPr bwMode="auto">
          <a:xfrm>
            <a:off x="638705" y="2653392"/>
            <a:ext cx="7926160" cy="36611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endParaRPr/>
          </a:p>
        </p:txBody>
      </p:sp>
      <p:pic>
        <p:nvPicPr>
          <p:cNvPr id="228184690" name="Picture 3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1193745" y="2204863"/>
            <a:ext cx="6816079" cy="383404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ransition xmlns:p14="http://schemas.microsoft.com/office/powerpoint/2010/main" spd="slow">
    <p:split orient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159023" y="380256"/>
            <a:ext cx="6400800" cy="1752599"/>
          </a:xfrm>
        </p:spPr>
        <p:txBody>
          <a:bodyPr>
            <a:noAutofit/>
          </a:bodyPr>
          <a:lstStyle/>
          <a:p>
            <a:pPr algn="just">
              <a:defRPr/>
            </a:pPr>
            <a:r>
              <a:rPr lang="ru-RU" b="1" dirty="0">
                <a:solidFill>
                  <a:schemeClr val="accent5"/>
                </a:solidFill>
                <a:ea typeface="Calibri"/>
                <a:cs typeface="Abadi MT Condensed Extra Bold"/>
              </a:rPr>
              <a:t> </a:t>
            </a:r>
            <a:r>
              <a:rPr lang="ru-RU" b="1" dirty="0" smtClean="0">
                <a:solidFill>
                  <a:schemeClr val="accent5"/>
                </a:solidFill>
                <a:ea typeface="Calibri"/>
                <a:cs typeface="Abadi MT Condensed Extra Bold"/>
              </a:rPr>
              <a:t> </a:t>
            </a:r>
            <a:r>
              <a:rPr lang="ru-RU" sz="1800" b="1" dirty="0" smtClean="0">
                <a:solidFill>
                  <a:schemeClr val="accent5"/>
                </a:solidFill>
                <a:ea typeface="Calibri"/>
                <a:cs typeface="Abadi MT Condensed Extra Bold"/>
              </a:rPr>
              <a:t>Село </a:t>
            </a:r>
            <a:r>
              <a:rPr lang="ru-RU" sz="1800" b="1" dirty="0">
                <a:solidFill>
                  <a:schemeClr val="accent5"/>
                </a:solidFill>
                <a:ea typeface="Calibri"/>
                <a:cs typeface="Abadi MT Condensed Extra Bold"/>
              </a:rPr>
              <a:t>Замежная </a:t>
            </a:r>
            <a:r>
              <a:rPr lang="ru-RU" sz="1800" dirty="0">
                <a:solidFill>
                  <a:schemeClr val="accent5"/>
                </a:solidFill>
                <a:ea typeface="Calibri"/>
                <a:cs typeface="Times New Roman"/>
              </a:rPr>
              <a:t>(год основания- 1858) - административный центр сельского поселения. Само название </a:t>
            </a:r>
            <a:r>
              <a:rPr lang="en-US" sz="1800" dirty="0">
                <a:solidFill>
                  <a:schemeClr val="accent5"/>
                </a:solidFill>
                <a:ea typeface="Calibri"/>
                <a:cs typeface="Times New Roman"/>
              </a:rPr>
              <a:t>c</a:t>
            </a:r>
            <a:r>
              <a:rPr lang="ru-RU" sz="1800" dirty="0">
                <a:solidFill>
                  <a:schemeClr val="accent5"/>
                </a:solidFill>
                <a:ea typeface="Calibri"/>
                <a:cs typeface="Times New Roman"/>
              </a:rPr>
              <a:t>ела возникло из-за расположения. Первоначально деревня называлась «</a:t>
            </a:r>
            <a:r>
              <a:rPr lang="ru-RU" sz="1800" dirty="0" err="1">
                <a:solidFill>
                  <a:schemeClr val="accent5"/>
                </a:solidFill>
                <a:ea typeface="Calibri"/>
                <a:cs typeface="Times New Roman"/>
              </a:rPr>
              <a:t>Замег</a:t>
            </a:r>
            <a:r>
              <a:rPr lang="ru-RU" sz="1800" dirty="0">
                <a:solidFill>
                  <a:schemeClr val="accent5"/>
                </a:solidFill>
                <a:ea typeface="Calibri"/>
                <a:cs typeface="Times New Roman"/>
              </a:rPr>
              <a:t>», «За мегом» (Мег - излучина реки)</a:t>
            </a:r>
            <a:r>
              <a:rPr lang="ru-RU" sz="1800" dirty="0" smtClean="0">
                <a:solidFill>
                  <a:schemeClr val="accent5"/>
                </a:solidFill>
                <a:ea typeface="Calibri"/>
                <a:cs typeface="Times New Roman"/>
              </a:rPr>
              <a:t>. Ранее это была деревня Замежная. Потом она расстраивалась, получила статус административного центра, построили церковь, появились инфраструктурные объекты (школа, больница, библиотека, магазин). Деревня стала селом, а название осталось прежним </a:t>
            </a:r>
            <a:r>
              <a:rPr lang="mr-IN" sz="1800" dirty="0" smtClean="0">
                <a:solidFill>
                  <a:schemeClr val="accent5"/>
                </a:solidFill>
                <a:ea typeface="Calibri"/>
                <a:cs typeface="Times New Roman"/>
              </a:rPr>
              <a:t>–</a:t>
            </a:r>
            <a:r>
              <a:rPr lang="ru-RU" sz="1800" dirty="0" smtClean="0">
                <a:solidFill>
                  <a:schemeClr val="accent5"/>
                </a:solidFill>
                <a:ea typeface="Calibri"/>
                <a:cs typeface="Times New Roman"/>
              </a:rPr>
              <a:t> </a:t>
            </a:r>
            <a:r>
              <a:rPr lang="ru-RU" sz="1800" b="1" dirty="0" smtClean="0">
                <a:solidFill>
                  <a:schemeClr val="accent5"/>
                </a:solidFill>
                <a:ea typeface="Calibri"/>
                <a:cs typeface="Times New Roman"/>
              </a:rPr>
              <a:t>СЕЛО ЗАМЕЖНАЯ.</a:t>
            </a:r>
            <a:endParaRPr sz="1800" b="1" dirty="0">
              <a:solidFill>
                <a:schemeClr val="accent5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341156" y="3068960"/>
            <a:ext cx="6471204" cy="331236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split orient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972109"/>
                </a:solidFill>
                <a:latin typeface="+mn-lt"/>
              </a:rPr>
              <a:t>Село Замежная</a:t>
            </a:r>
            <a:endParaRPr lang="ru-RU" sz="2000" dirty="0">
              <a:solidFill>
                <a:srgbClr val="972109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 smtClean="0"/>
              <a:t>	</a:t>
            </a:r>
          </a:p>
          <a:p>
            <a:pPr marL="0" indent="0" algn="just">
              <a:buNone/>
            </a:pPr>
            <a:r>
              <a:rPr lang="ru-RU" sz="2400" dirty="0"/>
              <a:t> </a:t>
            </a:r>
            <a:r>
              <a:rPr lang="ru-RU" sz="1800" dirty="0" smtClean="0">
                <a:solidFill>
                  <a:srgbClr val="972109"/>
                </a:solidFill>
              </a:rPr>
              <a:t>В «Списке населенных мест Российской империи», изданном в 1861 году, населенный пункт упомянут как деревня </a:t>
            </a:r>
            <a:r>
              <a:rPr lang="ru-RU" sz="1800" dirty="0" err="1" smtClean="0">
                <a:solidFill>
                  <a:srgbClr val="972109"/>
                </a:solidFill>
              </a:rPr>
              <a:t>Замежье</a:t>
            </a:r>
            <a:r>
              <a:rPr lang="ru-RU" sz="1800" dirty="0" smtClean="0">
                <a:solidFill>
                  <a:srgbClr val="972109"/>
                </a:solidFill>
              </a:rPr>
              <a:t> Мезенского уезда, при реке Пижме, расположенная в 741 версте от уездного города Мезень. В деревне насчитывалось 22 двора и проживал 151 человек. 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rgbClr val="972109"/>
                </a:solidFill>
              </a:rPr>
              <a:t> </a:t>
            </a:r>
            <a:r>
              <a:rPr lang="ru-RU" sz="1800" dirty="0" smtClean="0">
                <a:solidFill>
                  <a:srgbClr val="972109"/>
                </a:solidFill>
              </a:rPr>
              <a:t> Село </a:t>
            </a:r>
            <a:r>
              <a:rPr lang="ru-RU" sz="1800" dirty="0">
                <a:solidFill>
                  <a:srgbClr val="972109"/>
                </a:solidFill>
              </a:rPr>
              <a:t>находится в северо-западной части Республики Коми, преимущественно на левом берегу реки </a:t>
            </a:r>
            <a:r>
              <a:rPr lang="ru-RU" sz="1800" dirty="0" smtClean="0">
                <a:solidFill>
                  <a:srgbClr val="972109"/>
                </a:solidFill>
              </a:rPr>
              <a:t>Пижма, </a:t>
            </a:r>
            <a:r>
              <a:rPr lang="ru-RU" sz="1800" dirty="0">
                <a:solidFill>
                  <a:srgbClr val="972109"/>
                </a:solidFill>
              </a:rPr>
              <a:t>на расстоянии примерно 43 километров (по прямой) к </a:t>
            </a:r>
            <a:r>
              <a:rPr lang="ru-RU" sz="1800" dirty="0" smtClean="0">
                <a:solidFill>
                  <a:srgbClr val="972109"/>
                </a:solidFill>
              </a:rPr>
              <a:t>юго</a:t>
            </a:r>
            <a:r>
              <a:rPr lang="ru-RU" sz="1800" dirty="0">
                <a:solidFill>
                  <a:srgbClr val="972109"/>
                </a:solidFill>
              </a:rPr>
              <a:t>-</a:t>
            </a:r>
            <a:r>
              <a:rPr lang="ru-RU" sz="1800" dirty="0" smtClean="0">
                <a:solidFill>
                  <a:srgbClr val="972109"/>
                </a:solidFill>
              </a:rPr>
              <a:t>западу </a:t>
            </a:r>
            <a:r>
              <a:rPr lang="ru-RU" sz="1800" dirty="0">
                <a:solidFill>
                  <a:srgbClr val="972109"/>
                </a:solidFill>
              </a:rPr>
              <a:t>от села Усть-</a:t>
            </a:r>
            <a:r>
              <a:rPr lang="ru-RU" sz="1800" dirty="0" smtClean="0">
                <a:solidFill>
                  <a:srgbClr val="972109"/>
                </a:solidFill>
              </a:rPr>
              <a:t>Цильма.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rgbClr val="972109"/>
                </a:solidFill>
              </a:rPr>
              <a:t> </a:t>
            </a:r>
            <a:r>
              <a:rPr lang="ru-RU" sz="1800" dirty="0" smtClean="0">
                <a:solidFill>
                  <a:srgbClr val="972109"/>
                </a:solidFill>
              </a:rPr>
              <a:t>По </a:t>
            </a:r>
            <a:r>
              <a:rPr lang="ru-RU" sz="1800" dirty="0">
                <a:solidFill>
                  <a:srgbClr val="972109"/>
                </a:solidFill>
              </a:rPr>
              <a:t>данным Всероссийской переписи населения 2010 </a:t>
            </a:r>
            <a:r>
              <a:rPr lang="ru-RU" sz="1800" dirty="0" smtClean="0">
                <a:solidFill>
                  <a:srgbClr val="972109"/>
                </a:solidFill>
              </a:rPr>
              <a:t>года, численность населения составляет </a:t>
            </a:r>
            <a:r>
              <a:rPr lang="ru-RU" sz="1800" dirty="0">
                <a:solidFill>
                  <a:srgbClr val="972109"/>
                </a:solidFill>
              </a:rPr>
              <a:t>674 человека, в национальной структуре населения русские составляли 93 </a:t>
            </a:r>
            <a:r>
              <a:rPr lang="ru-RU" sz="1800" dirty="0" smtClean="0">
                <a:solidFill>
                  <a:srgbClr val="972109"/>
                </a:solidFill>
              </a:rPr>
              <a:t>%. 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rgbClr val="972109"/>
                </a:solidFill>
              </a:rPr>
              <a:t> </a:t>
            </a:r>
            <a:r>
              <a:rPr lang="ru-RU" sz="1800" dirty="0" smtClean="0">
                <a:solidFill>
                  <a:srgbClr val="972109"/>
                </a:solidFill>
              </a:rPr>
              <a:t> В 2021 году численность населения </a:t>
            </a:r>
            <a:r>
              <a:rPr lang="mr-IN" sz="1800" dirty="0" smtClean="0">
                <a:solidFill>
                  <a:srgbClr val="972109"/>
                </a:solidFill>
              </a:rPr>
              <a:t>–</a:t>
            </a:r>
            <a:r>
              <a:rPr lang="ru-RU" sz="1800" dirty="0" smtClean="0">
                <a:solidFill>
                  <a:srgbClr val="972109"/>
                </a:solidFill>
              </a:rPr>
              <a:t> 1285 человек.</a:t>
            </a:r>
            <a:endParaRPr lang="ru-RU" sz="1800" dirty="0">
              <a:solidFill>
                <a:srgbClr val="97210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825765"/>
      </p:ext>
    </p:extLst>
  </p:cSld>
  <p:clrMapOvr>
    <a:masterClrMapping/>
  </p:clrMapOvr>
  <p:transition xmlns:p14="http://schemas.microsoft.com/office/powerpoint/2010/main" spd="slow">
    <p:split orient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173" name="Picture 5" descr="H:\iVIYi52XrkU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683568" y="332148"/>
            <a:ext cx="7920880" cy="5940660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 spd="slow">
    <p:split orient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972109"/>
                </a:solidFill>
              </a:rPr>
              <a:t>Инфраструктура</a:t>
            </a:r>
            <a:endParaRPr lang="ru-RU" sz="2000" dirty="0">
              <a:solidFill>
                <a:srgbClr val="972109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722313" y="1556793"/>
            <a:ext cx="7772400" cy="4320480"/>
          </a:xfrm>
        </p:spPr>
        <p:txBody>
          <a:bodyPr/>
          <a:lstStyle/>
          <a:p>
            <a:pPr algn="just"/>
            <a:r>
              <a:rPr lang="ru-RU" sz="2000" dirty="0"/>
              <a:t> </a:t>
            </a:r>
            <a:r>
              <a:rPr lang="ru-RU" sz="2000" dirty="0" smtClean="0"/>
              <a:t> </a:t>
            </a:r>
            <a:r>
              <a:rPr lang="ru-RU" sz="1800" dirty="0" smtClean="0">
                <a:solidFill>
                  <a:srgbClr val="972109"/>
                </a:solidFill>
              </a:rPr>
              <a:t>В </a:t>
            </a:r>
            <a:r>
              <a:rPr lang="ru-RU" sz="1800" dirty="0">
                <a:solidFill>
                  <a:srgbClr val="972109"/>
                </a:solidFill>
              </a:rPr>
              <a:t>селе функционируют средняя общеобразовательная школа, детский </a:t>
            </a:r>
            <a:r>
              <a:rPr lang="ru-RU" sz="1800" dirty="0" smtClean="0">
                <a:solidFill>
                  <a:srgbClr val="972109"/>
                </a:solidFill>
              </a:rPr>
              <a:t>сад, </a:t>
            </a:r>
            <a:r>
              <a:rPr lang="ru-RU" sz="1800" dirty="0">
                <a:solidFill>
                  <a:srgbClr val="972109"/>
                </a:solidFill>
              </a:rPr>
              <a:t>врачебная </a:t>
            </a:r>
            <a:r>
              <a:rPr lang="ru-RU" sz="1800" dirty="0" smtClean="0">
                <a:solidFill>
                  <a:srgbClr val="972109"/>
                </a:solidFill>
              </a:rPr>
              <a:t>амбулатория (</a:t>
            </a:r>
            <a:r>
              <a:rPr lang="ru-RU" sz="1800" dirty="0">
                <a:solidFill>
                  <a:srgbClr val="972109"/>
                </a:solidFill>
              </a:rPr>
              <a:t>структурное подразделение </a:t>
            </a:r>
            <a:r>
              <a:rPr lang="ru-RU" sz="1800" dirty="0" err="1">
                <a:solidFill>
                  <a:srgbClr val="972109"/>
                </a:solidFill>
              </a:rPr>
              <a:t>Усть-Цилемской</a:t>
            </a:r>
            <a:r>
              <a:rPr lang="ru-RU" sz="1800" dirty="0">
                <a:solidFill>
                  <a:srgbClr val="972109"/>
                </a:solidFill>
              </a:rPr>
              <a:t> ЦРБ</a:t>
            </a:r>
            <a:r>
              <a:rPr lang="ru-RU" sz="1800" dirty="0" smtClean="0">
                <a:solidFill>
                  <a:srgbClr val="972109"/>
                </a:solidFill>
              </a:rPr>
              <a:t>), </a:t>
            </a:r>
            <a:r>
              <a:rPr lang="ru-RU" sz="1800" dirty="0">
                <a:solidFill>
                  <a:srgbClr val="972109"/>
                </a:solidFill>
              </a:rPr>
              <a:t>культурный центр, </a:t>
            </a:r>
            <a:r>
              <a:rPr lang="ru-RU" sz="1800" dirty="0" smtClean="0">
                <a:solidFill>
                  <a:srgbClr val="972109"/>
                </a:solidFill>
              </a:rPr>
              <a:t>библиотека </a:t>
            </a:r>
            <a:r>
              <a:rPr lang="ru-RU" sz="1800" dirty="0">
                <a:solidFill>
                  <a:srgbClr val="972109"/>
                </a:solidFill>
              </a:rPr>
              <a:t>и отделение Почты России. </a:t>
            </a:r>
          </a:p>
          <a:p>
            <a:pPr algn="ctr"/>
            <a:r>
              <a:rPr lang="ru-RU" sz="1800" b="1" dirty="0" smtClean="0">
                <a:solidFill>
                  <a:srgbClr val="972109"/>
                </a:solidFill>
              </a:rPr>
              <a:t>Улицы</a:t>
            </a:r>
          </a:p>
          <a:p>
            <a:pPr algn="just"/>
            <a:r>
              <a:rPr lang="ru-RU" sz="1800" dirty="0">
                <a:solidFill>
                  <a:srgbClr val="972109"/>
                </a:solidFill>
              </a:rPr>
              <a:t> </a:t>
            </a:r>
            <a:r>
              <a:rPr lang="ru-RU" sz="1800" dirty="0" smtClean="0">
                <a:solidFill>
                  <a:srgbClr val="972109"/>
                </a:solidFill>
              </a:rPr>
              <a:t> Уличная </a:t>
            </a:r>
            <a:r>
              <a:rPr lang="ru-RU" sz="1800" dirty="0">
                <a:solidFill>
                  <a:srgbClr val="972109"/>
                </a:solidFill>
              </a:rPr>
              <a:t>сеть села состоит из 16 улиц и 5 </a:t>
            </a:r>
            <a:r>
              <a:rPr lang="ru-RU" sz="1800" dirty="0" smtClean="0">
                <a:solidFill>
                  <a:srgbClr val="972109"/>
                </a:solidFill>
              </a:rPr>
              <a:t>переулков. </a:t>
            </a:r>
          </a:p>
          <a:p>
            <a:pPr algn="just"/>
            <a:endParaRPr lang="ru-RU" sz="1800" dirty="0" smtClean="0">
              <a:solidFill>
                <a:srgbClr val="972109"/>
              </a:solidFill>
            </a:endParaRPr>
          </a:p>
          <a:p>
            <a:pPr algn="ctr"/>
            <a:r>
              <a:rPr lang="ru-RU" sz="1800" b="1" dirty="0" smtClean="0">
                <a:solidFill>
                  <a:srgbClr val="972109"/>
                </a:solidFill>
              </a:rPr>
              <a:t>Достопримечательности</a:t>
            </a:r>
          </a:p>
          <a:p>
            <a:pPr algn="ctr"/>
            <a:r>
              <a:rPr lang="ru-RU" sz="1800" dirty="0">
                <a:solidFill>
                  <a:srgbClr val="972109"/>
                </a:solidFill>
              </a:rPr>
              <a:t>Старообрядческая молельная </a:t>
            </a:r>
            <a:r>
              <a:rPr lang="ru-RU" sz="1800" dirty="0" smtClean="0">
                <a:solidFill>
                  <a:srgbClr val="972109"/>
                </a:solidFill>
              </a:rPr>
              <a:t>(</a:t>
            </a:r>
            <a:r>
              <a:rPr lang="ru-RU" sz="1800" dirty="0">
                <a:solidFill>
                  <a:srgbClr val="972109"/>
                </a:solidFill>
              </a:rPr>
              <a:t>Древлеправославная Поморская </a:t>
            </a:r>
            <a:r>
              <a:rPr lang="ru-RU" sz="1800" dirty="0" smtClean="0">
                <a:solidFill>
                  <a:srgbClr val="972109"/>
                </a:solidFill>
              </a:rPr>
              <a:t>Церковь</a:t>
            </a:r>
            <a:r>
              <a:rPr lang="ru-RU" sz="1800" dirty="0">
                <a:solidFill>
                  <a:srgbClr val="972109"/>
                </a:solidFill>
              </a:rPr>
              <a:t>)</a:t>
            </a:r>
            <a:endParaRPr lang="ru-RU" sz="1800" dirty="0" smtClean="0">
              <a:solidFill>
                <a:srgbClr val="972109"/>
              </a:solidFill>
            </a:endParaRPr>
          </a:p>
          <a:p>
            <a:pPr algn="ctr"/>
            <a:endParaRPr lang="ru-RU" sz="2000" b="1" dirty="0" smtClean="0"/>
          </a:p>
          <a:p>
            <a:pPr algn="ctr"/>
            <a:endParaRPr lang="ru-RU" sz="2000" b="1" dirty="0"/>
          </a:p>
          <a:p>
            <a:pPr algn="ctr"/>
            <a:endParaRPr lang="ru-RU" sz="2000" dirty="0" smtClean="0"/>
          </a:p>
          <a:p>
            <a:pPr algn="just"/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566479632"/>
      </p:ext>
    </p:extLst>
  </p:cSld>
  <p:clrMapOvr>
    <a:masterClrMapping/>
  </p:clrMapOvr>
  <p:transition xmlns:p14="http://schemas.microsoft.com/office/powerpoint/2010/main" spd="slow">
    <p:split orient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541833" y="1611738"/>
            <a:ext cx="4102894" cy="2469357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TextBox 2"/>
          <p:cNvSpPr txBox="1"/>
          <p:nvPr/>
        </p:nvSpPr>
        <p:spPr bwMode="auto">
          <a:xfrm>
            <a:off x="4644008" y="1779133"/>
            <a:ext cx="413418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ru-RU" dirty="0" smtClean="0">
                <a:solidFill>
                  <a:srgbClr val="972109"/>
                </a:solidFill>
                <a:ea typeface="Calibri"/>
                <a:cs typeface="Times New Roman"/>
              </a:rPr>
              <a:t>В </a:t>
            </a:r>
            <a:r>
              <a:rPr lang="ru-RU" dirty="0">
                <a:solidFill>
                  <a:srgbClr val="972109"/>
                </a:solidFill>
                <a:ea typeface="Calibri"/>
                <a:cs typeface="Times New Roman"/>
              </a:rPr>
              <a:t>1914 году было открыто </a:t>
            </a:r>
            <a:r>
              <a:rPr lang="ru-RU" dirty="0" err="1">
                <a:solidFill>
                  <a:srgbClr val="972109"/>
                </a:solidFill>
                <a:ea typeface="Calibri"/>
                <a:cs typeface="Times New Roman"/>
              </a:rPr>
              <a:t>Замеженское</a:t>
            </a:r>
            <a:r>
              <a:rPr lang="ru-RU" dirty="0">
                <a:solidFill>
                  <a:srgbClr val="972109"/>
                </a:solidFill>
                <a:ea typeface="Calibri"/>
                <a:cs typeface="Times New Roman"/>
              </a:rPr>
              <a:t> сельское двухклассное училище в селе </a:t>
            </a:r>
            <a:r>
              <a:rPr lang="ru-RU" dirty="0" smtClean="0">
                <a:solidFill>
                  <a:srgbClr val="972109"/>
                </a:solidFill>
                <a:ea typeface="Calibri"/>
                <a:cs typeface="Times New Roman"/>
              </a:rPr>
              <a:t>Замежная </a:t>
            </a:r>
            <a:r>
              <a:rPr lang="ru-RU" dirty="0" err="1">
                <a:solidFill>
                  <a:srgbClr val="972109"/>
                </a:solidFill>
                <a:ea typeface="Calibri"/>
                <a:cs typeface="Times New Roman"/>
              </a:rPr>
              <a:t>Усть-Цилемского</a:t>
            </a:r>
            <a:r>
              <a:rPr lang="ru-RU" dirty="0">
                <a:solidFill>
                  <a:srgbClr val="972109"/>
                </a:solidFill>
                <a:ea typeface="Calibri"/>
                <a:cs typeface="Times New Roman"/>
              </a:rPr>
              <a:t> района  Печорского уезда. Школу посещали дети из трёх населённых пунктов </a:t>
            </a:r>
            <a:r>
              <a:rPr lang="mr-IN" dirty="0" smtClean="0">
                <a:solidFill>
                  <a:srgbClr val="972109"/>
                </a:solidFill>
                <a:ea typeface="Calibri"/>
                <a:cs typeface="Times New Roman"/>
              </a:rPr>
              <a:t>–</a:t>
            </a:r>
            <a:r>
              <a:rPr lang="ru-RU" dirty="0" smtClean="0">
                <a:solidFill>
                  <a:srgbClr val="972109"/>
                </a:solidFill>
                <a:ea typeface="Calibri"/>
                <a:cs typeface="Times New Roman"/>
              </a:rPr>
              <a:t> </a:t>
            </a:r>
          </a:p>
          <a:p>
            <a:pPr algn="just">
              <a:defRPr/>
            </a:pPr>
            <a:r>
              <a:rPr lang="ru-RU" dirty="0" smtClean="0">
                <a:solidFill>
                  <a:srgbClr val="972109"/>
                </a:solidFill>
                <a:ea typeface="Calibri"/>
                <a:cs typeface="Times New Roman"/>
              </a:rPr>
              <a:t>с</a:t>
            </a:r>
            <a:r>
              <a:rPr lang="ru-RU" dirty="0">
                <a:solidFill>
                  <a:srgbClr val="972109"/>
                </a:solidFill>
                <a:ea typeface="Calibri"/>
                <a:cs typeface="Times New Roman"/>
              </a:rPr>
              <a:t>. </a:t>
            </a:r>
            <a:r>
              <a:rPr lang="ru-RU" dirty="0" smtClean="0">
                <a:solidFill>
                  <a:srgbClr val="972109"/>
                </a:solidFill>
                <a:ea typeface="Calibri"/>
                <a:cs typeface="Times New Roman"/>
              </a:rPr>
              <a:t>Замежная, </a:t>
            </a:r>
            <a:r>
              <a:rPr lang="ru-RU" dirty="0">
                <a:solidFill>
                  <a:srgbClr val="972109"/>
                </a:solidFill>
                <a:ea typeface="Calibri"/>
                <a:cs typeface="Times New Roman"/>
              </a:rPr>
              <a:t>д. Загривочная, </a:t>
            </a:r>
            <a:endParaRPr lang="ru-RU" dirty="0" smtClean="0">
              <a:solidFill>
                <a:srgbClr val="972109"/>
              </a:solidFill>
              <a:ea typeface="Calibri"/>
              <a:cs typeface="Times New Roman"/>
            </a:endParaRPr>
          </a:p>
          <a:p>
            <a:pPr algn="just">
              <a:defRPr/>
            </a:pPr>
            <a:r>
              <a:rPr lang="ru-RU" dirty="0" smtClean="0">
                <a:solidFill>
                  <a:srgbClr val="972109"/>
                </a:solidFill>
                <a:ea typeface="Calibri"/>
                <a:cs typeface="Times New Roman"/>
              </a:rPr>
              <a:t>д</a:t>
            </a:r>
            <a:r>
              <a:rPr lang="ru-RU" dirty="0">
                <a:solidFill>
                  <a:srgbClr val="972109"/>
                </a:solidFill>
                <a:ea typeface="Calibri"/>
                <a:cs typeface="Times New Roman"/>
              </a:rPr>
              <a:t>. </a:t>
            </a:r>
            <a:r>
              <a:rPr lang="ru-RU" dirty="0" err="1" smtClean="0">
                <a:solidFill>
                  <a:srgbClr val="972109"/>
                </a:solidFill>
                <a:ea typeface="Calibri"/>
                <a:cs typeface="Times New Roman"/>
              </a:rPr>
              <a:t>Верховская</a:t>
            </a:r>
            <a:r>
              <a:rPr lang="ru-RU" dirty="0">
                <a:solidFill>
                  <a:srgbClr val="972109"/>
                </a:solidFill>
                <a:ea typeface="Calibri"/>
                <a:cs typeface="Times New Roman"/>
              </a:rPr>
              <a:t>. </a:t>
            </a:r>
            <a:endParaRPr dirty="0">
              <a:solidFill>
                <a:srgbClr val="972109"/>
              </a:solidFill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683747" y="4493257"/>
            <a:ext cx="79219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ru-RU" dirty="0" smtClean="0">
                <a:solidFill>
                  <a:srgbClr val="972109"/>
                </a:solidFill>
                <a:ea typeface="Calibri"/>
                <a:cs typeface="Times New Roman"/>
              </a:rPr>
              <a:t>В </a:t>
            </a:r>
            <a:r>
              <a:rPr lang="ru-RU" dirty="0">
                <a:solidFill>
                  <a:srgbClr val="972109"/>
                </a:solidFill>
                <a:ea typeface="Calibri"/>
                <a:cs typeface="Times New Roman"/>
              </a:rPr>
              <a:t>1920 году  это здание было реорганизовано в </a:t>
            </a:r>
            <a:r>
              <a:rPr lang="ru-RU" dirty="0" err="1">
                <a:solidFill>
                  <a:srgbClr val="972109"/>
                </a:solidFill>
                <a:ea typeface="Calibri"/>
                <a:cs typeface="Times New Roman"/>
              </a:rPr>
              <a:t>Замеженское</a:t>
            </a:r>
            <a:r>
              <a:rPr lang="ru-RU" dirty="0">
                <a:solidFill>
                  <a:srgbClr val="972109"/>
                </a:solidFill>
                <a:ea typeface="Calibri"/>
                <a:cs typeface="Times New Roman"/>
              </a:rPr>
              <a:t> земское начальное училище. Собрали по два бревна с каждого двора и сладили школу для ста тридцати шести детей, которые съезжались со всех </a:t>
            </a:r>
            <a:r>
              <a:rPr lang="ru-RU" dirty="0" err="1">
                <a:solidFill>
                  <a:srgbClr val="972109"/>
                </a:solidFill>
                <a:ea typeface="Calibri"/>
                <a:cs typeface="Times New Roman"/>
              </a:rPr>
              <a:t>пижемских</a:t>
            </a:r>
            <a:r>
              <a:rPr lang="ru-RU" dirty="0">
                <a:solidFill>
                  <a:srgbClr val="972109"/>
                </a:solidFill>
                <a:ea typeface="Calibri"/>
                <a:cs typeface="Times New Roman"/>
              </a:rPr>
              <a:t> деревень. В деревянном одноэтажном здании имелось 3 помещения: класс и квартира учителя из 2-х комнат. </a:t>
            </a:r>
            <a:endParaRPr dirty="0">
              <a:solidFill>
                <a:srgbClr val="972109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>
    <p:split orient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315912" y="1454489"/>
            <a:ext cx="4127507" cy="2838607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TextBox 2"/>
          <p:cNvSpPr txBox="1"/>
          <p:nvPr/>
        </p:nvSpPr>
        <p:spPr bwMode="auto">
          <a:xfrm>
            <a:off x="538831" y="4184196"/>
            <a:ext cx="8068855" cy="2111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999"/>
              </a:lnSpc>
              <a:spcAft>
                <a:spcPts val="1000"/>
              </a:spcAft>
              <a:defRPr/>
            </a:pPr>
            <a:r>
              <a:rPr lang="ru-RU" sz="1800" dirty="0">
                <a:latin typeface="Calibri"/>
                <a:ea typeface="Calibri"/>
                <a:cs typeface="Times New Roman"/>
              </a:rPr>
              <a:t> </a:t>
            </a:r>
            <a:endParaRPr dirty="0"/>
          </a:p>
          <a:p>
            <a:pPr algn="just">
              <a:lnSpc>
                <a:spcPct val="114999"/>
              </a:lnSpc>
              <a:spcAft>
                <a:spcPts val="1000"/>
              </a:spcAft>
              <a:defRPr/>
            </a:pPr>
            <a:r>
              <a:rPr lang="ru-RU" dirty="0">
                <a:latin typeface="Calibri"/>
                <a:ea typeface="Calibri"/>
                <a:cs typeface="Times New Roman"/>
              </a:rPr>
              <a:t> </a:t>
            </a:r>
            <a:r>
              <a:rPr lang="ru-RU" dirty="0" smtClean="0">
                <a:latin typeface="Calibri"/>
                <a:ea typeface="Calibri"/>
                <a:cs typeface="Times New Roman"/>
              </a:rPr>
              <a:t> </a:t>
            </a:r>
            <a:r>
              <a:rPr lang="ru-RU" dirty="0" smtClean="0">
                <a:solidFill>
                  <a:srgbClr val="972109"/>
                </a:solidFill>
                <a:ea typeface="Calibri"/>
                <a:cs typeface="Times New Roman"/>
              </a:rPr>
              <a:t>В</a:t>
            </a:r>
            <a:r>
              <a:rPr lang="ru-RU" sz="1800" dirty="0" smtClean="0">
                <a:solidFill>
                  <a:srgbClr val="972109"/>
                </a:solidFill>
                <a:ea typeface="Calibri"/>
                <a:cs typeface="Times New Roman"/>
              </a:rPr>
              <a:t> </a:t>
            </a:r>
            <a:r>
              <a:rPr lang="ru-RU" sz="1800" dirty="0">
                <a:solidFill>
                  <a:srgbClr val="972109"/>
                </a:solidFill>
                <a:ea typeface="Calibri"/>
                <a:cs typeface="Times New Roman"/>
              </a:rPr>
              <a:t>1940 году новое  здание школы ввели в эксплуатацию</a:t>
            </a:r>
            <a:r>
              <a:rPr lang="ru-RU" sz="1800" b="1" dirty="0">
                <a:solidFill>
                  <a:srgbClr val="972109"/>
                </a:solidFill>
                <a:ea typeface="Calibri"/>
                <a:cs typeface="Times New Roman"/>
              </a:rPr>
              <a:t>,</a:t>
            </a:r>
            <a:r>
              <a:rPr lang="ru-RU" sz="1800" dirty="0">
                <a:solidFill>
                  <a:srgbClr val="972109"/>
                </a:solidFill>
                <a:ea typeface="Calibri"/>
                <a:cs typeface="Times New Roman"/>
              </a:rPr>
              <a:t> и прослужило оно до 2012 года. До 1954 года не было электричества, учились при керосиновых лампах. В начале 70-х годов ХХ века построили здание для начальной школы с небольшим спортивным залом: до этого уроки физкультуры проходили на улице и в коридоре школы.</a:t>
            </a:r>
            <a:endParaRPr dirty="0">
              <a:solidFill>
                <a:srgbClr val="972109"/>
              </a:solidFill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5759358" y="404663"/>
            <a:ext cx="3069447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233381417" name="TextBox 233381416"/>
          <p:cNvSpPr txBox="1"/>
          <p:nvPr/>
        </p:nvSpPr>
        <p:spPr bwMode="auto">
          <a:xfrm>
            <a:off x="4499992" y="1484784"/>
            <a:ext cx="4208949" cy="2862323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just">
              <a:defRPr/>
            </a:pPr>
            <a:r>
              <a:rPr lang="ru-RU" dirty="0">
                <a:solidFill>
                  <a:srgbClr val="972109"/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ru-RU" sz="1800" b="0" i="0" u="none" strike="noStrike" cap="none" spc="0" dirty="0" smtClean="0">
                <a:solidFill>
                  <a:srgbClr val="972109"/>
                </a:solidFill>
                <a:ea typeface="Calibri"/>
                <a:cs typeface="Times New Roman"/>
              </a:rPr>
              <a:t>В </a:t>
            </a:r>
            <a:r>
              <a:rPr lang="ru-RU" sz="1800" b="0" i="0" u="none" strike="noStrike" cap="none" spc="0" dirty="0">
                <a:solidFill>
                  <a:srgbClr val="972109"/>
                </a:solidFill>
                <a:ea typeface="Calibri"/>
                <a:cs typeface="Times New Roman"/>
              </a:rPr>
              <a:t>1934 году начальная школа была реорганизована в неполную среднюю </a:t>
            </a:r>
            <a:r>
              <a:rPr lang="ru-RU" sz="1800" b="0" i="0" u="none" strike="noStrike" cap="none" spc="0" dirty="0" smtClean="0">
                <a:solidFill>
                  <a:srgbClr val="972109"/>
                </a:solidFill>
                <a:ea typeface="Calibri"/>
                <a:cs typeface="Times New Roman"/>
              </a:rPr>
              <a:t>школу-семилетку</a:t>
            </a:r>
            <a:r>
              <a:rPr lang="ru-RU" sz="1800" b="0" i="0" u="none" strike="noStrike" cap="none" spc="0" dirty="0">
                <a:solidFill>
                  <a:srgbClr val="972109"/>
                </a:solidFill>
                <a:ea typeface="Calibri"/>
                <a:cs typeface="Times New Roman"/>
              </a:rPr>
              <a:t>, которая стала называться </a:t>
            </a:r>
            <a:r>
              <a:rPr lang="ru-RU" sz="1800" b="0" i="0" u="none" strike="noStrike" cap="none" spc="0" dirty="0" err="1">
                <a:solidFill>
                  <a:srgbClr val="972109"/>
                </a:solidFill>
                <a:ea typeface="Calibri"/>
                <a:cs typeface="Times New Roman"/>
              </a:rPr>
              <a:t>Пижемская</a:t>
            </a:r>
            <a:r>
              <a:rPr lang="ru-RU" sz="1800" b="0" i="0" u="none" strike="noStrike" cap="none" spc="0" dirty="0">
                <a:solidFill>
                  <a:srgbClr val="972109"/>
                </a:solidFill>
                <a:ea typeface="Calibri"/>
                <a:cs typeface="Times New Roman"/>
              </a:rPr>
              <a:t> неполная средняя школа. Вплоть до 1940 года она находилась в д. </a:t>
            </a:r>
            <a:r>
              <a:rPr lang="ru-RU" sz="1800" b="0" i="0" u="none" strike="noStrike" cap="none" spc="0" dirty="0" err="1">
                <a:solidFill>
                  <a:srgbClr val="972109"/>
                </a:solidFill>
                <a:ea typeface="Calibri"/>
                <a:cs typeface="Times New Roman"/>
              </a:rPr>
              <a:t>Степановская</a:t>
            </a:r>
            <a:r>
              <a:rPr lang="ru-RU" sz="1800" b="0" i="0" u="none" strike="noStrike" cap="none" spc="0" dirty="0">
                <a:solidFill>
                  <a:srgbClr val="972109"/>
                </a:solidFill>
                <a:ea typeface="Calibri"/>
                <a:cs typeface="Times New Roman"/>
              </a:rPr>
              <a:t>, до которой детям приходилось ежедневно ходить пешком по 12 км от села  Замежная. А в селе Замежная началось строительство нового здания школы.</a:t>
            </a:r>
            <a:endParaRPr dirty="0">
              <a:solidFill>
                <a:srgbClr val="972109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>
    <p:split orient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g"/></Relationships>
</file>

<file path=ppt/theme/theme1.xml><?xml version="1.0" encoding="utf-8"?>
<a:theme xmlns:a="http://schemas.openxmlformats.org/drawingml/2006/main" name="Classic">
  <a:themeElements>
    <a:clrScheme name="Classic">
      <a:dk1>
        <a:sysClr val="windowText" lastClr="000000"/>
      </a:dk1>
      <a:lt1>
        <a:srgbClr val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Классическая">
      <a:majorFont>
        <a:latin typeface="Arial"/>
        <a:ea typeface="Arial"/>
        <a:cs typeface="Arial"/>
      </a:majorFont>
      <a:minorFont>
        <a:latin typeface="Times New Roman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262</TotalTime>
  <Words>914</Words>
  <Application>Microsoft Macintosh PowerPoint</Application>
  <DocSecurity>0</DocSecurity>
  <PresentationFormat>Экран (4:3)</PresentationFormat>
  <Paragraphs>87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Classic</vt:lpstr>
      <vt:lpstr>ГОУ РК «Республиканский центр образования» центр дистанционного обучения</vt:lpstr>
      <vt:lpstr>Цель проекта:</vt:lpstr>
      <vt:lpstr>Презентация PowerPoint</vt:lpstr>
      <vt:lpstr>Презентация PowerPoint</vt:lpstr>
      <vt:lpstr>Село Замежная</vt:lpstr>
      <vt:lpstr>Презентация PowerPoint</vt:lpstr>
      <vt:lpstr>Инфраструктура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интернат</dc:creator>
  <cp:keywords/>
  <dc:description/>
  <cp:lastModifiedBy>учитель7</cp:lastModifiedBy>
  <cp:revision>76</cp:revision>
  <dcterms:created xsi:type="dcterms:W3CDTF">2020-11-02T09:43:42Z</dcterms:created>
  <dcterms:modified xsi:type="dcterms:W3CDTF">2026-05-07T14:52:20Z</dcterms:modified>
  <cp:category/>
  <dc:identifier/>
  <cp:contentStatus/>
  <dc:language/>
  <cp:version/>
</cp:coreProperties>
</file>