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audio3.bin" ContentType="audio/unknown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audio1.bin" ContentType="audio/unknown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audio2.bin" ContentType="audio/unknown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79" r:id="rId2"/>
  </p:sldMasterIdLst>
  <p:sldIdLst>
    <p:sldId id="296" r:id="rId3"/>
    <p:sldId id="261" r:id="rId4"/>
    <p:sldId id="262" r:id="rId5"/>
    <p:sldId id="263" r:id="rId6"/>
    <p:sldId id="264" r:id="rId7"/>
    <p:sldId id="29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58" r:id="rId25"/>
    <p:sldId id="283" r:id="rId26"/>
    <p:sldId id="284" r:id="rId27"/>
    <p:sldId id="280" r:id="rId28"/>
    <p:sldId id="282" r:id="rId29"/>
    <p:sldId id="256" r:id="rId30"/>
    <p:sldId id="285" r:id="rId31"/>
    <p:sldId id="286" r:id="rId32"/>
    <p:sldId id="287" r:id="rId33"/>
    <p:sldId id="288" r:id="rId34"/>
    <p:sldId id="289" r:id="rId35"/>
    <p:sldId id="293" r:id="rId36"/>
    <p:sldId id="294" r:id="rId37"/>
    <p:sldId id="260" r:id="rId38"/>
    <p:sldId id="257" r:id="rId39"/>
    <p:sldId id="290" r:id="rId40"/>
    <p:sldId id="291" r:id="rId41"/>
    <p:sldId id="29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00"/>
    <a:srgbClr val="0000CC"/>
    <a:srgbClr val="990099"/>
    <a:srgbClr val="0000FF"/>
    <a:srgbClr val="00CC00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BD1A-19B6-4461-ABB1-B6A06845ADC5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26DA-5AC4-4E22-A753-11240D331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680A-95AB-4DDB-AF91-56C506719B70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2FA0A-3189-4AF6-BE03-E6D3C21E5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9303-4638-468A-95D3-BA5352C05C55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3446-1A26-4506-A03E-865E48A34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1ED3-511C-4718-8C18-6986AB9484ED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69E8-7E72-437A-9B93-F385238D7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F7A0-D93B-4575-BD66-A8AB99BCADB3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2AE9-BEDD-4CCC-B24A-EEC016A0F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A01A-1E49-4C82-BB74-B6119D049735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6A84-7117-4DBB-B1E0-FBCBC4BB6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27AB-0F65-4242-A48A-DB6D8549E5B8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CDC0-06B2-4914-B777-BD7F583B0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8B37-65B6-40A7-96BC-89D48596D003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94A8-6437-4C65-9D2E-F70E1B39C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4ED0-2AB5-4722-B081-2B0A5507E22E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44D7-4EF2-4BC3-B7FC-693679EFE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307D-3D1E-45BA-A19E-46B5469DF58D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E5EB-B2C3-4962-99EE-44EC0B04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D70F-9124-4A93-A907-1DF36E5D7119}" type="datetimeFigureOut">
              <a:rPr lang="ru-RU"/>
              <a:pPr>
                <a:defRPr/>
              </a:pPr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C851-1B51-4F26-9315-2F877EE06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483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20484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20485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20486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27659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20490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491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60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20493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494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61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20496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497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62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20499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765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F09CABE-D460-4D0B-9DBE-8E5C9051AD87}" type="datetimeFigureOut">
              <a:rPr lang="en-US"/>
              <a:pPr>
                <a:defRPr/>
              </a:pPr>
              <a:t>5/29/2017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132B926-B703-4D3E-8335-56245A084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bin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11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luchiki.ucoz.ru/load/ehlektronnye_fizminutki_dlja_glaz/ehlektronnaja_fizminutka_dlja_glaz_quotkroshka_enotquot/15-1" TargetMode="External"/><Relationship Id="rId3" Type="http://schemas.openxmlformats.org/officeDocument/2006/relationships/hyperlink" Target="http://desblagues.wordpress.com/2009/02/25/%D0%B0%D0%BD%D0%B8%D0%BC%D0%B0%D1%88%D0%BA%D0%B8-%D0%B2%D1%81%D1%91-%D0%BF%D1%80%D0%BE-%D0%BA%D0%BE%D0%BC%D0%BF%D1%8C%D1%8E%D1%82%D0%B5%D1%80%D1%8B/ii2/" TargetMode="External"/><Relationship Id="rId7" Type="http://schemas.openxmlformats.org/officeDocument/2006/relationships/hyperlink" Target="http://smayls.ru/smile/smayliki-emocii-2008.html" TargetMode="External"/><Relationship Id="rId12" Type="http://schemas.openxmlformats.org/officeDocument/2006/relationships/hyperlink" Target="http://animashki.kak2z.org/oneimg.php?cat=41&amp;pn=10&amp;file=518" TargetMode="External"/><Relationship Id="rId2" Type="http://schemas.openxmlformats.org/officeDocument/2006/relationships/hyperlink" Target="http://smayli.ru/smile/komputeri-79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ayls.ru/" TargetMode="External"/><Relationship Id="rId11" Type="http://schemas.openxmlformats.org/officeDocument/2006/relationships/hyperlink" Target="http://gifportal.ru/view/45078.html" TargetMode="External"/><Relationship Id="rId5" Type="http://schemas.openxmlformats.org/officeDocument/2006/relationships/hyperlink" Target="http://s13.radikal.ru/i186/1211/c4/5d0e222ffb8c.gif" TargetMode="External"/><Relationship Id="rId10" Type="http://schemas.openxmlformats.org/officeDocument/2006/relationships/hyperlink" Target="http://www.animashki.mirfentazy.ru/animatsii-rusalki-figurki-gif/rusalki-kukli-animashki" TargetMode="External"/><Relationship Id="rId4" Type="http://schemas.openxmlformats.org/officeDocument/2006/relationships/hyperlink" Target="http://smayli.ru/smile/komputeri-380.html" TargetMode="External"/><Relationship Id="rId9" Type="http://schemas.openxmlformats.org/officeDocument/2006/relationships/hyperlink" Target="http://animashky.ru/index/0-21?2-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WordArt 5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695325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Редактирование текста.</a:t>
            </a:r>
          </a:p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Работа с фрагментами 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195513" y="1484313"/>
            <a:ext cx="554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Урок информатики в 5 классе по теме</a:t>
            </a:r>
          </a:p>
        </p:txBody>
      </p:sp>
      <p:sp>
        <p:nvSpPr>
          <p:cNvPr id="25604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0063"/>
            <a:ext cx="8640763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Заголовок напишу буквами заглавными,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Где ж найти их?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Столько букв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нет заглавных то!</a:t>
            </a:r>
          </a:p>
          <a:p>
            <a:pPr eaLnBrk="1" hangingPunct="1">
              <a:buFontTx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3068638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Backspase</a:t>
            </a:r>
            <a:r>
              <a:rPr kumimoji="0" lang="ru-RU" sz="2400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2662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4005263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Caps Lock</a:t>
            </a:r>
            <a:r>
              <a:rPr kumimoji="0" lang="ru-RU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2662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5013325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sz="2400" b="1">
                <a:latin typeface="Arial" charset="0"/>
              </a:rPr>
              <a:t>(Enter</a:t>
            </a:r>
            <a:r>
              <a:rPr kumimoji="0" lang="ru-RU" sz="2400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r>
              <a:rPr kumimoji="0" lang="ru-RU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4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4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4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6627" grpId="0" animBg="1"/>
      <p:bldP spid="26628" grpId="0" animBg="1"/>
      <p:bldP spid="266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85875" y="785813"/>
            <a:ext cx="6596063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4ECB4"/>
                    </a:gs>
                    <a:gs pos="50000">
                      <a:srgbClr val="008600"/>
                    </a:gs>
                    <a:gs pos="100000">
                      <a:srgbClr val="B4ECB4"/>
                    </a:gs>
                  </a:gsLst>
                  <a:lin ang="5400000" scaled="1"/>
                </a:gradFill>
                <a:latin typeface="Comic Sans MS"/>
              </a:rPr>
              <a:t>Молодцы! Правильно!</a:t>
            </a:r>
          </a:p>
        </p:txBody>
      </p:sp>
      <p:sp>
        <p:nvSpPr>
          <p:cNvPr id="276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4508500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33CC33"/>
              </a:gs>
              <a:gs pos="50000">
                <a:srgbClr val="A0E8A0"/>
              </a:gs>
              <a:gs pos="100000">
                <a:srgbClr val="33CC33"/>
              </a:gs>
            </a:gsLst>
            <a:lin ang="5400000" scaled="1"/>
          </a:gra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600" b="1">
                <a:solidFill>
                  <a:srgbClr val="0000CC"/>
                </a:solidFill>
                <a:latin typeface="Comic Sans MS" pitchFamily="66" charset="0"/>
              </a:rPr>
              <a:t>Следующий вопрос</a:t>
            </a: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2743200" y="533400"/>
            <a:ext cx="32004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5" descr="http://smayls.ru/templates/images/clog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1857375"/>
            <a:ext cx="28575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8"/>
                </p:tgtEl>
              </p:cMediaNode>
            </p:audio>
          </p:childTnLst>
        </p:cTn>
      </p:par>
    </p:tnLst>
    <p:bldLst>
      <p:bldP spid="27651" grpId="0" animBg="1"/>
      <p:bldP spid="276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  <p:sp>
        <p:nvSpPr>
          <p:cNvPr id="286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4941888"/>
            <a:ext cx="4618037" cy="1239837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200" b="1">
                <a:solidFill>
                  <a:srgbClr val="0000FF"/>
                </a:solidFill>
                <a:latin typeface="Comic Sans MS" pitchFamily="66" charset="0"/>
              </a:rPr>
              <a:t>Попробуй еще раз!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8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3" descr="&amp;Scy;&amp;mcy;&amp;acy;&amp;jcy;&amp;lcy;&amp;icy;&amp;kcy;&amp;icy; &amp;kcy;&amp;ocy;&amp;tcy;&amp;ocy;&amp;rcy;&amp;ycy;&amp;iecy; &amp;vcy;&amp;ycy;&amp;rcy;&amp;acy;&amp;zhcy;&amp;acy;&amp;yucy;&amp;tcy; &amp;rcy;&amp;acy;&amp;zcy;&amp;lcy;&amp;icy;&amp;chcy;&amp;ncy;&amp;ycy;&amp;iecy; &amp;ecy;&amp;mcy;&amp;ocy;&amp;tscy;&amp;icy;&amp;icy; | Smayls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928813"/>
            <a:ext cx="3857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8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2"/>
                </p:tgtEl>
              </p:cMediaNode>
            </p:audio>
          </p:childTnLst>
        </p:cTn>
      </p:par>
    </p:tnLst>
    <p:bldLst>
      <p:bldP spid="28675" grpId="0" animBg="1"/>
      <p:bldP spid="286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640762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Два слова слились,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наделал – беда!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Скорей разделите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Мне их, детвора!</a:t>
            </a:r>
          </a:p>
          <a:p>
            <a:pPr eaLnBrk="1" hangingPunct="1">
              <a:buFontTx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3068638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Alt</a:t>
            </a:r>
            <a:r>
              <a:rPr kumimoji="0" lang="en-US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297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4005263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(Пробел</a:t>
            </a:r>
            <a:r>
              <a:rPr kumimoji="0" lang="en-US" sz="2400" b="1">
                <a:latin typeface="Arial" charset="0"/>
              </a:rPr>
              <a:t>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2970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5013325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sz="2400" b="1">
                <a:latin typeface="Arial" charset="0"/>
              </a:rPr>
              <a:t>(Home</a:t>
            </a:r>
            <a:r>
              <a:rPr kumimoji="0" lang="ru-RU" sz="2400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r>
              <a:rPr kumimoji="0" lang="ru-RU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 animBg="1"/>
      <p:bldP spid="29700" grpId="0" animBg="1"/>
      <p:bldP spid="297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071563" y="857250"/>
            <a:ext cx="7024687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4ECB4"/>
                    </a:gs>
                    <a:gs pos="50000">
                      <a:srgbClr val="008600"/>
                    </a:gs>
                    <a:gs pos="100000">
                      <a:srgbClr val="B4ECB4"/>
                    </a:gs>
                  </a:gsLst>
                  <a:lin ang="5400000" scaled="1"/>
                </a:gradFill>
                <a:latin typeface="Comic Sans MS"/>
              </a:rPr>
              <a:t>Молодцы! Правильно!</a:t>
            </a:r>
          </a:p>
        </p:txBody>
      </p:sp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4581525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33CC33"/>
              </a:gs>
              <a:gs pos="50000">
                <a:srgbClr val="A0E8A0"/>
              </a:gs>
              <a:gs pos="100000">
                <a:srgbClr val="33CC33"/>
              </a:gs>
            </a:gsLst>
            <a:lin ang="5400000" scaled="1"/>
          </a:gra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600" b="1">
                <a:solidFill>
                  <a:srgbClr val="0000CC"/>
                </a:solidFill>
                <a:latin typeface="Comic Sans MS" pitchFamily="66" charset="0"/>
              </a:rPr>
              <a:t>Следующий вопрос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2743200" y="533400"/>
            <a:ext cx="32004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3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5" descr="http://smayls.ru/templates/images/clog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071688"/>
            <a:ext cx="28575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  <p:bldLst>
      <p:bldP spid="30723" grpId="0" animBg="1"/>
      <p:bldP spid="307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  <p:sp>
        <p:nvSpPr>
          <p:cNvPr id="317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4941888"/>
            <a:ext cx="4762500" cy="1239837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200" b="1">
                <a:solidFill>
                  <a:srgbClr val="0000FF"/>
                </a:solidFill>
                <a:latin typeface="Comic Sans MS" pitchFamily="66" charset="0"/>
              </a:rPr>
              <a:t>Попробуй еще раз!</a:t>
            </a: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23" descr="&amp;Scy;&amp;mcy;&amp;acy;&amp;jcy;&amp;lcy;&amp;icy;&amp;kcy;&amp;icy; &amp;kcy;&amp;ocy;&amp;tcy;&amp;ocy;&amp;rcy;&amp;ycy;&amp;iecy; &amp;vcy;&amp;ycy;&amp;rcy;&amp;acy;&amp;zhcy;&amp;acy;&amp;yucy;&amp;tcy; &amp;rcy;&amp;acy;&amp;zcy;&amp;lcy;&amp;icy;&amp;chcy;&amp;ncy;&amp;ycy;&amp;iecy; &amp;ecy;&amp;mcy;&amp;ocy;&amp;tscy;&amp;icy;&amp;icy; | Smayls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928813"/>
            <a:ext cx="3857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  <p:bldLst>
      <p:bldP spid="31747" grpId="0" animBg="1"/>
      <p:bldP spid="317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640762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Имя свое с большой буквы пишу,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только как, я ни как не пойму.</a:t>
            </a:r>
          </a:p>
          <a:p>
            <a:pPr eaLnBrk="1" hangingPunct="1">
              <a:buFontTx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3068638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Enter</a:t>
            </a:r>
            <a:r>
              <a:rPr kumimoji="0" lang="ru-RU" sz="2400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3277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4005263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Caps Lock</a:t>
            </a:r>
            <a:r>
              <a:rPr kumimoji="0" lang="ru-RU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327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5013325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sz="2400" b="1">
                <a:latin typeface="Arial" charset="0"/>
              </a:rPr>
              <a:t>(Shift + </a:t>
            </a:r>
            <a:r>
              <a:rPr kumimoji="0" lang="ru-RU" sz="2400" b="1">
                <a:latin typeface="Arial" charset="0"/>
              </a:rPr>
              <a:t>Т</a:t>
            </a:r>
            <a:r>
              <a:rPr kumimoji="0" lang="ru-RU">
                <a:latin typeface="Arial" charset="0"/>
              </a:rPr>
              <a:t> </a:t>
            </a:r>
            <a:r>
              <a:rPr kumimoji="0" lang="ru-RU" sz="2400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r>
              <a:rPr kumimoji="0" lang="ru-RU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6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6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 animBg="1"/>
      <p:bldP spid="32772" grpId="0" animBg="1"/>
      <p:bldP spid="32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000125" y="857250"/>
            <a:ext cx="7215188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4ECB4"/>
                    </a:gs>
                    <a:gs pos="50000">
                      <a:srgbClr val="008600"/>
                    </a:gs>
                    <a:gs pos="100000">
                      <a:srgbClr val="B4ECB4"/>
                    </a:gs>
                  </a:gsLst>
                  <a:lin ang="5400000" scaled="1"/>
                </a:gradFill>
                <a:latin typeface="Comic Sans MS"/>
              </a:rPr>
              <a:t>Молодцы! Вы правы!</a:t>
            </a:r>
          </a:p>
        </p:txBody>
      </p:sp>
      <p:sp>
        <p:nvSpPr>
          <p:cNvPr id="337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4581525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33CC33"/>
              </a:gs>
              <a:gs pos="50000">
                <a:srgbClr val="A0E8A0"/>
              </a:gs>
              <a:gs pos="100000">
                <a:srgbClr val="33CC33"/>
              </a:gs>
            </a:gsLst>
            <a:lin ang="5400000" scaled="1"/>
          </a:gra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600" b="1">
                <a:solidFill>
                  <a:srgbClr val="0000CC"/>
                </a:solidFill>
                <a:latin typeface="Comic Sans MS" pitchFamily="66" charset="0"/>
              </a:rPr>
              <a:t>Следующий вопрос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2743200" y="533400"/>
            <a:ext cx="32004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80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5" descr="http://smayls.ru/templates/images/clog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071688"/>
            <a:ext cx="28575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5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  <p:bldLst>
      <p:bldP spid="33795" grpId="0" animBg="1"/>
      <p:bldP spid="337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  <p:sp>
        <p:nvSpPr>
          <p:cNvPr id="348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013325"/>
            <a:ext cx="4618037" cy="11684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200" b="1">
                <a:solidFill>
                  <a:srgbClr val="0000FF"/>
                </a:solidFill>
                <a:latin typeface="Comic Sans MS" pitchFamily="66" charset="0"/>
              </a:rPr>
              <a:t>Попробуй еще раз!</a:t>
            </a:r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23" descr="&amp;Scy;&amp;mcy;&amp;acy;&amp;jcy;&amp;lcy;&amp;icy;&amp;kcy;&amp;icy; &amp;kcy;&amp;ocy;&amp;tcy;&amp;ocy;&amp;rcy;&amp;ycy;&amp;iecy; &amp;vcy;&amp;ycy;&amp;rcy;&amp;acy;&amp;zhcy;&amp;acy;&amp;yucy;&amp;tcy; &amp;rcy;&amp;acy;&amp;zcy;&amp;lcy;&amp;icy;&amp;chcy;&amp;ncy;&amp;ycy;&amp;iecy; &amp;ecy;&amp;mcy;&amp;ocy;&amp;tscy;&amp;icy;&amp;icy; | Smayls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928813"/>
            <a:ext cx="3857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92" fill="hold"/>
                                        <p:tgtEl>
                                          <p:spTgt spid="348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6"/>
                </p:tgtEl>
              </p:cMediaNode>
            </p:audio>
          </p:childTnLst>
        </p:cTn>
      </p:par>
    </p:tnLst>
    <p:bldLst>
      <p:bldP spid="34819" grpId="0" animBg="1"/>
      <p:bldP spid="348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640762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новую строчку пора мне идти,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Ну, как же, друзья, мне туда перейти?</a:t>
            </a:r>
          </a:p>
          <a:p>
            <a:pPr eaLnBrk="1" hangingPunct="1">
              <a:buFontTx/>
              <a:buNone/>
              <a:defRPr/>
            </a:pPr>
            <a:endParaRPr lang="ru-RU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3068638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Shift + Alt</a:t>
            </a:r>
            <a:r>
              <a:rPr kumimoji="0" lang="en-US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358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4005263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Tab</a:t>
            </a:r>
            <a:r>
              <a:rPr kumimoji="0" lang="ru-RU" sz="2400">
                <a:latin typeface="Arial" charset="0"/>
              </a:rPr>
              <a:t> )</a:t>
            </a:r>
          </a:p>
        </p:txBody>
      </p:sp>
      <p:sp>
        <p:nvSpPr>
          <p:cNvPr id="358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5013325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sz="2400" b="1">
                <a:latin typeface="Arial" charset="0"/>
              </a:rPr>
              <a:t>(Enter</a:t>
            </a:r>
            <a:r>
              <a:rPr kumimoji="0" lang="ru-RU" sz="2400">
                <a:latin typeface="Arial" charset="0"/>
              </a:rPr>
              <a:t> </a:t>
            </a:r>
            <a:r>
              <a:rPr kumimoji="0" lang="en-US" sz="2400" b="1">
                <a:latin typeface="Arial" charset="0"/>
              </a:rPr>
              <a:t>)</a:t>
            </a:r>
            <a:r>
              <a:rPr kumimoji="0" lang="ru-RU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6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6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3" grpId="0" animBg="1"/>
      <p:bldP spid="35844" grpId="0" animBg="1"/>
      <p:bldP spid="358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1116013" y="1125538"/>
            <a:ext cx="695325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Редактирование текста.</a:t>
            </a:r>
          </a:p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Работа с фрагментами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27088" y="4005263"/>
          <a:ext cx="1619250" cy="1511300"/>
        </p:xfrm>
        <a:graphic>
          <a:graphicData uri="http://schemas.openxmlformats.org/presentationml/2006/ole">
            <p:oleObj spid="_x0000_s1026" name="Точечный рисунок" r:id="rId3" imgW="209524" imgH="200159" progId="PBrush">
              <p:embed/>
            </p:oleObj>
          </a:graphicData>
        </a:graphic>
      </p:graphicFrame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2771775" y="4581525"/>
          <a:ext cx="1655763" cy="1547813"/>
        </p:xfrm>
        <a:graphic>
          <a:graphicData uri="http://schemas.openxmlformats.org/presentationml/2006/ole">
            <p:oleObj spid="_x0000_s1027" name="Точечный рисунок" r:id="rId4" imgW="161990" imgH="190426" progId="PBrush">
              <p:embed/>
            </p:oleObj>
          </a:graphicData>
        </a:graphic>
      </p:graphicFrame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0" y="179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4716463" y="3933825"/>
          <a:ext cx="1655762" cy="1479550"/>
        </p:xfrm>
        <a:graphic>
          <a:graphicData uri="http://schemas.openxmlformats.org/presentationml/2006/ole">
            <p:oleObj spid="_x0000_s1028" name="Точечный рисунок" r:id="rId5" imgW="228571" imgH="209524" progId="PBrush">
              <p:embed/>
            </p:oleObj>
          </a:graphicData>
        </a:graphic>
      </p:graphicFrame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6659563" y="4437063"/>
          <a:ext cx="1616075" cy="1728787"/>
        </p:xfrm>
        <a:graphic>
          <a:graphicData uri="http://schemas.openxmlformats.org/presentationml/2006/ole">
            <p:oleObj spid="_x0000_s1029" name="Точечный рисунок" r:id="rId6" imgW="200159" imgH="2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28750" y="785813"/>
            <a:ext cx="6838950" cy="154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4ECB4"/>
                    </a:gs>
                    <a:gs pos="50000">
                      <a:srgbClr val="008600"/>
                    </a:gs>
                    <a:gs pos="100000">
                      <a:srgbClr val="B4ECB4"/>
                    </a:gs>
                  </a:gsLst>
                  <a:lin ang="5400000" scaled="1"/>
                </a:gradFill>
                <a:latin typeface="Comic Sans MS"/>
              </a:rPr>
              <a:t>Молодцы! </a:t>
            </a: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743200" y="533400"/>
            <a:ext cx="32004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7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5" descr="http://smayls.ru/templates/images/clog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428875"/>
            <a:ext cx="3746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6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3"/>
                </p:tgtEl>
              </p:cMediaNode>
            </p:audio>
          </p:childTnLst>
        </p:cTn>
      </p:par>
    </p:tnLst>
    <p:bldLst>
      <p:bldP spid="368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  <p:sp>
        <p:nvSpPr>
          <p:cNvPr id="378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0313" y="5000625"/>
            <a:ext cx="4546600" cy="1239838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200" b="1">
                <a:solidFill>
                  <a:srgbClr val="0000FF"/>
                </a:solidFill>
                <a:latin typeface="Comic Sans MS" pitchFamily="66" charset="0"/>
              </a:rPr>
              <a:t>Попробуй еще раз!</a:t>
            </a:r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3" descr="&amp;Scy;&amp;mcy;&amp;acy;&amp;jcy;&amp;lcy;&amp;icy;&amp;kcy;&amp;icy; &amp;kcy;&amp;ocy;&amp;tcy;&amp;ocy;&amp;rcy;&amp;ycy;&amp;iecy; &amp;vcy;&amp;ycy;&amp;rcy;&amp;acy;&amp;zhcy;&amp;acy;&amp;yucy;&amp;tcy; &amp;rcy;&amp;acy;&amp;zcy;&amp;lcy;&amp;icy;&amp;chcy;&amp;ncy;&amp;ycy;&amp;iecy; &amp;ecy;&amp;mcy;&amp;ocy;&amp;tscy;&amp;icy;&amp;icy; | Smayls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928813"/>
            <a:ext cx="3857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  <p:bldLst>
      <p:bldP spid="37891" grpId="0" animBg="1"/>
      <p:bldP spid="378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508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00125" y="2286000"/>
            <a:ext cx="7488238" cy="35401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dist="40161" dir="1106097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marL="363538" algn="ctr">
              <a:defRPr/>
            </a:pPr>
            <a:r>
              <a:rPr kumimoji="0" lang="ru-RU" sz="2000" dirty="0">
                <a:latin typeface="Arial" charset="0"/>
                <a:cs typeface="+mn-cs"/>
              </a:rPr>
              <a:t>__</a:t>
            </a:r>
          </a:p>
          <a:p>
            <a:pPr marL="363538" algn="ctr">
              <a:defRPr/>
            </a:pPr>
            <a:endParaRPr kumimoji="0" lang="ru-RU" sz="2400" b="1" dirty="0">
              <a:latin typeface="Arial" charset="0"/>
              <a:cs typeface="+mn-cs"/>
            </a:endParaRPr>
          </a:p>
          <a:p>
            <a:pPr marL="363538" algn="ctr">
              <a:defRPr/>
            </a:pPr>
            <a:r>
              <a:rPr kumimoji="0" lang="ru-RU" sz="3600" b="1" dirty="0">
                <a:latin typeface="Arial" charset="0"/>
                <a:cs typeface="+mn-cs"/>
              </a:rPr>
              <a:t>это произвольная последовательность символов (слово, строка, абзац, страница, весь текст).</a:t>
            </a:r>
          </a:p>
          <a:p>
            <a:pPr marL="363538" algn="ctr">
              <a:defRPr/>
            </a:pPr>
            <a:r>
              <a:rPr kumimoji="0" lang="ru-RU" sz="3600" b="1" dirty="0">
                <a:latin typeface="Arial" charset="0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63" y="1571625"/>
            <a:ext cx="62150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algn="ctr">
              <a:defRPr/>
            </a:pPr>
            <a:r>
              <a:rPr kumimoji="0" lang="ru-RU" sz="5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Фрагмент</a:t>
            </a:r>
            <a:r>
              <a:rPr kumimoji="0" lang="ru-RU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r>
              <a:rPr kumimoji="0"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(текстовый)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41052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9"/>
          <p:cNvSpPr>
            <a:spLocks noChangeArrowheads="1"/>
          </p:cNvSpPr>
          <p:nvPr/>
        </p:nvSpPr>
        <p:spPr bwMode="auto">
          <a:xfrm>
            <a:off x="611188" y="1052513"/>
            <a:ext cx="4105275" cy="33131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003800" y="1052513"/>
            <a:ext cx="399573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400" b="1"/>
              <a:t>произвольный участок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400" b="1"/>
              <a:t> абзац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400" b="1"/>
              <a:t> слово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400" b="1"/>
              <a:t>текст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400" b="1"/>
              <a:t> строка (блок строк)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0.00856 -0.00347 0.01688 -0.00729 0.02452 C -0.00833 0.03446 -0.00989 0.04417 -0.01111 0.05412 C -0.01128 0.0636 -0.00191 0.15495 -0.01597 0.19404 C -0.01718 0.2019 -0.01823 0.20676 -0.021 0.21369 C -0.02378 0.22873 -0.02708 0.24353 -0.03073 0.2581 C -0.03333 0.2685 -0.03229 0.28007 -0.03698 0.28932 C -0.03923 0.29857 -0.0427 0.30528 -0.04566 0.31406 C -0.0493 0.32516 -0.05225 0.33673 -0.05434 0.34852 C -0.05555 0.36263 -0.05816 0.37812 -0.06788 0.38645 C -0.07534 0.40125 -0.08524 0.4112 -0.09618 0.42091 C -0.09948 0.42392 -0.10382 0.42368 -0.10729 0.426 C -0.10868 0.42692 -0.10972 0.42854 -0.11111 0.42923 C -0.11354 0.43062 -0.1184 0.43247 -0.1184 0.43247 C -0.12829 0.44496 -0.14149 0.44589 -0.15434 0.44727 C -0.1585 0.4482 -0.16319 0.44727 -0.16666 0.45051 C -0.17048 0.45398 -0.17326 0.4593 -0.17656 0.46369 C -0.17916 0.46716 -0.18385 0.47688 -0.18767 0.47688 " pathEditMode="relative" ptsTypes="fffffffffffffffffA">
                                      <p:cBhvr>
                                        <p:cTn id="27" dur="20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3959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755650" y="1484313"/>
            <a:ext cx="3960813" cy="33131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932363" y="1196975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400" b="1"/>
              <a:t>произвольный участок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абзац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слово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Текст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строка (блок строк)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548 0.18894 -0.0908 0.37789 -0.11111 0.45213 C -0.13142 0.52613 -0.12083 0.44681 -0.12222 0.44565 " pathEditMode="relative" ptsTypes="aaA">
                                      <p:cBhvr>
                                        <p:cTn id="27" dur="2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428750"/>
            <a:ext cx="4211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4286250" y="1428750"/>
            <a:ext cx="4176713" cy="3097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39750" y="981075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400" b="1"/>
              <a:t>произвольный участок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абзац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слово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Текст</a:t>
            </a:r>
          </a:p>
          <a:p>
            <a:pPr>
              <a:buFontTx/>
              <a:buBlip>
                <a:blip r:embed="rId3"/>
              </a:buBlip>
            </a:pPr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строка (блок строк)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2 0.00046 0.01823 0.00046 0.02725 0.00162 C 0.02986 0.00208 0.03455 0.00485 0.03455 0.00485 C 0.03802 0.00948 0.0434 0.01272 0.04826 0.0148 C 0.05521 0.02104 0.06111 0.02937 0.06927 0.03284 C 0.071 0.03538 0.07222 0.03862 0.07413 0.04116 C 0.07934 0.0481 0.08593 0.05411 0.09149 0.06082 C 0.09913 0.07007 0.10538 0.07955 0.11493 0.08557 C 0.11892 0.09089 0.1243 0.09806 0.12968 0.10037 C 0.13212 0.10152 0.13715 0.10361 0.13715 0.10361 C 0.13837 0.10476 0.13941 0.10592 0.1408 0.10684 C 0.14201 0.10754 0.1434 0.10754 0.14444 0.10846 C 0.1467 0.11031 0.14843 0.11309 0.15069 0.11517 C 0.15156 0.11679 0.15191 0.1191 0.15312 0.12003 C 0.15538 0.12188 0.16059 0.12326 0.16059 0.12326 C 0.16441 0.12881 0.16875 0.13321 0.17291 0.13806 C 0.17847 0.14454 0.18246 0.15356 0.18889 0.15795 C 0.19166 0.16304 0.20034 0.17067 0.20503 0.17275 C 0.2092 0.17645 0.21319 0.17645 0.21736 0.17923 C 0.22621 0.18524 0.2151 0.18039 0.22604 0.18432 C 0.23437 0.19172 0.23055 0.18964 0.23715 0.19241 C 0.2408 0.19565 0.24462 0.19727 0.24826 0.20074 C 0.25364 0.21161 0.26527 0.2123 0.27413 0.21554 C 0.27517 0.216 0.28281 0.21924 0.28524 0.2204 C 0.28646 0.22086 0.28889 0.22201 0.28889 0.22201 C 0.29288 0.22687 0.29826 0.22895 0.3026 0.23358 C 0.30885 0.24052 0.3033 0.23705 0.30989 0.24005 C 0.31232 0.24352 0.3125 0.24445 0.31614 0.24676 C 0.32152 0.25023 0.32014 0.24884 0.31857 0.24676 " pathEditMode="relative" ptsTypes="ffffffffffffffffffffffffffffA">
                                      <p:cBhvr>
                                        <p:cTn id="27" dur="1000" fill="hold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357563"/>
            <a:ext cx="36734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3059113" y="3357563"/>
            <a:ext cx="3673475" cy="2663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55650" y="476250"/>
            <a:ext cx="4572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400" b="1"/>
              <a:t>произвольный участок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абзац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слово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Текст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строка</a:t>
            </a:r>
          </a:p>
          <a:p>
            <a:r>
              <a:rPr lang="ru-RU" sz="2400" b="1"/>
              <a:t>   (блок строк)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162 0.00712 -0.00463 0.01111 -0.00648 C 0.01459 -0.01064 0.01875 -0.01295 0.02361 -0.01318 C 0.0441 -0.01434 0.06476 -0.01434 0.08525 -0.0148 C 0.10452 -0.02336 0.12656 -0.01064 0.14584 -0.00648 C 0.1566 -0.00162 0.1658 -0.00254 0.17778 -0.00162 C 0.21893 0.01156 0.29809 -0.01064 0.34584 -0.01318 C 0.34497 -0.01434 0.34323 -0.01642 0.34323 -0.01642 " pathEditMode="relative" ptsTypes="fffffffA">
                                      <p:cBhvr>
                                        <p:cTn id="22" dur="10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620713"/>
            <a:ext cx="3600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2771775" y="620713"/>
            <a:ext cx="3600450" cy="2447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339975" y="2997200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400" b="1"/>
              <a:t>произвольный участок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абзац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слово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Текст</a:t>
            </a:r>
          </a:p>
          <a:p>
            <a:endParaRPr lang="ru-RU" sz="2400" b="1"/>
          </a:p>
          <a:p>
            <a:pPr>
              <a:buFontTx/>
              <a:buBlip>
                <a:blip r:embed="rId3"/>
              </a:buBlip>
            </a:pPr>
            <a:r>
              <a:rPr lang="ru-RU" sz="2400" b="1"/>
              <a:t> строка (блок строк)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 -0.00971 C -0.09253 -0.01665 -0.08645 -0.02313 -0.08125 -0.02775 C -0.07847 -0.0333 -0.07621 -0.03515 -0.07257 -0.03931 C -0.06493 -0.0481 -0.06041 -0.0562 -0.05034 -0.06059 C -0.04427 -0.06869 -0.03576 -0.07516 -0.02812 -0.08025 C -0.02725 -0.08141 -0.02656 -0.08279 -0.02569 -0.08372 C -0.02447 -0.08487 -0.02291 -0.08557 -0.02187 -0.08696 C -0.01857 -0.09112 -0.01632 -0.09736 -0.01336 -0.10176 C -0.0085 -0.10916 -0.00329 -0.11563 0.00157 -0.12303 C 0.00747 -0.13228 0.00973 -0.14246 0.01754 -0.1494 C 0.0257 -0.16559 0.03594 -0.17993 0.0448 -0.19542 C 0.04879 -0.20259 0.05018 -0.20906 0.05452 -0.21531 C 0.06198 -0.24144 0.05834 -0.27498 0.05834 -0.30227 " pathEditMode="relative" rAng="0" ptsTypes="ffffffffffffA">
                                      <p:cBhvr>
                                        <p:cTn id="19" dur="10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5832475" cy="2320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5298" name="WordArt 7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60483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Выделение фрагмента текста</a:t>
            </a: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89363"/>
            <a:ext cx="28082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5003800" y="3789363"/>
            <a:ext cx="2881313" cy="2232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7705725" cy="99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6322" name="WordArt 5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60483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Выделение фрагмента текста</a:t>
            </a:r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141663"/>
            <a:ext cx="36734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2843213" y="3141663"/>
            <a:ext cx="3673475" cy="2663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916238" y="4652963"/>
            <a:ext cx="32400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Компьютер</a:t>
            </a:r>
          </a:p>
        </p:txBody>
      </p:sp>
      <p:pic>
        <p:nvPicPr>
          <p:cNvPr id="28674" name="Picture 5" descr="3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45783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488238" cy="15763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7346" name="WordArt 5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60483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Выделение фрагмента текста</a:t>
            </a:r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357563"/>
            <a:ext cx="3600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2627313" y="3357563"/>
            <a:ext cx="3600450" cy="2447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6219825" cy="21145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8370" name="WordArt 5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60483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Выделение фрагмента текста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716338"/>
            <a:ext cx="30241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2916238" y="3716338"/>
            <a:ext cx="3024187" cy="24495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6153150" cy="18859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9394" name="WordArt 5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60483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Выделение фрагмента текста</a:t>
            </a:r>
          </a:p>
        </p:txBody>
      </p:sp>
      <p:pic>
        <p:nvPicPr>
          <p:cNvPr id="593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429000"/>
            <a:ext cx="38163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2916238" y="3429000"/>
            <a:ext cx="3817937" cy="27368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20713"/>
            <a:ext cx="24003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765175"/>
            <a:ext cx="23241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141663"/>
            <a:ext cx="2286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997200"/>
            <a:ext cx="23034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60800"/>
            <a:ext cx="26289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971550" y="620713"/>
            <a:ext cx="2400300" cy="182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5651500" y="692150"/>
            <a:ext cx="2400300" cy="182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4" name="Rectangle 10"/>
          <p:cNvSpPr>
            <a:spLocks noChangeArrowheads="1"/>
          </p:cNvSpPr>
          <p:nvPr/>
        </p:nvSpPr>
        <p:spPr bwMode="auto">
          <a:xfrm>
            <a:off x="611188" y="3141663"/>
            <a:ext cx="2400300" cy="182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6084888" y="2924175"/>
            <a:ext cx="2447925" cy="19431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3203575" y="3789363"/>
            <a:ext cx="2736850" cy="2016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 descr="1219583480_0lik_ru_enot"/>
          <p:cNvSpPr>
            <a:spLocks noChangeArrowheads="1"/>
          </p:cNvSpPr>
          <p:nvPr/>
        </p:nvSpPr>
        <p:spPr bwMode="auto">
          <a:xfrm>
            <a:off x="1979613" y="2133600"/>
            <a:ext cx="5184775" cy="388937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Right"/>
            <a:lightRig rig="legacyFlat4" dir="b"/>
          </a:scene3d>
          <a:sp3d extrusionH="887400" prstMaterial="legacyPlastic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5288" y="620713"/>
            <a:ext cx="75596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36600"/>
                </a:solidFill>
                <a:latin typeface="Comic Sans MS" pitchFamily="66" charset="0"/>
              </a:rPr>
              <a:t>Физкультминутка для глаз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     </a:t>
            </a:r>
          </a:p>
          <a:p>
            <a:pPr algn="ctr">
              <a:defRPr/>
            </a:pPr>
            <a:r>
              <a:rPr lang="ru-RU" b="1" dirty="0">
                <a:latin typeface="Comic Sans MS" pitchFamily="66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«Крошка Енот»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" descr="Ручей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-684213" y="-819150"/>
            <a:ext cx="10406063" cy="794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8275"/>
            <a:ext cx="1979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4740">
            <a:off x="395288" y="3284538"/>
            <a:ext cx="19796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51520" y="260648"/>
            <a:ext cx="1728788" cy="1150938"/>
          </a:xfrm>
          <a:prstGeom prst="cloudCallout">
            <a:avLst>
              <a:gd name="adj1" fmla="val -40991"/>
              <a:gd name="adj2" fmla="val 22691"/>
            </a:avLst>
          </a:prstGeom>
          <a:gradFill flip="none"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  <a:tileRect/>
          </a:gradFill>
          <a:ln w="254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2" name="Picture 6" descr="bcd7b362ac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563938" y="3357563"/>
            <a:ext cx="302418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flip="none"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  <a:tileRect/>
          </a:gradFill>
          <a:ln w="254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35876"/>
              <a:gd name="adj2" fmla="val 26432"/>
            </a:avLst>
          </a:prstGeom>
          <a:gradFill flip="none"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  <a:tileRect/>
          </a:gradFill>
          <a:ln w="254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9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844675"/>
            <a:ext cx="2124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42043" flipH="1">
            <a:off x="7524750" y="2565400"/>
            <a:ext cx="1512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4067175" y="5661025"/>
            <a:ext cx="6635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n_blu05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b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n_blu05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b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b2c9562e264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403350" y="2781300"/>
            <a:ext cx="15922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7" fill="hold"/>
                                        <p:tgtEl>
                                          <p:spTgt spid="24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0.00052 0.16023 0.11858 0.28763 0.26459 0.28763 C 0.40955 0.28763 0.52709 0.16023 0.52726 -0.00023 C 0.52726 -0.15838 0.40955 -0.28948 0.26302 -0.28948 C 0.11893 -0.28809 -0.00017 -0.15953 -0.00017 -0.00023 Z " pathEditMode="relative" rAng="16200000" ptsTypes="fffff">
                                      <p:cBhvr>
                                        <p:cTn id="107" dur="2000" spd="-100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45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1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4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47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4500"/>
                            </p:stCondLst>
                            <p:childTnLst>
                              <p:par>
                                <p:cTn id="154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5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594"/>
                </p:tgtEl>
              </p:cMediaNode>
            </p:audio>
          </p:childTnLst>
        </p:cTn>
      </p:par>
    </p:tnLst>
    <p:bldLst>
      <p:bldP spid="24596" grpId="0" animBg="1"/>
      <p:bldP spid="24596" grpId="1" animBg="1"/>
      <p:bldP spid="24596" grpId="2" animBg="1"/>
      <p:bldP spid="24596" grpId="3" animBg="1"/>
      <p:bldP spid="24596" grpId="4" animBg="1"/>
      <p:bldP spid="24596" grpId="5" animBg="1"/>
      <p:bldP spid="24596" grpId="6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1692275" y="476250"/>
            <a:ext cx="5289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У лукоморья дуб  зеленый;</a:t>
            </a:r>
            <a:endParaRPr kumimoji="0" lang="ru-RU" sz="2400" b="1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Златая  цепь на дубе том:</a:t>
            </a:r>
            <a:endParaRPr kumimoji="0" lang="ru-RU" sz="2400" b="1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И днем и ночью кот ученый </a:t>
            </a:r>
            <a:endParaRPr kumimoji="0" lang="ru-RU" sz="2400" b="1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Всё ходит по цепи кругом;</a:t>
            </a:r>
            <a:endParaRPr kumimoji="0" lang="ru-RU" sz="2400" b="1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Идет направо — песнь заводит,</a:t>
            </a:r>
            <a:endParaRPr kumimoji="0" lang="ru-RU" sz="2400" b="1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Налево —сказку говорит.</a:t>
            </a:r>
            <a:endParaRPr kumimoji="0" lang="ru-RU" sz="2400" b="1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Там чудеса: там леший бродит,</a:t>
            </a:r>
            <a:endParaRPr kumimoji="0" lang="ru-RU" sz="2400" b="1">
              <a:solidFill>
                <a:srgbClr val="0000CC"/>
              </a:solidFill>
              <a:latin typeface="Arial" charset="0"/>
            </a:endParaRPr>
          </a:p>
          <a:p>
            <a:pPr algn="ctr"/>
            <a:r>
              <a:rPr kumimoji="0" lang="ru-RU" sz="2400" b="1" i="1">
                <a:solidFill>
                  <a:srgbClr val="0000CC"/>
                </a:solidFill>
                <a:latin typeface="Arial" charset="0"/>
              </a:rPr>
              <a:t>Русалка на ветвях сидит…</a:t>
            </a:r>
          </a:p>
        </p:txBody>
      </p:sp>
      <p:pic>
        <p:nvPicPr>
          <p:cNvPr id="63490" name="Picture 8" descr="AG006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455988"/>
            <a:ext cx="385762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13" descr="&amp;Rcy;&amp;ucy;&amp;scy;&amp;acy;&amp;lcy;&amp;kcy;&amp;acy; &amp;kcy;&amp;ucy;&amp;kcy;&amp;lcy;&amp;acy; &amp;acy;&amp;ncy;&amp;icy;&amp;mcy;&amp;acy;&amp;tscy;&amp;icy;&amp;ya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221163"/>
            <a:ext cx="10795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5" descr="http://gifportal.ru/data/smiles/koshkia-118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57775"/>
            <a:ext cx="4141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7" descr="&amp;Acy;&amp;ncy;&amp;icy;&amp;mcy;&amp;acy;&amp;tscy;&amp;icy;&amp;yacy; &amp;scy;&amp;kcy;&amp;acy;&amp;zcy;&amp;ocy;&amp;chcy;&amp;ncy;&amp;ocy;&amp;iecy; &amp;scy;&amp;ucy;&amp;shchcy;&amp;iecy;&amp;scy;&amp;tcy;&amp;vcy;&amp;o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644900"/>
            <a:ext cx="2200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5975350" cy="4362450"/>
          </a:xfrm>
          <a:prstGeom prst="rect">
            <a:avLst/>
          </a:prstGeom>
          <a:solidFill>
            <a:srgbClr val="00FF00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9750" y="836613"/>
            <a:ext cx="77771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715963" indent="-627063" algn="ctr">
              <a:buFont typeface="Wingdings" pitchFamily="2" charset="2"/>
              <a:buNone/>
              <a:tabLst>
                <a:tab pos="685800" algn="l"/>
              </a:tabLst>
            </a:pPr>
            <a:r>
              <a:rPr kumimoji="0" lang="ru-RU" sz="3200" b="1" u="sng">
                <a:solidFill>
                  <a:schemeClr val="bg2"/>
                </a:solidFill>
              </a:rPr>
              <a:t>Итог урока:</a:t>
            </a:r>
          </a:p>
          <a:p>
            <a:pPr marL="715963" indent="-627063" algn="ctr">
              <a:buFont typeface="Wingdings" pitchFamily="2" charset="2"/>
              <a:buNone/>
              <a:tabLst>
                <a:tab pos="685800" algn="l"/>
              </a:tabLst>
            </a:pPr>
            <a:endParaRPr kumimoji="0" lang="ru-RU" sz="3200" b="1" u="sng">
              <a:solidFill>
                <a:schemeClr val="bg2"/>
              </a:solidFill>
            </a:endParaRPr>
          </a:p>
          <a:p>
            <a:pPr marL="715963" indent="-627063">
              <a:buFont typeface="Wingdings" pitchFamily="2" charset="2"/>
              <a:buChar char="v"/>
              <a:tabLst>
                <a:tab pos="685800" algn="l"/>
              </a:tabLst>
            </a:pPr>
            <a:r>
              <a:rPr kumimoji="0" lang="ru-RU" sz="3200" b="1">
                <a:solidFill>
                  <a:srgbClr val="0000CC"/>
                </a:solidFill>
              </a:rPr>
              <a:t>Редактировать можно и фрагменты текста (слово, абзац, строку, весь текст);</a:t>
            </a:r>
          </a:p>
          <a:p>
            <a:pPr marL="715963" indent="-627063">
              <a:buFont typeface="Wingdings" pitchFamily="2" charset="2"/>
              <a:buChar char="v"/>
              <a:tabLst>
                <a:tab pos="685800" algn="l"/>
              </a:tabLst>
            </a:pPr>
            <a:r>
              <a:rPr kumimoji="0" lang="ru-RU" sz="3200" b="1">
                <a:solidFill>
                  <a:srgbClr val="0000CC"/>
                </a:solidFill>
              </a:rPr>
              <a:t>Фрагмент необходимо выделить;</a:t>
            </a:r>
          </a:p>
          <a:p>
            <a:pPr marL="715963" indent="-627063">
              <a:buFont typeface="Wingdings" pitchFamily="2" charset="2"/>
              <a:buChar char="v"/>
              <a:tabLst>
                <a:tab pos="685800" algn="l"/>
              </a:tabLst>
            </a:pPr>
            <a:r>
              <a:rPr kumimoji="0" lang="ru-RU" sz="3200" b="1">
                <a:solidFill>
                  <a:srgbClr val="0000CC"/>
                </a:solidFill>
              </a:rPr>
              <a:t>Выполнить нужные операции редактирования: удаление, вставка, копирование, перемещение.</a:t>
            </a:r>
          </a:p>
          <a:p>
            <a:pPr marL="715963" indent="-627063" eaLnBrk="0" hangingPunct="0">
              <a:tabLst>
                <a:tab pos="685800" algn="l"/>
              </a:tabLst>
            </a:pPr>
            <a:endParaRPr kumimoji="0" lang="ru-RU" sz="3200" b="1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WordArt 4"/>
          <p:cNvSpPr>
            <a:spLocks noChangeArrowheads="1" noChangeShapeType="1" noTextEdit="1"/>
          </p:cNvSpPr>
          <p:nvPr/>
        </p:nvSpPr>
        <p:spPr bwMode="auto">
          <a:xfrm>
            <a:off x="1547813" y="-171450"/>
            <a:ext cx="5692775" cy="27098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8747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66562" name="Rectangle 5"/>
          <p:cNvSpPr>
            <a:spLocks noChangeArrowheads="1"/>
          </p:cNvSpPr>
          <p:nvPr/>
        </p:nvSpPr>
        <p:spPr bwMode="auto">
          <a:xfrm>
            <a:off x="1763713" y="2636838"/>
            <a:ext cx="5373687" cy="2320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sz="2400" b="1"/>
              <a:t>Пункт 2.9 прочитайте,</a:t>
            </a:r>
          </a:p>
          <a:p>
            <a:pPr algn="ctr"/>
            <a:r>
              <a:rPr kumimoji="0" lang="ru-RU" sz="2400" b="1"/>
              <a:t>И про словарь не забывайте.</a:t>
            </a:r>
          </a:p>
          <a:p>
            <a:pPr algn="ctr"/>
            <a:r>
              <a:rPr kumimoji="0" lang="ru-RU" sz="2400" b="1"/>
              <a:t>И в справку тоже загляните</a:t>
            </a:r>
          </a:p>
          <a:p>
            <a:pPr algn="ctr"/>
            <a:r>
              <a:rPr kumimoji="0" lang="ru-RU" sz="2400" b="1"/>
              <a:t>Вам это нужно, вы поймите!</a:t>
            </a:r>
          </a:p>
          <a:p>
            <a:pPr algn="ctr"/>
            <a:r>
              <a:rPr kumimoji="0" lang="ru-RU" sz="2400" b="1"/>
              <a:t>А чтоб гадать загадки вам</a:t>
            </a:r>
          </a:p>
          <a:p>
            <a:pPr algn="ctr"/>
            <a:r>
              <a:rPr kumimoji="0" lang="ru-RU" sz="2400" b="1"/>
              <a:t>Кроссворд вам интересный я раздам.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8943" y="5159386"/>
            <a:ext cx="5499134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051050" y="765175"/>
            <a:ext cx="48260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Дисплей (монитор)</a:t>
            </a:r>
          </a:p>
        </p:txBody>
      </p:sp>
      <p:pic>
        <p:nvPicPr>
          <p:cNvPr id="29698" name="Picture 6" descr="&amp;Dcy;&amp;ocy;&amp;rcy;&amp;ocy;&amp;gcy;&amp;ocy;&amp;jcy; &amp;dcy;&amp;rcy;&amp;ucy;&amp;gcy;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92186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Использованные источники Интернет</a:t>
            </a:r>
            <a:r>
              <a:rPr lang="ru-RU" sz="2800" b="1" i="1" dirty="0" smtClean="0">
                <a:latin typeface="Arial" charset="0"/>
              </a:rPr>
              <a:t>: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5380037"/>
          </a:xfrm>
        </p:spPr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hlinkClick r:id="rId2"/>
              </a:rPr>
              <a:t>Рисунок 1</a:t>
            </a:r>
            <a:r>
              <a:rPr lang="ru-RU" sz="2400" smtClean="0">
                <a:latin typeface="Times New Roman" pitchFamily="18" charset="0"/>
              </a:rPr>
              <a:t> (слайд 2)</a:t>
            </a:r>
            <a:endParaRPr lang="ru-RU" sz="240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l"/>
            <a:r>
              <a:rPr lang="ru-RU" sz="2400" smtClean="0">
                <a:latin typeface="Times New Roman" pitchFamily="18" charset="0"/>
                <a:hlinkClick r:id="rId3"/>
              </a:rPr>
              <a:t>Рисунок 2</a:t>
            </a:r>
            <a:r>
              <a:rPr lang="ru-RU" sz="2400" smtClean="0">
                <a:latin typeface="Times New Roman" pitchFamily="18" charset="0"/>
              </a:rPr>
              <a:t> (слайд 3)</a:t>
            </a:r>
            <a:endParaRPr lang="ru-RU" sz="240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l"/>
            <a:r>
              <a:rPr lang="ru-RU" sz="2400" smtClean="0">
                <a:latin typeface="Times New Roman" pitchFamily="18" charset="0"/>
                <a:hlinkClick r:id="rId4"/>
              </a:rPr>
              <a:t>Рисунок 3</a:t>
            </a:r>
            <a:r>
              <a:rPr lang="ru-RU" sz="2400" smtClean="0">
                <a:latin typeface="Times New Roman" pitchFamily="18" charset="0"/>
              </a:rPr>
              <a:t> (слайд 4)</a:t>
            </a:r>
            <a:endParaRPr lang="ru-RU" sz="2400" smtClean="0">
              <a:latin typeface="Times New Roman" pitchFamily="18" charset="0"/>
              <a:hlinkClick r:id="rId5"/>
            </a:endParaRPr>
          </a:p>
          <a:p>
            <a:pPr algn="l"/>
            <a:r>
              <a:rPr lang="ru-RU" sz="2400" smtClean="0">
                <a:latin typeface="Times New Roman" pitchFamily="18" charset="0"/>
                <a:hlinkClick r:id="rId6"/>
              </a:rPr>
              <a:t>Рисунок 4</a:t>
            </a:r>
            <a:r>
              <a:rPr lang="ru-RU" sz="2400" smtClean="0">
                <a:latin typeface="Times New Roman" pitchFamily="18" charset="0"/>
              </a:rPr>
              <a:t> (слайд 7)</a:t>
            </a:r>
          </a:p>
          <a:p>
            <a:pPr algn="l"/>
            <a:r>
              <a:rPr lang="ru-RU" sz="2400" smtClean="0">
                <a:latin typeface="Times New Roman" pitchFamily="18" charset="0"/>
                <a:hlinkClick r:id="rId7"/>
              </a:rPr>
              <a:t>Рисунок 5</a:t>
            </a:r>
            <a:r>
              <a:rPr lang="ru-RU" sz="2400" smtClean="0">
                <a:latin typeface="Times New Roman" pitchFamily="18" charset="0"/>
              </a:rPr>
              <a:t> (слайд 8)</a:t>
            </a:r>
          </a:p>
          <a:p>
            <a:pPr algn="l"/>
            <a:r>
              <a:rPr lang="ru-RU" sz="2400" smtClean="0">
                <a:latin typeface="Times New Roman" pitchFamily="18" charset="0"/>
                <a:hlinkClick r:id="rId8"/>
              </a:rPr>
              <a:t>Физкультминутка для глаз</a:t>
            </a:r>
            <a:r>
              <a:rPr lang="ru-RU" sz="2400" smtClean="0">
                <a:latin typeface="Times New Roman" pitchFamily="18" charset="0"/>
              </a:rPr>
              <a:t> (слайд 33)</a:t>
            </a:r>
          </a:p>
          <a:p>
            <a:pPr algn="l"/>
            <a:r>
              <a:rPr lang="ru-RU" sz="2400" smtClean="0">
                <a:latin typeface="Times New Roman" pitchFamily="18" charset="0"/>
                <a:hlinkClick r:id="rId9"/>
              </a:rPr>
              <a:t>Рисунок «Дерево»</a:t>
            </a:r>
            <a:r>
              <a:rPr lang="ru-RU" sz="2400" smtClean="0">
                <a:latin typeface="Times New Roman" pitchFamily="18" charset="0"/>
              </a:rPr>
              <a:t> (слайд 35)</a:t>
            </a:r>
          </a:p>
          <a:p>
            <a:pPr algn="l"/>
            <a:r>
              <a:rPr lang="ru-RU" sz="2400" smtClean="0">
                <a:latin typeface="Times New Roman" pitchFamily="18" charset="0"/>
                <a:hlinkClick r:id="rId10"/>
              </a:rPr>
              <a:t>Анимация «Русалка»</a:t>
            </a:r>
            <a:r>
              <a:rPr lang="ru-RU" sz="2400" smtClean="0">
                <a:latin typeface="Times New Roman" pitchFamily="18" charset="0"/>
              </a:rPr>
              <a:t> (слайд 35)</a:t>
            </a:r>
          </a:p>
          <a:p>
            <a:pPr algn="l"/>
            <a:r>
              <a:rPr lang="ru-RU" sz="2400" smtClean="0">
                <a:latin typeface="Times New Roman" pitchFamily="18" charset="0"/>
                <a:hlinkClick r:id="rId11"/>
              </a:rPr>
              <a:t>Анимация «Кот»</a:t>
            </a:r>
            <a:r>
              <a:rPr lang="ru-RU" sz="2400" smtClean="0">
                <a:latin typeface="Times New Roman" pitchFamily="18" charset="0"/>
              </a:rPr>
              <a:t> (слайд 35)</a:t>
            </a:r>
          </a:p>
          <a:p>
            <a:pPr algn="l"/>
            <a:r>
              <a:rPr lang="ru-RU" sz="2400" smtClean="0">
                <a:latin typeface="Times New Roman" pitchFamily="18" charset="0"/>
                <a:hlinkClick r:id="rId12"/>
              </a:rPr>
              <a:t>Анимация «Леший»</a:t>
            </a:r>
            <a:r>
              <a:rPr lang="ru-RU" sz="2400" smtClean="0">
                <a:latin typeface="Times New Roman" pitchFamily="18" charset="0"/>
              </a:rPr>
              <a:t> (слайд 35)</a:t>
            </a:r>
            <a:endParaRPr lang="ru-RU" sz="2400" smtClean="0">
              <a:latin typeface="Times New Roman" pitchFamily="18" charset="0"/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214688" y="5572125"/>
            <a:ext cx="28082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t="100000" r="100000"/>
                  </a:path>
                </a:gradFill>
                <a:latin typeface="Arial"/>
                <a:cs typeface="Arial"/>
              </a:rPr>
              <a:t>Программа</a:t>
            </a:r>
          </a:p>
        </p:txBody>
      </p:sp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714375"/>
            <a:ext cx="2071687" cy="2101850"/>
          </a:xfrm>
          <a:prstGeom prst="rect">
            <a:avLst/>
          </a:prstGeom>
          <a:noFill/>
          <a:ln w="41275" cap="rnd">
            <a:solidFill>
              <a:srgbClr val="FF0066"/>
            </a:solidFill>
            <a:prstDash val="sysDot"/>
            <a:miter lim="800000"/>
            <a:headEnd/>
            <a:tailEnd/>
          </a:ln>
        </p:spPr>
      </p:pic>
      <p:pic>
        <p:nvPicPr>
          <p:cNvPr id="30723" name="Picture 17" descr="&amp;Acy;&amp;ncy;&amp;icy;&amp;mcy;&amp;acy;&amp;shcy;&amp;kcy;&amp;icy; &amp;kcy;&amp;ocy;&amp;mcy;&amp;pcy;&amp;softcy;&amp;yucy;&amp;tcy;&amp;iecy;&amp;rcy;&amp;ycy;, &amp;acy;&amp;ncy;&amp;icy;&amp;mcy;&amp;icy;&amp;rcy;&amp;ocy;&amp;vcy;&amp;acy;&amp;ncy;&amp;ncy;&amp;ycy;&amp;iecy; &amp;kcy;&amp;ocy;&amp;mcy;&amp;pcy;&amp;softcy;&amp;yucy;&amp;tcy;&amp;iecy;&amp;rcy;&amp;ycy;, &amp;rcy;&amp;acy;&amp;zcy;&amp;ncy;&amp;ycy;&amp;iecy; &amp;acy;&amp;ncy;&amp;icy;&amp;mcy;&amp;acy;&amp;shcy;&amp;kcy;&amp;icy;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428875"/>
            <a:ext cx="6429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1116013" y="1125538"/>
            <a:ext cx="695325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Редактирование текста.</a:t>
            </a:r>
          </a:p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Работа с фрагментами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827088" y="4005263"/>
          <a:ext cx="1619250" cy="1511300"/>
        </p:xfrm>
        <a:graphic>
          <a:graphicData uri="http://schemas.openxmlformats.org/presentationml/2006/ole">
            <p:oleObj spid="_x0000_s2050" name="Точечный рисунок" r:id="rId3" imgW="209524" imgH="200159" progId="PBrush">
              <p:embed/>
            </p:oleObj>
          </a:graphicData>
        </a:graphic>
      </p:graphicFrame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2771775" y="4581525"/>
          <a:ext cx="1655763" cy="1547813"/>
        </p:xfrm>
        <a:graphic>
          <a:graphicData uri="http://schemas.openxmlformats.org/presentationml/2006/ole">
            <p:oleObj spid="_x0000_s2051" name="Точечный рисунок" r:id="rId4" imgW="161990" imgH="190426" progId="PBrush">
              <p:embed/>
            </p:oleObj>
          </a:graphicData>
        </a:graphic>
      </p:graphicFrame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0" y="179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4716463" y="3933825"/>
          <a:ext cx="1655762" cy="1479550"/>
        </p:xfrm>
        <a:graphic>
          <a:graphicData uri="http://schemas.openxmlformats.org/presentationml/2006/ole">
            <p:oleObj spid="_x0000_s2052" name="Точечный рисунок" r:id="rId5" imgW="228571" imgH="209524" progId="PBrush">
              <p:embed/>
            </p:oleObj>
          </a:graphicData>
        </a:graphic>
      </p:graphicFrame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6659563" y="4437063"/>
          <a:ext cx="1616075" cy="1728787"/>
        </p:xfrm>
        <a:graphic>
          <a:graphicData uri="http://schemas.openxmlformats.org/presentationml/2006/ole">
            <p:oleObj spid="_x0000_s2053" name="Точечный рисунок" r:id="rId6" imgW="200159" imgH="2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640762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стою я на странице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хочу писать слова,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Жаль, что тут язык английский</a:t>
            </a:r>
          </a:p>
          <a:p>
            <a:pPr eaLnBrk="1" hangingPunct="1">
              <a:buFontTx/>
              <a:buNone/>
              <a:defRPr/>
            </a:pP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Помогите мне, друзья!</a:t>
            </a:r>
          </a:p>
        </p:txBody>
      </p:sp>
      <p:sp>
        <p:nvSpPr>
          <p:cNvPr id="235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92275" y="3068638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 </a:t>
            </a:r>
            <a:r>
              <a:rPr kumimoji="0" lang="en-US" sz="2400" b="1">
                <a:latin typeface="Arial" charset="0"/>
              </a:rPr>
              <a:t>Shift + Alt 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2355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4005263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latin typeface="Arial" charset="0"/>
              </a:rPr>
              <a:t>(</a:t>
            </a:r>
            <a:r>
              <a:rPr kumimoji="0" lang="en-US" sz="2400" b="1">
                <a:latin typeface="Arial" charset="0"/>
              </a:rPr>
              <a:t> Ctr + Alt)</a:t>
            </a:r>
            <a:endParaRPr kumimoji="0" lang="ru-RU" sz="2400" b="1">
              <a:latin typeface="Arial" charset="0"/>
            </a:endParaRPr>
          </a:p>
        </p:txBody>
      </p:sp>
      <p:sp>
        <p:nvSpPr>
          <p:cNvPr id="235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5013325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sz="2400" b="1">
                <a:latin typeface="Arial" charset="0"/>
              </a:rPr>
              <a:t>(Delete + Alt)</a:t>
            </a:r>
            <a:r>
              <a:rPr kumimoji="0" lang="ru-RU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2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2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2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5" grpId="0" animBg="1"/>
      <p:bldP spid="23556" grpId="0" animBg="1"/>
      <p:bldP spid="235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A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214438" y="981075"/>
            <a:ext cx="6929437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4ECB4"/>
                    </a:gs>
                    <a:gs pos="50000">
                      <a:srgbClr val="008600"/>
                    </a:gs>
                    <a:gs pos="100000">
                      <a:srgbClr val="B4ECB4"/>
                    </a:gs>
                  </a:gsLst>
                  <a:lin ang="5400000" scaled="1"/>
                </a:gradFill>
                <a:latin typeface="Comic Sans MS"/>
              </a:rPr>
              <a:t>Молодцы! Правильно!</a:t>
            </a:r>
          </a:p>
        </p:txBody>
      </p:sp>
      <p:sp>
        <p:nvSpPr>
          <p:cNvPr id="245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4581525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33CC33"/>
              </a:gs>
              <a:gs pos="50000">
                <a:srgbClr val="A0E8A0"/>
              </a:gs>
              <a:gs pos="100000">
                <a:srgbClr val="33CC33"/>
              </a:gs>
            </a:gsLst>
            <a:lin ang="5400000" scaled="1"/>
          </a:gra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600" b="1">
                <a:solidFill>
                  <a:srgbClr val="0000CC"/>
                </a:solidFill>
                <a:latin typeface="Comic Sans MS" pitchFamily="66" charset="0"/>
              </a:rPr>
              <a:t>Следующий вопрос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2743200" y="533400"/>
            <a:ext cx="3200400" cy="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8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5" descr="http://smayls.ru/templates/images/clog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071688"/>
            <a:ext cx="28575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</p:childTnLst>
        </p:cTn>
      </p:par>
    </p:tnLst>
    <p:bldLst>
      <p:bldP spid="24579" grpId="0" animBg="1"/>
      <p:bldP spid="245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  <p:sp>
        <p:nvSpPr>
          <p:cNvPr id="256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0" y="5072063"/>
            <a:ext cx="4713288" cy="12319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3200" b="1">
                <a:solidFill>
                  <a:srgbClr val="0000FF"/>
                </a:solidFill>
                <a:latin typeface="Comic Sans MS" pitchFamily="66" charset="0"/>
              </a:rPr>
              <a:t>Попробуй еще раз!</a:t>
            </a: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3" descr="&amp;Scy;&amp;mcy;&amp;acy;&amp;jcy;&amp;lcy;&amp;icy;&amp;kcy;&amp;icy; &amp;kcy;&amp;ocy;&amp;tcy;&amp;ocy;&amp;rcy;&amp;ycy;&amp;iecy; &amp;vcy;&amp;ycy;&amp;rcy;&amp;acy;&amp;zhcy;&amp;acy;&amp;yucy;&amp;tcy; &amp;rcy;&amp;acy;&amp;zcy;&amp;lcy;&amp;icy;&amp;chcy;&amp;ncy;&amp;ycy;&amp;iecy; &amp;ecy;&amp;mcy;&amp;ocy;&amp;tscy;&amp;icy;&amp;icy; | Smayls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928813"/>
            <a:ext cx="3857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25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92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9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0"/>
                </p:tgtEl>
              </p:cMediaNode>
            </p:audio>
          </p:childTnLst>
        </p:cTn>
      </p:par>
    </p:tnLst>
    <p:bldLst>
      <p:bldP spid="25603" grpId="0" autoUpdateAnimBg="0"/>
      <p:bldP spid="25604" grpId="0" animBg="1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rtificate">
  <a:themeElements>
    <a:clrScheme name="Certificate 6">
      <a:dk1>
        <a:srgbClr val="000000"/>
      </a:dk1>
      <a:lt1>
        <a:srgbClr val="FFFF66"/>
      </a:lt1>
      <a:dk2>
        <a:srgbClr val="333300"/>
      </a:dk2>
      <a:lt2>
        <a:srgbClr val="CC00CC"/>
      </a:lt2>
      <a:accent1>
        <a:srgbClr val="339933"/>
      </a:accent1>
      <a:accent2>
        <a:srgbClr val="A50021"/>
      </a:accent2>
      <a:accent3>
        <a:srgbClr val="FFFFB8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4">
        <a:dk1>
          <a:srgbClr val="000000"/>
        </a:dk1>
        <a:lt1>
          <a:srgbClr val="FFFFCC"/>
        </a:lt1>
        <a:dk2>
          <a:srgbClr val="333300"/>
        </a:dk2>
        <a:lt2>
          <a:srgbClr val="CC00CC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5">
        <a:dk1>
          <a:srgbClr val="000000"/>
        </a:dk1>
        <a:lt1>
          <a:srgbClr val="FFFF99"/>
        </a:lt1>
        <a:dk2>
          <a:srgbClr val="333300"/>
        </a:dk2>
        <a:lt2>
          <a:srgbClr val="CC00CC"/>
        </a:lt2>
        <a:accent1>
          <a:srgbClr val="339933"/>
        </a:accent1>
        <a:accent2>
          <a:srgbClr val="A50021"/>
        </a:accent2>
        <a:accent3>
          <a:srgbClr val="FFFFCA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6">
        <a:dk1>
          <a:srgbClr val="000000"/>
        </a:dk1>
        <a:lt1>
          <a:srgbClr val="FFFF66"/>
        </a:lt1>
        <a:dk2>
          <a:srgbClr val="333300"/>
        </a:dk2>
        <a:lt2>
          <a:srgbClr val="CC00CC"/>
        </a:lt2>
        <a:accent1>
          <a:srgbClr val="339933"/>
        </a:accent1>
        <a:accent2>
          <a:srgbClr val="A50021"/>
        </a:accent2>
        <a:accent3>
          <a:srgbClr val="FFFFB8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Certificate</Template>
  <TotalTime>824</TotalTime>
  <Words>309</Words>
  <Application>Microsoft Office PowerPoint</Application>
  <PresentationFormat>Экран (4:3)</PresentationFormat>
  <Paragraphs>121</Paragraphs>
  <Slides>40</Slides>
  <Notes>0</Notes>
  <HiddenSlides>1</HiddenSlides>
  <MMClips>11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64" baseType="lpstr">
      <vt:lpstr>Times New Roman</vt:lpstr>
      <vt:lpstr>Arial</vt:lpstr>
      <vt:lpstr>Arial Narrow</vt:lpstr>
      <vt:lpstr>Monotype Corsiva</vt:lpstr>
      <vt:lpstr>Calibri</vt:lpstr>
      <vt:lpstr>Franklin Gothic Medium</vt:lpstr>
      <vt:lpstr>Franklin Gothic Book</vt:lpstr>
      <vt:lpstr>Wingdings 2</vt:lpstr>
      <vt:lpstr>Comic Sans MS</vt:lpstr>
      <vt:lpstr>Wingdings</vt:lpstr>
      <vt:lpstr>Certificate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Использованные источники Интернет: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Ната</cp:lastModifiedBy>
  <cp:revision>50</cp:revision>
  <dcterms:created xsi:type="dcterms:W3CDTF">2009-01-31T17:51:20Z</dcterms:created>
  <dcterms:modified xsi:type="dcterms:W3CDTF">2017-05-29T07:09:28Z</dcterms:modified>
</cp:coreProperties>
</file>