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" name="Shape 4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2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Титул_5.JPG" descr="Титул_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0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Номер слайда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Номер слайда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Номер слайда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Уровень текста 1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17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Relationship Id="rId3" Type="http://schemas.openxmlformats.org/officeDocument/2006/relationships/image" Target="../media/image26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webtaller.com/images/contenidos/articulos/instalacion-ordenador-nuevo_ordenador.jpg" TargetMode="External"/><Relationship Id="rId3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Relationship Id="rId3" Type="http://schemas.openxmlformats.org/officeDocument/2006/relationships/slide" Target="slide17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18.xml"/><Relationship Id="rId3" Type="http://schemas.openxmlformats.org/officeDocument/2006/relationships/image" Target="../media/image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Компьютер – универсальная машина для работы с информацией"/>
          <p:cNvSpPr txBox="1"/>
          <p:nvPr>
            <p:ph type="title" idx="4294967295"/>
          </p:nvPr>
        </p:nvSpPr>
        <p:spPr>
          <a:xfrm>
            <a:off x="2143125" y="2357437"/>
            <a:ext cx="6858000" cy="1643063"/>
          </a:xfrm>
          <a:prstGeom prst="rect">
            <a:avLst/>
          </a:prstGeom>
        </p:spPr>
        <p:txBody>
          <a:bodyPr/>
          <a:lstStyle>
            <a:lvl1pPr algn="l" defTabSz="804672">
              <a:defRPr b="1" sz="3520">
                <a:solidFill>
                  <a:srgbClr val="FFFFFF"/>
                </a:solidFill>
                <a:effectLst>
                  <a:outerShdw sx="100000" sy="100000" kx="0" ky="0" algn="b" rotWithShape="0" blurRad="11176" dist="22352" dir="2700000">
                    <a:srgbClr val="DDDDDD"/>
                  </a:outerShdw>
                </a:effectLst>
              </a:defRPr>
            </a:lvl1pPr>
          </a:lstStyle>
          <a:p>
            <a:pPr/>
            <a:r>
              <a:t>Компьютер – универсальная машина для работы с информацией</a:t>
            </a:r>
          </a:p>
        </p:txBody>
      </p:sp>
      <p:sp>
        <p:nvSpPr>
          <p:cNvPr id="47" name="Что умеет компьютер…"/>
          <p:cNvSpPr txBox="1"/>
          <p:nvPr>
            <p:ph type="body" sz="half" idx="4294967295"/>
          </p:nvPr>
        </p:nvSpPr>
        <p:spPr>
          <a:xfrm>
            <a:off x="1785937" y="4071937"/>
            <a:ext cx="7286626" cy="1752601"/>
          </a:xfrm>
          <a:prstGeom prst="rect">
            <a:avLst/>
          </a:prstGeom>
        </p:spPr>
        <p:txBody>
          <a:bodyPr/>
          <a:lstStyle/>
          <a:p>
            <a:pPr marL="0" indent="0" algn="r">
              <a:lnSpc>
                <a:spcPct val="90000"/>
              </a:lnSpc>
              <a:spcBef>
                <a:spcPts val="0"/>
              </a:spcBef>
              <a:buSzTx/>
              <a:buNone/>
              <a:defRPr b="1" sz="2400">
                <a:solidFill>
                  <a:srgbClr val="005A9E"/>
                </a:solidFill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ppaction://hlinksldjump" tgtFrame="" tooltip="" history="1" highlightClick="0" endSnd="0"/>
              </a:rPr>
              <a:t>Что умеет компьютер</a:t>
            </a:r>
          </a:p>
          <a:p>
            <a:pPr marL="0" indent="0" algn="r">
              <a:lnSpc>
                <a:spcPct val="90000"/>
              </a:lnSpc>
              <a:spcBef>
                <a:spcPts val="0"/>
              </a:spcBef>
              <a:buSzTx/>
              <a:buNone/>
              <a:defRPr b="1" sz="2400">
                <a:solidFill>
                  <a:srgbClr val="005A9E"/>
                </a:solidFill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ppaction://hlinksldjump" tgtFrame="" tooltip="" history="1" highlightClick="0" endSnd="0"/>
              </a:rPr>
              <a:t>Как устроен компьютер</a:t>
            </a:r>
          </a:p>
          <a:p>
            <a:pPr marL="0" indent="0" algn="r">
              <a:lnSpc>
                <a:spcPct val="90000"/>
              </a:lnSpc>
              <a:spcBef>
                <a:spcPts val="0"/>
              </a:spcBef>
              <a:buSzTx/>
              <a:buNone/>
              <a:defRPr b="1" sz="2400">
                <a:solidFill>
                  <a:srgbClr val="005A9E"/>
                </a:solidFill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ppaction://hlinksldjump" tgtFrame="" tooltip="" history="1" highlightClick="0" endSnd="0"/>
              </a:rPr>
              <a:t>Это интересно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Попробуйте разгадать"/>
          <p:cNvSpPr txBox="1"/>
          <p:nvPr>
            <p:ph type="title" idx="4294967295"/>
          </p:nvPr>
        </p:nvSpPr>
        <p:spPr>
          <a:xfrm>
            <a:off x="457200" y="-1"/>
            <a:ext cx="8229600" cy="114300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497D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/>
            <a:r>
              <a:t>Попробуйте разгадать</a:t>
            </a:r>
          </a:p>
        </p:txBody>
      </p:sp>
      <p:pic>
        <p:nvPicPr>
          <p:cNvPr id="204" name="процессор" descr="процессор"/>
          <p:cNvPicPr>
            <a:picLocks noChangeAspect="1"/>
          </p:cNvPicPr>
          <p:nvPr/>
        </p:nvPicPr>
        <p:blipFill>
          <a:blip r:embed="rId2">
            <a:extLst/>
          </a:blip>
          <a:srcRect l="3648" t="8576" r="3466" b="7533"/>
          <a:stretch>
            <a:fillRect/>
          </a:stretch>
        </p:blipFill>
        <p:spPr>
          <a:xfrm>
            <a:off x="1627187" y="2368550"/>
            <a:ext cx="5873751" cy="2132013"/>
          </a:xfrm>
          <a:prstGeom prst="rect">
            <a:avLst/>
          </a:prstGeom>
          <a:ln w="38100">
            <a:solidFill>
              <a:srgbClr val="1F497D"/>
            </a:solidFill>
          </a:ln>
        </p:spPr>
      </p:pic>
      <p:grpSp>
        <p:nvGrpSpPr>
          <p:cNvPr id="207" name="Сгруппировать"/>
          <p:cNvGrpSpPr/>
          <p:nvPr/>
        </p:nvGrpSpPr>
        <p:grpSpPr>
          <a:xfrm>
            <a:off x="1285875" y="2338387"/>
            <a:ext cx="6643688" cy="2233613"/>
            <a:chOff x="0" y="0"/>
            <a:chExt cx="6643687" cy="2233612"/>
          </a:xfrm>
        </p:grpSpPr>
        <p:sp>
          <p:nvSpPr>
            <p:cNvPr id="205" name="Прямоугольник"/>
            <p:cNvSpPr/>
            <p:nvPr/>
          </p:nvSpPr>
          <p:spPr>
            <a:xfrm>
              <a:off x="0" y="-1"/>
              <a:ext cx="6643688" cy="2160569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1F497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206" name="клавиатура" descr="клавиатура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98451" y="73045"/>
              <a:ext cx="6353205" cy="21605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0" name="Сгруппировать"/>
          <p:cNvGrpSpPr/>
          <p:nvPr/>
        </p:nvGrpSpPr>
        <p:grpSpPr>
          <a:xfrm>
            <a:off x="1214437" y="2339974"/>
            <a:ext cx="6715126" cy="2232027"/>
            <a:chOff x="0" y="0"/>
            <a:chExt cx="6715125" cy="2232025"/>
          </a:xfrm>
        </p:grpSpPr>
        <p:sp>
          <p:nvSpPr>
            <p:cNvPr id="208" name="Прямоугольник"/>
            <p:cNvSpPr/>
            <p:nvPr/>
          </p:nvSpPr>
          <p:spPr>
            <a:xfrm>
              <a:off x="0" y="-1"/>
              <a:ext cx="6715125" cy="2215162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1F497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209" name="монитор" descr="монитор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1437" y="71456"/>
              <a:ext cx="6374741" cy="21605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3" name="Сгруппировать"/>
          <p:cNvGrpSpPr/>
          <p:nvPr/>
        </p:nvGrpSpPr>
        <p:grpSpPr>
          <a:xfrm>
            <a:off x="8001000" y="71437"/>
            <a:ext cx="1000125" cy="1000126"/>
            <a:chOff x="0" y="0"/>
            <a:chExt cx="1000125" cy="1000125"/>
          </a:xfrm>
        </p:grpSpPr>
        <p:sp>
          <p:nvSpPr>
            <p:cNvPr id="211" name="Кружок"/>
            <p:cNvSpPr/>
            <p:nvPr/>
          </p:nvSpPr>
          <p:spPr>
            <a:xfrm>
              <a:off x="0" y="0"/>
              <a:ext cx="1000125" cy="1000125"/>
            </a:xfrm>
            <a:prstGeom prst="ellipse">
              <a:avLst/>
            </a:prstGeom>
            <a:gradFill flip="none" rotWithShape="1">
              <a:gsLst>
                <a:gs pos="0">
                  <a:srgbClr val="CE3B37"/>
                </a:gs>
                <a:gs pos="19999">
                  <a:srgbClr val="CB3D3A"/>
                </a:gs>
                <a:gs pos="100000">
                  <a:srgbClr val="9B2D2A"/>
                </a:gs>
              </a:gsLst>
              <a:lin ang="5400000" scaled="0"/>
            </a:gradFill>
            <a:ln w="9525" cap="flat">
              <a:solidFill>
                <a:srgbClr val="BE4B48"/>
              </a:solidFill>
              <a:prstDash val="solid"/>
              <a:round/>
            </a:ln>
            <a:effectLst>
              <a:outerShdw sx="100000" sy="100000" kx="0" ky="0" algn="b" rotWithShape="0" blurRad="63500" dist="23000" dir="5400000">
                <a:srgbClr val="00000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6000">
                  <a:solidFill>
                    <a:srgbClr val="FFFFFF"/>
                  </a:solidFill>
                  <a:effectLst>
                    <a:outerShdw sx="100000" sy="100000" kx="0" ky="0" algn="b" rotWithShape="0" blurRad="12700" dist="38100" dir="2700000">
                      <a:srgbClr val="000000"/>
                    </a:outerShdw>
                  </a:effectLst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212" name="?"/>
            <p:cNvSpPr txBox="1"/>
            <p:nvPr/>
          </p:nvSpPr>
          <p:spPr>
            <a:xfrm>
              <a:off x="196935" y="22542"/>
              <a:ext cx="606255" cy="95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6000">
                  <a:solidFill>
                    <a:srgbClr val="FFFFFF"/>
                  </a:solidFill>
                  <a:effectLst>
                    <a:outerShdw sx="100000" sy="100000" kx="0" ky="0" algn="b" rotWithShape="0" blurRad="12700" dist="38100" dir="2700000">
                      <a:srgbClr val="000000"/>
                    </a:outerShdw>
                  </a:effectLst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/>
              <a:r>
                <a:t>?</a:t>
              </a:r>
            </a:p>
          </p:txBody>
        </p:sp>
      </p:grpSp>
      <p:grpSp>
        <p:nvGrpSpPr>
          <p:cNvPr id="223" name="Сгруппировать">
            <a:hlinkClick r:id="" invalidUrl="" action="ppaction://hlinkshowjump?jump=firstslide" tgtFrame="" tooltip="" history="1" highlightClick="0" endSnd="0"/>
          </p:cNvPr>
          <p:cNvGrpSpPr/>
          <p:nvPr/>
        </p:nvGrpSpPr>
        <p:grpSpPr>
          <a:xfrm>
            <a:off x="8501062" y="6286500"/>
            <a:ext cx="428626" cy="357188"/>
            <a:chOff x="0" y="0"/>
            <a:chExt cx="428625" cy="357187"/>
          </a:xfrm>
        </p:grpSpPr>
        <p:sp>
          <p:nvSpPr>
            <p:cNvPr id="214" name="Прямоугольник"/>
            <p:cNvSpPr/>
            <p:nvPr/>
          </p:nvSpPr>
          <p:spPr>
            <a:xfrm>
              <a:off x="0" y="0"/>
              <a:ext cx="428625" cy="357188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5" name="Фигура"/>
            <p:cNvSpPr/>
            <p:nvPr/>
          </p:nvSpPr>
          <p:spPr>
            <a:xfrm>
              <a:off x="0" y="-1"/>
              <a:ext cx="428626" cy="22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125" y="21600"/>
                  </a:lnTo>
                  <a:lnTo>
                    <a:pt x="2047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29AC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6" name="Фигура"/>
            <p:cNvSpPr/>
            <p:nvPr/>
          </p:nvSpPr>
          <p:spPr>
            <a:xfrm>
              <a:off x="-1" y="0"/>
              <a:ext cx="22326" cy="357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1350"/>
                  </a:lnTo>
                  <a:lnTo>
                    <a:pt x="21600" y="2025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5B3D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7" name="Фигура"/>
            <p:cNvSpPr/>
            <p:nvPr/>
          </p:nvSpPr>
          <p:spPr>
            <a:xfrm>
              <a:off x="406300" y="0"/>
              <a:ext cx="22326" cy="357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350"/>
                  </a:lnTo>
                  <a:lnTo>
                    <a:pt x="0" y="2025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F4D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8" name="Фигура"/>
            <p:cNvSpPr/>
            <p:nvPr/>
          </p:nvSpPr>
          <p:spPr>
            <a:xfrm>
              <a:off x="0" y="334863"/>
              <a:ext cx="428626" cy="22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0475" y="0"/>
                  </a:lnTo>
                  <a:lnTo>
                    <a:pt x="1125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>
                <a:satOff val="-4409"/>
                <a:lumOff val="-1050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9" name="Фигура"/>
            <p:cNvSpPr/>
            <p:nvPr/>
          </p:nvSpPr>
          <p:spPr>
            <a:xfrm>
              <a:off x="102691" y="66972"/>
              <a:ext cx="223243" cy="223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2701" y="10800"/>
                  </a:lnTo>
                  <a:lnTo>
                    <a:pt x="2701" y="21600"/>
                  </a:lnTo>
                  <a:lnTo>
                    <a:pt x="18901" y="21600"/>
                  </a:lnTo>
                  <a:lnTo>
                    <a:pt x="18901" y="10800"/>
                  </a:lnTo>
                  <a:lnTo>
                    <a:pt x="21600" y="10800"/>
                  </a:lnTo>
                  <a:lnTo>
                    <a:pt x="17550" y="6750"/>
                  </a:lnTo>
                  <a:lnTo>
                    <a:pt x="17550" y="1350"/>
                  </a:lnTo>
                  <a:lnTo>
                    <a:pt x="14850" y="1350"/>
                  </a:lnTo>
                  <a:lnTo>
                    <a:pt x="14850" y="4050"/>
                  </a:lnTo>
                  <a:close/>
                </a:path>
              </a:pathLst>
            </a:custGeom>
            <a:solidFill>
              <a:srgbClr val="2F4D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0" name="Фигура"/>
            <p:cNvSpPr/>
            <p:nvPr/>
          </p:nvSpPr>
          <p:spPr>
            <a:xfrm>
              <a:off x="130604" y="178593"/>
              <a:ext cx="167433" cy="111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8998" y="21600"/>
                  </a:lnTo>
                  <a:lnTo>
                    <a:pt x="8998" y="10800"/>
                  </a:lnTo>
                  <a:lnTo>
                    <a:pt x="12599" y="10800"/>
                  </a:lnTo>
                  <a:lnTo>
                    <a:pt x="12599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>
                <a:satOff val="-4409"/>
                <a:lumOff val="-1050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1" name="Фигура"/>
            <p:cNvSpPr/>
            <p:nvPr/>
          </p:nvSpPr>
          <p:spPr>
            <a:xfrm>
              <a:off x="256166" y="80929"/>
              <a:ext cx="27914" cy="55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797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satOff val="-4409"/>
                <a:lumOff val="-1050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2" name="Фигура"/>
            <p:cNvSpPr/>
            <p:nvPr/>
          </p:nvSpPr>
          <p:spPr>
            <a:xfrm>
              <a:off x="0" y="0"/>
              <a:ext cx="428626" cy="357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5" y="1350"/>
                  </a:moveTo>
                  <a:lnTo>
                    <a:pt x="1125" y="20250"/>
                  </a:lnTo>
                  <a:lnTo>
                    <a:pt x="20475" y="20250"/>
                  </a:lnTo>
                  <a:lnTo>
                    <a:pt x="20475" y="1350"/>
                  </a:lnTo>
                  <a:close/>
                  <a:moveTo>
                    <a:pt x="0" y="0"/>
                  </a:moveTo>
                  <a:lnTo>
                    <a:pt x="1125" y="1350"/>
                  </a:lnTo>
                  <a:moveTo>
                    <a:pt x="0" y="21600"/>
                  </a:moveTo>
                  <a:lnTo>
                    <a:pt x="1125" y="20250"/>
                  </a:lnTo>
                  <a:moveTo>
                    <a:pt x="21600" y="21600"/>
                  </a:moveTo>
                  <a:lnTo>
                    <a:pt x="20475" y="20250"/>
                  </a:lnTo>
                  <a:moveTo>
                    <a:pt x="21600" y="0"/>
                  </a:moveTo>
                  <a:lnTo>
                    <a:pt x="20475" y="1350"/>
                  </a:lnTo>
                  <a:moveTo>
                    <a:pt x="10800" y="4050"/>
                  </a:moveTo>
                  <a:lnTo>
                    <a:pt x="5175" y="10800"/>
                  </a:lnTo>
                  <a:lnTo>
                    <a:pt x="6582" y="10800"/>
                  </a:lnTo>
                  <a:lnTo>
                    <a:pt x="6582" y="17550"/>
                  </a:lnTo>
                  <a:lnTo>
                    <a:pt x="15019" y="17550"/>
                  </a:lnTo>
                  <a:lnTo>
                    <a:pt x="15019" y="10800"/>
                  </a:lnTo>
                  <a:lnTo>
                    <a:pt x="16425" y="10800"/>
                  </a:lnTo>
                  <a:lnTo>
                    <a:pt x="14316" y="8269"/>
                  </a:lnTo>
                  <a:lnTo>
                    <a:pt x="14316" y="4894"/>
                  </a:lnTo>
                  <a:lnTo>
                    <a:pt x="12909" y="4894"/>
                  </a:lnTo>
                  <a:lnTo>
                    <a:pt x="12909" y="6581"/>
                  </a:lnTo>
                  <a:close/>
                  <a:moveTo>
                    <a:pt x="12909" y="6581"/>
                  </a:moveTo>
                  <a:lnTo>
                    <a:pt x="14316" y="8269"/>
                  </a:lnTo>
                  <a:moveTo>
                    <a:pt x="6582" y="10800"/>
                  </a:moveTo>
                  <a:lnTo>
                    <a:pt x="15019" y="10800"/>
                  </a:lnTo>
                  <a:moveTo>
                    <a:pt x="10097" y="17550"/>
                  </a:moveTo>
                  <a:lnTo>
                    <a:pt x="10097" y="14175"/>
                  </a:lnTo>
                  <a:lnTo>
                    <a:pt x="11503" y="14175"/>
                  </a:lnTo>
                  <a:lnTo>
                    <a:pt x="11503" y="17550"/>
                  </a:lnTo>
                </a:path>
              </a:pathLst>
            </a:custGeom>
            <a:noFill/>
            <a:ln w="254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7" grpId="3"/>
      <p:bldP build="whole" bldLvl="1" animBg="1" rev="0" advAuto="0" spid="207" grpId="4"/>
      <p:bldP build="whole" bldLvl="1" animBg="1" rev="0" advAuto="0" spid="204" grpId="5"/>
      <p:bldP build="whole" bldLvl="1" animBg="1" rev="0" advAuto="0" spid="210" grpId="1"/>
      <p:bldP build="whole" bldLvl="1" animBg="1" rev="0" advAuto="0" spid="210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Самое главное"/>
          <p:cNvSpPr txBox="1"/>
          <p:nvPr>
            <p:ph type="title" idx="4294967295"/>
          </p:nvPr>
        </p:nvSpPr>
        <p:spPr>
          <a:xfrm>
            <a:off x="1042987" y="188912"/>
            <a:ext cx="7643813" cy="633413"/>
          </a:xfrm>
          <a:prstGeom prst="rect">
            <a:avLst/>
          </a:prstGeom>
        </p:spPr>
        <p:txBody>
          <a:bodyPr/>
          <a:lstStyle>
            <a:lvl1pPr algn="l">
              <a:defRPr b="1" sz="4000">
                <a:solidFill>
                  <a:srgbClr val="FFFFFF"/>
                </a:solidFill>
              </a:defRPr>
            </a:lvl1pPr>
          </a:lstStyle>
          <a:p>
            <a:pPr/>
            <a:r>
              <a:t>Самое главное</a:t>
            </a:r>
          </a:p>
        </p:txBody>
      </p:sp>
      <p:sp>
        <p:nvSpPr>
          <p:cNvPr id="226" name="Изучением всевозможных способов передачи, хранения и обработки информации занимается наука информатика. Хранить, обрабатывать и передавать информацию человеку помогает компьютер — универсальная машина для работы с информацией."/>
          <p:cNvSpPr txBox="1"/>
          <p:nvPr/>
        </p:nvSpPr>
        <p:spPr>
          <a:xfrm>
            <a:off x="531494" y="1143000"/>
            <a:ext cx="8138162" cy="1865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/>
            </a:lvl1pPr>
          </a:lstStyle>
          <a:p>
            <a:pPr/>
            <a:r>
              <a:t>Изучением всевозможных способов передачи, хранения и обработки информации занимается наука информатика. Хранить, обрабатывать и передавать информацию человеку помогает компьютер — универсальная машина для работы с информацией. </a:t>
            </a:r>
          </a:p>
        </p:txBody>
      </p:sp>
      <p:sp>
        <p:nvSpPr>
          <p:cNvPr id="227" name="В аппаратном обеспечении компьютера различают устройства ввода, обработки, хранения и вывода информации. Устройства ввода информации — это клавиатура, мышь, сканер, микрофон и др. Устройство обработки информации — процессор. Устройства хранения информаци"/>
          <p:cNvSpPr txBox="1"/>
          <p:nvPr/>
        </p:nvSpPr>
        <p:spPr>
          <a:xfrm>
            <a:off x="474344" y="1714500"/>
            <a:ext cx="8138162" cy="2970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/>
            </a:lvl1pPr>
          </a:lstStyle>
          <a:p>
            <a:pPr/>
            <a:r>
              <a:t>В аппаратном обеспечении компьютера различают устройства ввода, обработки, хранения и вывода информации. Устройства ввода информации — это клавиатура, мышь, сканер, микрофон и др. Устройство обработки информации — процессор. Устройства хранения информации — оперативная память, внешняя память на жёстких дисках. Устройства вывода информации монитор, принтер, акустические колонки.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xit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6" dur="2000" fill="hold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6" grpId="2"/>
      <p:bldP build="whole" bldLvl="1" animBg="1" rev="0" advAuto="0" spid="226" grpId="3"/>
      <p:bldP build="whole" bldLvl="1" animBg="1" rev="0" advAuto="0" spid="227" grpId="4"/>
      <p:bldP build="whole" bldLvl="1" animBg="1" rev="0" advAuto="0" spid="22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1. Подумайте и скажите как называется…"/>
          <p:cNvSpPr txBox="1"/>
          <p:nvPr>
            <p:ph type="body" sz="half" idx="4294967295"/>
          </p:nvPr>
        </p:nvSpPr>
        <p:spPr>
          <a:xfrm>
            <a:off x="1071562" y="1214437"/>
            <a:ext cx="7615238" cy="292893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buSzTx/>
              <a:buNone/>
              <a:defRPr b="1" sz="2400">
                <a:solidFill>
                  <a:srgbClr val="17375E"/>
                </a:solidFill>
              </a:defRPr>
            </a:pPr>
            <a:r>
              <a:t>1. Подумайте и скажите как называется</a:t>
            </a:r>
          </a:p>
          <a:p>
            <a:pPr>
              <a:spcBef>
                <a:spcPts val="500"/>
              </a:spcBef>
              <a:buSzTx/>
              <a:buNone/>
              <a:defRPr b="1" sz="2400">
                <a:solidFill>
                  <a:srgbClr val="17375E"/>
                </a:solidFill>
              </a:defRPr>
            </a:pPr>
            <a:r>
              <a:t>	а) Машина для работы с информацией, которая может применяться для многих целей: обрабатывать, хранить и передавать самую разнообразную информацию, использоваться</a:t>
            </a:r>
          </a:p>
          <a:p>
            <a:pPr>
              <a:spcBef>
                <a:spcPts val="500"/>
              </a:spcBef>
              <a:buSzTx/>
              <a:buNone/>
              <a:defRPr b="1" sz="2400">
                <a:solidFill>
                  <a:srgbClr val="17375E"/>
                </a:solidFill>
              </a:defRPr>
            </a:pPr>
            <a:r>
              <a:t>	в самых разных видах человеческой деятельности.</a:t>
            </a:r>
          </a:p>
        </p:txBody>
      </p:sp>
      <p:sp>
        <p:nvSpPr>
          <p:cNvPr id="230" name="Вопросы и задания"/>
          <p:cNvSpPr txBox="1"/>
          <p:nvPr>
            <p:ph type="title" idx="4294967295"/>
          </p:nvPr>
        </p:nvSpPr>
        <p:spPr>
          <a:xfrm>
            <a:off x="457200" y="-1"/>
            <a:ext cx="8229600" cy="114300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497D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/>
            <a:r>
              <a:t>Вопросы и задания</a:t>
            </a:r>
          </a:p>
        </p:txBody>
      </p:sp>
      <p:grpSp>
        <p:nvGrpSpPr>
          <p:cNvPr id="233" name="Сгруппировать"/>
          <p:cNvGrpSpPr/>
          <p:nvPr/>
        </p:nvGrpSpPr>
        <p:grpSpPr>
          <a:xfrm>
            <a:off x="8001000" y="71437"/>
            <a:ext cx="1000125" cy="1000126"/>
            <a:chOff x="0" y="0"/>
            <a:chExt cx="1000125" cy="1000125"/>
          </a:xfrm>
        </p:grpSpPr>
        <p:sp>
          <p:nvSpPr>
            <p:cNvPr id="231" name="Кружок"/>
            <p:cNvSpPr/>
            <p:nvPr/>
          </p:nvSpPr>
          <p:spPr>
            <a:xfrm>
              <a:off x="0" y="0"/>
              <a:ext cx="1000125" cy="1000125"/>
            </a:xfrm>
            <a:prstGeom prst="ellipse">
              <a:avLst/>
            </a:prstGeom>
            <a:gradFill flip="none" rotWithShape="1">
              <a:gsLst>
                <a:gs pos="0">
                  <a:srgbClr val="CE3B37"/>
                </a:gs>
                <a:gs pos="19999">
                  <a:srgbClr val="CB3D3A"/>
                </a:gs>
                <a:gs pos="100000">
                  <a:srgbClr val="9B2D2A"/>
                </a:gs>
              </a:gsLst>
              <a:lin ang="5400000" scaled="0"/>
            </a:gradFill>
            <a:ln w="9525" cap="flat">
              <a:solidFill>
                <a:srgbClr val="BE4B48"/>
              </a:solidFill>
              <a:prstDash val="solid"/>
              <a:round/>
            </a:ln>
            <a:effectLst>
              <a:outerShdw sx="100000" sy="100000" kx="0" ky="0" algn="b" rotWithShape="0" blurRad="63500" dist="23000" dir="5400000">
                <a:srgbClr val="00000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6000">
                  <a:solidFill>
                    <a:srgbClr val="FFFFFF"/>
                  </a:solidFill>
                  <a:effectLst>
                    <a:outerShdw sx="100000" sy="100000" kx="0" ky="0" algn="b" rotWithShape="0" blurRad="12700" dist="38100" dir="2700000">
                      <a:srgbClr val="000000"/>
                    </a:outerShdw>
                  </a:effectLst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232" name="?"/>
            <p:cNvSpPr txBox="1"/>
            <p:nvPr/>
          </p:nvSpPr>
          <p:spPr>
            <a:xfrm>
              <a:off x="196935" y="22542"/>
              <a:ext cx="606255" cy="95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6000">
                  <a:solidFill>
                    <a:srgbClr val="FFFFFF"/>
                  </a:solidFill>
                  <a:effectLst>
                    <a:outerShdw sx="100000" sy="100000" kx="0" ky="0" algn="b" rotWithShape="0" blurRad="12700" dist="38100" dir="2700000">
                      <a:srgbClr val="000000"/>
                    </a:outerShdw>
                  </a:effectLst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/>
              <a:r>
                <a:t>?</a:t>
              </a:r>
            </a:p>
          </p:txBody>
        </p:sp>
      </p:grpSp>
      <p:pic>
        <p:nvPicPr>
          <p:cNvPr id="23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1425" y="4214812"/>
            <a:ext cx="7473950" cy="9286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3" name="Сгруппировать"/>
          <p:cNvGrpSpPr/>
          <p:nvPr/>
        </p:nvGrpSpPr>
        <p:grpSpPr>
          <a:xfrm>
            <a:off x="571499" y="6000749"/>
            <a:ext cx="2143126" cy="642939"/>
            <a:chOff x="0" y="0"/>
            <a:chExt cx="2143125" cy="642937"/>
          </a:xfrm>
        </p:grpSpPr>
        <p:grpSp>
          <p:nvGrpSpPr>
            <p:cNvPr id="241" name="Сгруппировать"/>
            <p:cNvGrpSpPr/>
            <p:nvPr/>
          </p:nvGrpSpPr>
          <p:grpSpPr>
            <a:xfrm>
              <a:off x="-1" y="-1"/>
              <a:ext cx="2143126" cy="642939"/>
              <a:chOff x="0" y="0"/>
              <a:chExt cx="2143125" cy="642937"/>
            </a:xfrm>
          </p:grpSpPr>
          <p:sp>
            <p:nvSpPr>
              <p:cNvPr id="235" name="Прямоугольник"/>
              <p:cNvSpPr/>
              <p:nvPr/>
            </p:nvSpPr>
            <p:spPr>
              <a:xfrm>
                <a:off x="0" y="-1"/>
                <a:ext cx="2143125" cy="642939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385D8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000">
                    <a:solidFill>
                      <a:srgbClr val="FFFFFF"/>
                    </a:solidFill>
                    <a:effectLst>
                      <a:outerShdw sx="100000" sy="100000" kx="0" ky="0" algn="b" rotWithShape="0" blurRad="12700" dist="25400" dir="2700000">
                        <a:srgbClr val="000000"/>
                      </a:outerShdw>
                    </a:effectLst>
                  </a:defRPr>
                </a:pPr>
              </a:p>
            </p:txBody>
          </p:sp>
          <p:sp>
            <p:nvSpPr>
              <p:cNvPr id="236" name="Фигура"/>
              <p:cNvSpPr/>
              <p:nvPr/>
            </p:nvSpPr>
            <p:spPr>
              <a:xfrm>
                <a:off x="0" y="-1"/>
                <a:ext cx="2143126" cy="80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10" y="21600"/>
                    </a:lnTo>
                    <a:lnTo>
                      <a:pt x="2079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29AC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000">
                    <a:solidFill>
                      <a:srgbClr val="FFFFFF"/>
                    </a:solidFill>
                    <a:effectLst>
                      <a:outerShdw sx="100000" sy="100000" kx="0" ky="0" algn="b" rotWithShape="0" blurRad="12700" dist="25400" dir="2700000">
                        <a:srgbClr val="000000"/>
                      </a:outerShdw>
                    </a:effectLst>
                  </a:defRPr>
                </a:pPr>
              </a:p>
            </p:txBody>
          </p:sp>
          <p:sp>
            <p:nvSpPr>
              <p:cNvPr id="237" name="Фигура"/>
              <p:cNvSpPr/>
              <p:nvPr/>
            </p:nvSpPr>
            <p:spPr>
              <a:xfrm>
                <a:off x="-1" y="-1"/>
                <a:ext cx="80369" cy="642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600" y="2700"/>
                    </a:lnTo>
                    <a:lnTo>
                      <a:pt x="21600" y="189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5B3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000">
                    <a:solidFill>
                      <a:srgbClr val="FFFFFF"/>
                    </a:solidFill>
                    <a:effectLst>
                      <a:outerShdw sx="100000" sy="100000" kx="0" ky="0" algn="b" rotWithShape="0" blurRad="12700" dist="25400" dir="2700000">
                        <a:srgbClr val="000000"/>
                      </a:outerShdw>
                    </a:effectLst>
                  </a:defRPr>
                </a:pPr>
              </a:p>
            </p:txBody>
          </p:sp>
          <p:sp>
            <p:nvSpPr>
              <p:cNvPr id="238" name="Фигура"/>
              <p:cNvSpPr/>
              <p:nvPr/>
            </p:nvSpPr>
            <p:spPr>
              <a:xfrm>
                <a:off x="2062757" y="-1"/>
                <a:ext cx="80369" cy="642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2700"/>
                    </a:lnTo>
                    <a:lnTo>
                      <a:pt x="0" y="189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2F4D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000">
                    <a:solidFill>
                      <a:srgbClr val="FFFFFF"/>
                    </a:solidFill>
                    <a:effectLst>
                      <a:outerShdw sx="100000" sy="100000" kx="0" ky="0" algn="b" rotWithShape="0" blurRad="12700" dist="25400" dir="2700000">
                        <a:srgbClr val="000000"/>
                      </a:outerShdw>
                    </a:effectLst>
                  </a:defRPr>
                </a:pPr>
              </a:p>
            </p:txBody>
          </p:sp>
          <p:sp>
            <p:nvSpPr>
              <p:cNvPr id="239" name="Фигура"/>
              <p:cNvSpPr/>
              <p:nvPr/>
            </p:nvSpPr>
            <p:spPr>
              <a:xfrm>
                <a:off x="0" y="562570"/>
                <a:ext cx="2143126" cy="8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0790" y="0"/>
                    </a:lnTo>
                    <a:lnTo>
                      <a:pt x="81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1">
                  <a:satOff val="-4409"/>
                  <a:lumOff val="-10509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000">
                    <a:solidFill>
                      <a:srgbClr val="FFFFFF"/>
                    </a:solidFill>
                    <a:effectLst>
                      <a:outerShdw sx="100000" sy="100000" kx="0" ky="0" algn="b" rotWithShape="0" blurRad="12700" dist="25400" dir="2700000">
                        <a:srgbClr val="000000"/>
                      </a:outerShdw>
                    </a:effectLst>
                  </a:defRPr>
                </a:pPr>
              </a:p>
            </p:txBody>
          </p:sp>
          <p:sp>
            <p:nvSpPr>
              <p:cNvPr id="240" name="Фигура"/>
              <p:cNvSpPr/>
              <p:nvPr/>
            </p:nvSpPr>
            <p:spPr>
              <a:xfrm>
                <a:off x="0" y="-1"/>
                <a:ext cx="2143126" cy="642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10" y="2700"/>
                    </a:moveTo>
                    <a:lnTo>
                      <a:pt x="810" y="18900"/>
                    </a:lnTo>
                    <a:lnTo>
                      <a:pt x="20790" y="18900"/>
                    </a:lnTo>
                    <a:lnTo>
                      <a:pt x="20790" y="2700"/>
                    </a:lnTo>
                    <a:close/>
                    <a:moveTo>
                      <a:pt x="0" y="0"/>
                    </a:moveTo>
                    <a:lnTo>
                      <a:pt x="810" y="2700"/>
                    </a:lnTo>
                    <a:moveTo>
                      <a:pt x="0" y="21600"/>
                    </a:moveTo>
                    <a:lnTo>
                      <a:pt x="810" y="18900"/>
                    </a:lnTo>
                    <a:moveTo>
                      <a:pt x="21600" y="21600"/>
                    </a:moveTo>
                    <a:lnTo>
                      <a:pt x="20790" y="18900"/>
                    </a:lnTo>
                    <a:moveTo>
                      <a:pt x="21600" y="0"/>
                    </a:moveTo>
                    <a:lnTo>
                      <a:pt x="20790" y="2700"/>
                    </a:lnTo>
                  </a:path>
                </a:pathLst>
              </a:custGeom>
              <a:noFill/>
              <a:ln w="25400" cap="flat">
                <a:solidFill>
                  <a:srgbClr val="385D8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000">
                    <a:solidFill>
                      <a:srgbClr val="FFFFFF"/>
                    </a:solidFill>
                    <a:effectLst>
                      <a:outerShdw sx="100000" sy="100000" kx="0" ky="0" algn="b" rotWithShape="0" blurRad="12700" dist="25400" dir="2700000">
                        <a:srgbClr val="000000"/>
                      </a:outerShdw>
                    </a:effectLst>
                  </a:defRPr>
                </a:pPr>
              </a:p>
            </p:txBody>
          </p:sp>
        </p:grpSp>
        <p:sp>
          <p:nvSpPr>
            <p:cNvPr id="242" name="Проверка"/>
            <p:cNvSpPr txBox="1"/>
            <p:nvPr/>
          </p:nvSpPr>
          <p:spPr>
            <a:xfrm>
              <a:off x="138787" y="151378"/>
              <a:ext cx="1865551" cy="340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20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lvl1pPr>
            </a:lstStyle>
            <a:p>
              <a:pPr/>
              <a:r>
                <a:t>Проверка</a:t>
              </a:r>
            </a:p>
          </p:txBody>
        </p:sp>
      </p:grpSp>
      <p:sp>
        <p:nvSpPr>
          <p:cNvPr id="244" name="К"/>
          <p:cNvSpPr txBox="1"/>
          <p:nvPr/>
        </p:nvSpPr>
        <p:spPr>
          <a:xfrm>
            <a:off x="1430019" y="4214812"/>
            <a:ext cx="622937" cy="7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solidFill>
                  <a:srgbClr val="002060"/>
                </a:solidFill>
              </a:defRPr>
            </a:lvl1pPr>
          </a:lstStyle>
          <a:p>
            <a:pPr/>
            <a:r>
              <a:t>К</a:t>
            </a:r>
          </a:p>
        </p:txBody>
      </p:sp>
      <p:sp>
        <p:nvSpPr>
          <p:cNvPr id="245" name="О"/>
          <p:cNvSpPr txBox="1"/>
          <p:nvPr/>
        </p:nvSpPr>
        <p:spPr>
          <a:xfrm>
            <a:off x="2287269" y="4214812"/>
            <a:ext cx="622937" cy="7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solidFill>
                  <a:srgbClr val="002060"/>
                </a:solidFill>
              </a:defRPr>
            </a:lvl1pPr>
          </a:lstStyle>
          <a:p>
            <a:pPr/>
            <a:r>
              <a:t>О</a:t>
            </a:r>
          </a:p>
        </p:txBody>
      </p:sp>
      <p:sp>
        <p:nvSpPr>
          <p:cNvPr id="246" name="М"/>
          <p:cNvSpPr txBox="1"/>
          <p:nvPr/>
        </p:nvSpPr>
        <p:spPr>
          <a:xfrm>
            <a:off x="3073082" y="4214812"/>
            <a:ext cx="622936" cy="7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solidFill>
                  <a:srgbClr val="002060"/>
                </a:solidFill>
              </a:defRPr>
            </a:lvl1pPr>
          </a:lstStyle>
          <a:p>
            <a:pPr/>
            <a:r>
              <a:t>М</a:t>
            </a:r>
          </a:p>
        </p:txBody>
      </p:sp>
      <p:sp>
        <p:nvSpPr>
          <p:cNvPr id="247" name="П"/>
          <p:cNvSpPr txBox="1"/>
          <p:nvPr/>
        </p:nvSpPr>
        <p:spPr>
          <a:xfrm>
            <a:off x="3858894" y="4214812"/>
            <a:ext cx="622937" cy="7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solidFill>
                  <a:srgbClr val="002060"/>
                </a:solidFill>
              </a:defRPr>
            </a:lvl1pPr>
          </a:lstStyle>
          <a:p>
            <a:pPr/>
            <a:r>
              <a:t>П</a:t>
            </a:r>
          </a:p>
        </p:txBody>
      </p:sp>
      <p:sp>
        <p:nvSpPr>
          <p:cNvPr id="248" name="Ь"/>
          <p:cNvSpPr txBox="1"/>
          <p:nvPr/>
        </p:nvSpPr>
        <p:spPr>
          <a:xfrm>
            <a:off x="4716144" y="4214812"/>
            <a:ext cx="622937" cy="7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solidFill>
                  <a:srgbClr val="002060"/>
                </a:solidFill>
              </a:defRPr>
            </a:lvl1pPr>
          </a:lstStyle>
          <a:p>
            <a:pPr/>
            <a:r>
              <a:t>Ь</a:t>
            </a:r>
          </a:p>
        </p:txBody>
      </p:sp>
      <p:sp>
        <p:nvSpPr>
          <p:cNvPr id="249" name="Ю"/>
          <p:cNvSpPr txBox="1"/>
          <p:nvPr/>
        </p:nvSpPr>
        <p:spPr>
          <a:xfrm>
            <a:off x="5430519" y="4214812"/>
            <a:ext cx="622937" cy="7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solidFill>
                  <a:srgbClr val="002060"/>
                </a:solidFill>
              </a:defRPr>
            </a:lvl1pPr>
          </a:lstStyle>
          <a:p>
            <a:pPr/>
            <a:r>
              <a:t>Ю</a:t>
            </a:r>
          </a:p>
        </p:txBody>
      </p:sp>
      <p:sp>
        <p:nvSpPr>
          <p:cNvPr id="250" name="Т"/>
          <p:cNvSpPr txBox="1"/>
          <p:nvPr/>
        </p:nvSpPr>
        <p:spPr>
          <a:xfrm>
            <a:off x="6287769" y="4214812"/>
            <a:ext cx="622937" cy="7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solidFill>
                  <a:srgbClr val="002060"/>
                </a:solidFill>
              </a:defRPr>
            </a:lvl1pPr>
          </a:lstStyle>
          <a:p>
            <a:pPr/>
            <a:r>
              <a:t>Т</a:t>
            </a:r>
          </a:p>
        </p:txBody>
      </p:sp>
      <p:sp>
        <p:nvSpPr>
          <p:cNvPr id="251" name="Е"/>
          <p:cNvSpPr txBox="1"/>
          <p:nvPr/>
        </p:nvSpPr>
        <p:spPr>
          <a:xfrm>
            <a:off x="7073582" y="4214812"/>
            <a:ext cx="622936" cy="7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solidFill>
                  <a:srgbClr val="002060"/>
                </a:solidFill>
              </a:defRPr>
            </a:lvl1pPr>
          </a:lstStyle>
          <a:p>
            <a:pPr/>
            <a:r>
              <a:t>Е</a:t>
            </a:r>
          </a:p>
        </p:txBody>
      </p:sp>
      <p:sp>
        <p:nvSpPr>
          <p:cNvPr id="252" name="Р"/>
          <p:cNvSpPr txBox="1"/>
          <p:nvPr/>
        </p:nvSpPr>
        <p:spPr>
          <a:xfrm>
            <a:off x="7859394" y="4214812"/>
            <a:ext cx="622937" cy="7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solidFill>
                  <a:srgbClr val="002060"/>
                </a:solidFill>
              </a:defRPr>
            </a:lvl1pPr>
          </a:lstStyle>
          <a:p>
            <a:pPr/>
            <a:r>
              <a:t>Р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Class="entr" nodeType="afterEffect" presetSubtype="0" presetID="1" grpId="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Subtype="0" presetID="1" grpId="5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Class="entr" nodeType="afterEffect" presetSubtype="0" presetID="1" grpId="6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Class="entr" nodeType="afterEffect" presetSubtype="0" presetID="1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Class="entr" nodeType="afterEffect" presetSubtype="0" presetID="1" grpId="8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Class="entr" nodeType="afterEffect" presetSubtype="0" presetID="1" grpId="9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Class="entr" nodeType="afterEffect" presetSubtype="0" presetID="1" grpId="10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2" grpId="10"/>
      <p:bldP build="whole" bldLvl="1" animBg="1" rev="0" advAuto="0" spid="244" grpId="2"/>
      <p:bldP build="whole" bldLvl="1" animBg="1" rev="0" advAuto="0" spid="243" grpId="1"/>
      <p:bldP build="whole" bldLvl="1" animBg="1" rev="0" advAuto="0" spid="245" grpId="3"/>
      <p:bldP build="whole" bldLvl="1" animBg="1" rev="0" advAuto="0" spid="249" grpId="7"/>
      <p:bldP build="whole" bldLvl="1" animBg="1" rev="0" advAuto="0" spid="246" grpId="4"/>
      <p:bldP build="whole" bldLvl="1" animBg="1" rev="0" advAuto="0" spid="248" grpId="6"/>
      <p:bldP build="whole" bldLvl="1" animBg="1" rev="0" advAuto="0" spid="250" grpId="8"/>
      <p:bldP build="whole" bldLvl="1" animBg="1" rev="0" advAuto="0" spid="251" grpId="9"/>
      <p:bldP build="whole" bldLvl="1" animBg="1" rev="0" advAuto="0" spid="247" grpId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1. Подумайте и скажите как называется…"/>
          <p:cNvSpPr txBox="1"/>
          <p:nvPr>
            <p:ph type="body" sz="quarter" idx="4294967295"/>
          </p:nvPr>
        </p:nvSpPr>
        <p:spPr>
          <a:xfrm>
            <a:off x="1071562" y="1214437"/>
            <a:ext cx="7615238" cy="150018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buSzTx/>
              <a:buNone/>
              <a:defRPr b="1" sz="2400">
                <a:solidFill>
                  <a:srgbClr val="17375E"/>
                </a:solidFill>
              </a:defRPr>
            </a:pPr>
            <a:r>
              <a:t>1. Подумайте и скажите как называется</a:t>
            </a:r>
          </a:p>
          <a:p>
            <a:pPr>
              <a:spcBef>
                <a:spcPts val="500"/>
              </a:spcBef>
              <a:buSzTx/>
              <a:buNone/>
              <a:defRPr b="1" sz="2400">
                <a:solidFill>
                  <a:srgbClr val="17375E"/>
                </a:solidFill>
              </a:defRPr>
            </a:pPr>
            <a:r>
              <a:t>	б) Информация, представленная в форме, пригодной для обработки компьютером.</a:t>
            </a:r>
          </a:p>
        </p:txBody>
      </p:sp>
      <p:sp>
        <p:nvSpPr>
          <p:cNvPr id="255" name="Вопросы и задания"/>
          <p:cNvSpPr txBox="1"/>
          <p:nvPr>
            <p:ph type="title" idx="4294967295"/>
          </p:nvPr>
        </p:nvSpPr>
        <p:spPr>
          <a:xfrm>
            <a:off x="457200" y="-1"/>
            <a:ext cx="8229600" cy="114300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497D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/>
            <a:r>
              <a:t>Вопросы и задания</a:t>
            </a:r>
          </a:p>
        </p:txBody>
      </p:sp>
      <p:grpSp>
        <p:nvGrpSpPr>
          <p:cNvPr id="258" name="Сгруппировать"/>
          <p:cNvGrpSpPr/>
          <p:nvPr/>
        </p:nvGrpSpPr>
        <p:grpSpPr>
          <a:xfrm>
            <a:off x="8001000" y="71437"/>
            <a:ext cx="1000125" cy="1000126"/>
            <a:chOff x="0" y="0"/>
            <a:chExt cx="1000125" cy="1000125"/>
          </a:xfrm>
        </p:grpSpPr>
        <p:sp>
          <p:nvSpPr>
            <p:cNvPr id="256" name="Кружок"/>
            <p:cNvSpPr/>
            <p:nvPr/>
          </p:nvSpPr>
          <p:spPr>
            <a:xfrm>
              <a:off x="0" y="0"/>
              <a:ext cx="1000125" cy="1000125"/>
            </a:xfrm>
            <a:prstGeom prst="ellipse">
              <a:avLst/>
            </a:prstGeom>
            <a:gradFill flip="none" rotWithShape="1">
              <a:gsLst>
                <a:gs pos="0">
                  <a:srgbClr val="CE3B37"/>
                </a:gs>
                <a:gs pos="19999">
                  <a:srgbClr val="CB3D3A"/>
                </a:gs>
                <a:gs pos="100000">
                  <a:srgbClr val="9B2D2A"/>
                </a:gs>
              </a:gsLst>
              <a:lin ang="5400000" scaled="0"/>
            </a:gradFill>
            <a:ln w="9525" cap="flat">
              <a:solidFill>
                <a:srgbClr val="BE4B48"/>
              </a:solidFill>
              <a:prstDash val="solid"/>
              <a:round/>
            </a:ln>
            <a:effectLst>
              <a:outerShdw sx="100000" sy="100000" kx="0" ky="0" algn="b" rotWithShape="0" blurRad="63500" dist="23000" dir="5400000">
                <a:srgbClr val="00000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6000">
                  <a:solidFill>
                    <a:srgbClr val="FFFFFF"/>
                  </a:solidFill>
                  <a:effectLst>
                    <a:outerShdw sx="100000" sy="100000" kx="0" ky="0" algn="b" rotWithShape="0" blurRad="12700" dist="38100" dir="2700000">
                      <a:srgbClr val="000000"/>
                    </a:outerShdw>
                  </a:effectLst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257" name="?"/>
            <p:cNvSpPr txBox="1"/>
            <p:nvPr/>
          </p:nvSpPr>
          <p:spPr>
            <a:xfrm>
              <a:off x="196935" y="22542"/>
              <a:ext cx="606255" cy="95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6000">
                  <a:solidFill>
                    <a:srgbClr val="FFFFFF"/>
                  </a:solidFill>
                  <a:effectLst>
                    <a:outerShdw sx="100000" sy="100000" kx="0" ky="0" algn="b" rotWithShape="0" blurRad="12700" dist="38100" dir="2700000">
                      <a:srgbClr val="000000"/>
                    </a:outerShdw>
                  </a:effectLst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/>
              <a:r>
                <a:t>?</a:t>
              </a:r>
            </a:p>
          </p:txBody>
        </p:sp>
      </p:grpSp>
      <p:grpSp>
        <p:nvGrpSpPr>
          <p:cNvPr id="267" name="Сгруппировать"/>
          <p:cNvGrpSpPr/>
          <p:nvPr/>
        </p:nvGrpSpPr>
        <p:grpSpPr>
          <a:xfrm>
            <a:off x="6786562" y="2714624"/>
            <a:ext cx="2143126" cy="642939"/>
            <a:chOff x="0" y="0"/>
            <a:chExt cx="2143125" cy="642937"/>
          </a:xfrm>
        </p:grpSpPr>
        <p:grpSp>
          <p:nvGrpSpPr>
            <p:cNvPr id="265" name="Сгруппировать"/>
            <p:cNvGrpSpPr/>
            <p:nvPr/>
          </p:nvGrpSpPr>
          <p:grpSpPr>
            <a:xfrm>
              <a:off x="-1" y="-1"/>
              <a:ext cx="2143126" cy="642939"/>
              <a:chOff x="0" y="0"/>
              <a:chExt cx="2143125" cy="642937"/>
            </a:xfrm>
          </p:grpSpPr>
          <p:sp>
            <p:nvSpPr>
              <p:cNvPr id="259" name="Прямоугольник"/>
              <p:cNvSpPr/>
              <p:nvPr/>
            </p:nvSpPr>
            <p:spPr>
              <a:xfrm>
                <a:off x="0" y="-1"/>
                <a:ext cx="2143125" cy="642939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385D8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000">
                    <a:solidFill>
                      <a:srgbClr val="FFFFFF"/>
                    </a:solidFill>
                    <a:effectLst>
                      <a:outerShdw sx="100000" sy="100000" kx="0" ky="0" algn="b" rotWithShape="0" blurRad="12700" dist="25400" dir="2700000">
                        <a:srgbClr val="000000"/>
                      </a:outerShdw>
                    </a:effectLst>
                  </a:defRPr>
                </a:pPr>
              </a:p>
            </p:txBody>
          </p:sp>
          <p:sp>
            <p:nvSpPr>
              <p:cNvPr id="260" name="Фигура"/>
              <p:cNvSpPr/>
              <p:nvPr/>
            </p:nvSpPr>
            <p:spPr>
              <a:xfrm>
                <a:off x="0" y="-1"/>
                <a:ext cx="2143126" cy="80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10" y="21600"/>
                    </a:lnTo>
                    <a:lnTo>
                      <a:pt x="2079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29AC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000">
                    <a:solidFill>
                      <a:srgbClr val="FFFFFF"/>
                    </a:solidFill>
                    <a:effectLst>
                      <a:outerShdw sx="100000" sy="100000" kx="0" ky="0" algn="b" rotWithShape="0" blurRad="12700" dist="25400" dir="2700000">
                        <a:srgbClr val="000000"/>
                      </a:outerShdw>
                    </a:effectLst>
                  </a:defRPr>
                </a:pPr>
              </a:p>
            </p:txBody>
          </p:sp>
          <p:sp>
            <p:nvSpPr>
              <p:cNvPr id="261" name="Фигура"/>
              <p:cNvSpPr/>
              <p:nvPr/>
            </p:nvSpPr>
            <p:spPr>
              <a:xfrm>
                <a:off x="-1" y="-1"/>
                <a:ext cx="80369" cy="642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600" y="2700"/>
                    </a:lnTo>
                    <a:lnTo>
                      <a:pt x="21600" y="189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5B3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000">
                    <a:solidFill>
                      <a:srgbClr val="FFFFFF"/>
                    </a:solidFill>
                    <a:effectLst>
                      <a:outerShdw sx="100000" sy="100000" kx="0" ky="0" algn="b" rotWithShape="0" blurRad="12700" dist="25400" dir="2700000">
                        <a:srgbClr val="000000"/>
                      </a:outerShdw>
                    </a:effectLst>
                  </a:defRPr>
                </a:pPr>
              </a:p>
            </p:txBody>
          </p:sp>
          <p:sp>
            <p:nvSpPr>
              <p:cNvPr id="262" name="Фигура"/>
              <p:cNvSpPr/>
              <p:nvPr/>
            </p:nvSpPr>
            <p:spPr>
              <a:xfrm>
                <a:off x="2062757" y="-1"/>
                <a:ext cx="80369" cy="642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2700"/>
                    </a:lnTo>
                    <a:lnTo>
                      <a:pt x="0" y="189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2F4D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000">
                    <a:solidFill>
                      <a:srgbClr val="FFFFFF"/>
                    </a:solidFill>
                    <a:effectLst>
                      <a:outerShdw sx="100000" sy="100000" kx="0" ky="0" algn="b" rotWithShape="0" blurRad="12700" dist="25400" dir="2700000">
                        <a:srgbClr val="000000"/>
                      </a:outerShdw>
                    </a:effectLst>
                  </a:defRPr>
                </a:pPr>
              </a:p>
            </p:txBody>
          </p:sp>
          <p:sp>
            <p:nvSpPr>
              <p:cNvPr id="263" name="Фигура"/>
              <p:cNvSpPr/>
              <p:nvPr/>
            </p:nvSpPr>
            <p:spPr>
              <a:xfrm>
                <a:off x="0" y="562570"/>
                <a:ext cx="2143126" cy="8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0790" y="0"/>
                    </a:lnTo>
                    <a:lnTo>
                      <a:pt x="81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1">
                  <a:satOff val="-4409"/>
                  <a:lumOff val="-10509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000">
                    <a:solidFill>
                      <a:srgbClr val="FFFFFF"/>
                    </a:solidFill>
                    <a:effectLst>
                      <a:outerShdw sx="100000" sy="100000" kx="0" ky="0" algn="b" rotWithShape="0" blurRad="12700" dist="25400" dir="2700000">
                        <a:srgbClr val="000000"/>
                      </a:outerShdw>
                    </a:effectLst>
                  </a:defRPr>
                </a:pPr>
              </a:p>
            </p:txBody>
          </p:sp>
          <p:sp>
            <p:nvSpPr>
              <p:cNvPr id="264" name="Фигура"/>
              <p:cNvSpPr/>
              <p:nvPr/>
            </p:nvSpPr>
            <p:spPr>
              <a:xfrm>
                <a:off x="0" y="-1"/>
                <a:ext cx="2143126" cy="642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10" y="2700"/>
                    </a:moveTo>
                    <a:lnTo>
                      <a:pt x="810" y="18900"/>
                    </a:lnTo>
                    <a:lnTo>
                      <a:pt x="20790" y="18900"/>
                    </a:lnTo>
                    <a:lnTo>
                      <a:pt x="20790" y="2700"/>
                    </a:lnTo>
                    <a:close/>
                    <a:moveTo>
                      <a:pt x="0" y="0"/>
                    </a:moveTo>
                    <a:lnTo>
                      <a:pt x="810" y="2700"/>
                    </a:lnTo>
                    <a:moveTo>
                      <a:pt x="0" y="21600"/>
                    </a:moveTo>
                    <a:lnTo>
                      <a:pt x="810" y="18900"/>
                    </a:lnTo>
                    <a:moveTo>
                      <a:pt x="21600" y="21600"/>
                    </a:moveTo>
                    <a:lnTo>
                      <a:pt x="20790" y="18900"/>
                    </a:lnTo>
                    <a:moveTo>
                      <a:pt x="21600" y="0"/>
                    </a:moveTo>
                    <a:lnTo>
                      <a:pt x="20790" y="2700"/>
                    </a:lnTo>
                  </a:path>
                </a:pathLst>
              </a:custGeom>
              <a:noFill/>
              <a:ln w="25400" cap="flat">
                <a:solidFill>
                  <a:srgbClr val="385D8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000">
                    <a:solidFill>
                      <a:srgbClr val="FFFFFF"/>
                    </a:solidFill>
                    <a:effectLst>
                      <a:outerShdw sx="100000" sy="100000" kx="0" ky="0" algn="b" rotWithShape="0" blurRad="12700" dist="25400" dir="2700000">
                        <a:srgbClr val="000000"/>
                      </a:outerShdw>
                    </a:effectLst>
                  </a:defRPr>
                </a:pPr>
              </a:p>
            </p:txBody>
          </p:sp>
        </p:grpSp>
        <p:sp>
          <p:nvSpPr>
            <p:cNvPr id="266" name="Проверка"/>
            <p:cNvSpPr txBox="1"/>
            <p:nvPr/>
          </p:nvSpPr>
          <p:spPr>
            <a:xfrm>
              <a:off x="138787" y="151378"/>
              <a:ext cx="1865551" cy="340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20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lvl1pPr>
            </a:lstStyle>
            <a:p>
              <a:pPr/>
              <a:r>
                <a:t>Проверка</a:t>
              </a:r>
            </a:p>
          </p:txBody>
        </p:sp>
      </p:grpSp>
      <p:pic>
        <p:nvPicPr>
          <p:cNvPr id="26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7250" y="2643187"/>
            <a:ext cx="5443538" cy="928688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Д"/>
          <p:cNvSpPr txBox="1"/>
          <p:nvPr/>
        </p:nvSpPr>
        <p:spPr>
          <a:xfrm>
            <a:off x="1117282" y="2643187"/>
            <a:ext cx="622936" cy="7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solidFill>
                  <a:srgbClr val="002060"/>
                </a:solidFill>
              </a:defRPr>
            </a:lvl1pPr>
          </a:lstStyle>
          <a:p>
            <a:pPr/>
            <a:r>
              <a:t>Д</a:t>
            </a:r>
          </a:p>
        </p:txBody>
      </p:sp>
      <p:sp>
        <p:nvSpPr>
          <p:cNvPr id="270" name="А"/>
          <p:cNvSpPr txBox="1"/>
          <p:nvPr/>
        </p:nvSpPr>
        <p:spPr>
          <a:xfrm>
            <a:off x="1974532" y="2643187"/>
            <a:ext cx="622936" cy="7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solidFill>
                  <a:srgbClr val="002060"/>
                </a:solidFill>
              </a:defRPr>
            </a:lvl1pPr>
          </a:lstStyle>
          <a:p>
            <a:pPr/>
            <a:r>
              <a:t>А</a:t>
            </a:r>
          </a:p>
        </p:txBody>
      </p:sp>
      <p:sp>
        <p:nvSpPr>
          <p:cNvPr id="271" name="Н"/>
          <p:cNvSpPr txBox="1"/>
          <p:nvPr/>
        </p:nvSpPr>
        <p:spPr>
          <a:xfrm>
            <a:off x="2831782" y="2643187"/>
            <a:ext cx="622936" cy="7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solidFill>
                  <a:srgbClr val="002060"/>
                </a:solidFill>
              </a:defRPr>
            </a:lvl1pPr>
          </a:lstStyle>
          <a:p>
            <a:pPr/>
            <a:r>
              <a:t>Н</a:t>
            </a:r>
          </a:p>
        </p:txBody>
      </p:sp>
      <p:sp>
        <p:nvSpPr>
          <p:cNvPr id="272" name="Н"/>
          <p:cNvSpPr txBox="1"/>
          <p:nvPr/>
        </p:nvSpPr>
        <p:spPr>
          <a:xfrm>
            <a:off x="3689032" y="2643187"/>
            <a:ext cx="622936" cy="7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solidFill>
                  <a:srgbClr val="002060"/>
                </a:solidFill>
              </a:defRPr>
            </a:lvl1pPr>
          </a:lstStyle>
          <a:p>
            <a:pPr/>
            <a:r>
              <a:t>Н</a:t>
            </a:r>
          </a:p>
        </p:txBody>
      </p:sp>
      <p:sp>
        <p:nvSpPr>
          <p:cNvPr id="273" name="Ы"/>
          <p:cNvSpPr txBox="1"/>
          <p:nvPr/>
        </p:nvSpPr>
        <p:spPr>
          <a:xfrm>
            <a:off x="4546282" y="2643187"/>
            <a:ext cx="622936" cy="7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solidFill>
                  <a:srgbClr val="002060"/>
                </a:solidFill>
              </a:defRPr>
            </a:lvl1pPr>
          </a:lstStyle>
          <a:p>
            <a:pPr/>
            <a:r>
              <a:t>Ы</a:t>
            </a:r>
          </a:p>
        </p:txBody>
      </p:sp>
      <p:sp>
        <p:nvSpPr>
          <p:cNvPr id="274" name="Е"/>
          <p:cNvSpPr txBox="1"/>
          <p:nvPr/>
        </p:nvSpPr>
        <p:spPr>
          <a:xfrm>
            <a:off x="5474969" y="2643187"/>
            <a:ext cx="622937" cy="7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solidFill>
                  <a:srgbClr val="002060"/>
                </a:solidFill>
              </a:defRPr>
            </a:lvl1pPr>
          </a:lstStyle>
          <a:p>
            <a:pPr/>
            <a:r>
              <a:t>Е</a:t>
            </a:r>
          </a:p>
        </p:txBody>
      </p:sp>
      <p:sp>
        <p:nvSpPr>
          <p:cNvPr id="275" name="в) Наука, занимающаяся изучением всевозможных способов передачи, хранения  и обработки информации."/>
          <p:cNvSpPr txBox="1"/>
          <p:nvPr/>
        </p:nvSpPr>
        <p:spPr>
          <a:xfrm>
            <a:off x="1117282" y="3857624"/>
            <a:ext cx="7566661" cy="1129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500"/>
              </a:spcBef>
              <a:defRPr b="1" sz="2400">
                <a:solidFill>
                  <a:srgbClr val="17375E"/>
                </a:solidFill>
              </a:defRPr>
            </a:pPr>
            <a:r>
              <a:t>	в) Наука, занимающаяся изучением всевозможных способов передачи, хранения </a:t>
            </a:r>
            <a:br/>
            <a:r>
              <a:t>и обработки информации.</a:t>
            </a:r>
          </a:p>
        </p:txBody>
      </p:sp>
      <p:pic>
        <p:nvPicPr>
          <p:cNvPr id="276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500" y="5572125"/>
            <a:ext cx="8408988" cy="7858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5" name="Сгруппировать"/>
          <p:cNvGrpSpPr/>
          <p:nvPr/>
        </p:nvGrpSpPr>
        <p:grpSpPr>
          <a:xfrm>
            <a:off x="6786562" y="4786312"/>
            <a:ext cx="2143126" cy="642939"/>
            <a:chOff x="0" y="0"/>
            <a:chExt cx="2143125" cy="642937"/>
          </a:xfrm>
        </p:grpSpPr>
        <p:grpSp>
          <p:nvGrpSpPr>
            <p:cNvPr id="283" name="Сгруппировать"/>
            <p:cNvGrpSpPr/>
            <p:nvPr/>
          </p:nvGrpSpPr>
          <p:grpSpPr>
            <a:xfrm>
              <a:off x="-1" y="-1"/>
              <a:ext cx="2143126" cy="642939"/>
              <a:chOff x="0" y="0"/>
              <a:chExt cx="2143125" cy="642937"/>
            </a:xfrm>
          </p:grpSpPr>
          <p:sp>
            <p:nvSpPr>
              <p:cNvPr id="277" name="Прямоугольник"/>
              <p:cNvSpPr/>
              <p:nvPr/>
            </p:nvSpPr>
            <p:spPr>
              <a:xfrm>
                <a:off x="0" y="-1"/>
                <a:ext cx="2143125" cy="642939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385D8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000">
                    <a:solidFill>
                      <a:srgbClr val="FFFFFF"/>
                    </a:solidFill>
                    <a:effectLst>
                      <a:outerShdw sx="100000" sy="100000" kx="0" ky="0" algn="b" rotWithShape="0" blurRad="12700" dist="25400" dir="2700000">
                        <a:srgbClr val="000000"/>
                      </a:outerShdw>
                    </a:effectLst>
                  </a:defRPr>
                </a:pPr>
              </a:p>
            </p:txBody>
          </p:sp>
          <p:sp>
            <p:nvSpPr>
              <p:cNvPr id="278" name="Фигура"/>
              <p:cNvSpPr/>
              <p:nvPr/>
            </p:nvSpPr>
            <p:spPr>
              <a:xfrm>
                <a:off x="0" y="-1"/>
                <a:ext cx="2143126" cy="80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10" y="21600"/>
                    </a:lnTo>
                    <a:lnTo>
                      <a:pt x="2079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29AC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000">
                    <a:solidFill>
                      <a:srgbClr val="FFFFFF"/>
                    </a:solidFill>
                    <a:effectLst>
                      <a:outerShdw sx="100000" sy="100000" kx="0" ky="0" algn="b" rotWithShape="0" blurRad="12700" dist="25400" dir="2700000">
                        <a:srgbClr val="000000"/>
                      </a:outerShdw>
                    </a:effectLst>
                  </a:defRPr>
                </a:pPr>
              </a:p>
            </p:txBody>
          </p:sp>
          <p:sp>
            <p:nvSpPr>
              <p:cNvPr id="279" name="Фигура"/>
              <p:cNvSpPr/>
              <p:nvPr/>
            </p:nvSpPr>
            <p:spPr>
              <a:xfrm>
                <a:off x="-1" y="-1"/>
                <a:ext cx="80369" cy="642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600" y="2700"/>
                    </a:lnTo>
                    <a:lnTo>
                      <a:pt x="21600" y="189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5B3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000">
                    <a:solidFill>
                      <a:srgbClr val="FFFFFF"/>
                    </a:solidFill>
                    <a:effectLst>
                      <a:outerShdw sx="100000" sy="100000" kx="0" ky="0" algn="b" rotWithShape="0" blurRad="12700" dist="25400" dir="2700000">
                        <a:srgbClr val="000000"/>
                      </a:outerShdw>
                    </a:effectLst>
                  </a:defRPr>
                </a:pPr>
              </a:p>
            </p:txBody>
          </p:sp>
          <p:sp>
            <p:nvSpPr>
              <p:cNvPr id="280" name="Фигура"/>
              <p:cNvSpPr/>
              <p:nvPr/>
            </p:nvSpPr>
            <p:spPr>
              <a:xfrm>
                <a:off x="2062757" y="-1"/>
                <a:ext cx="80369" cy="642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2700"/>
                    </a:lnTo>
                    <a:lnTo>
                      <a:pt x="0" y="189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2F4D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000">
                    <a:solidFill>
                      <a:srgbClr val="FFFFFF"/>
                    </a:solidFill>
                    <a:effectLst>
                      <a:outerShdw sx="100000" sy="100000" kx="0" ky="0" algn="b" rotWithShape="0" blurRad="12700" dist="25400" dir="2700000">
                        <a:srgbClr val="000000"/>
                      </a:outerShdw>
                    </a:effectLst>
                  </a:defRPr>
                </a:pPr>
              </a:p>
            </p:txBody>
          </p:sp>
          <p:sp>
            <p:nvSpPr>
              <p:cNvPr id="281" name="Фигура"/>
              <p:cNvSpPr/>
              <p:nvPr/>
            </p:nvSpPr>
            <p:spPr>
              <a:xfrm>
                <a:off x="0" y="562570"/>
                <a:ext cx="2143126" cy="8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0790" y="0"/>
                    </a:lnTo>
                    <a:lnTo>
                      <a:pt x="81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1">
                  <a:satOff val="-4409"/>
                  <a:lumOff val="-10509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000">
                    <a:solidFill>
                      <a:srgbClr val="FFFFFF"/>
                    </a:solidFill>
                    <a:effectLst>
                      <a:outerShdw sx="100000" sy="100000" kx="0" ky="0" algn="b" rotWithShape="0" blurRad="12700" dist="25400" dir="2700000">
                        <a:srgbClr val="000000"/>
                      </a:outerShdw>
                    </a:effectLst>
                  </a:defRPr>
                </a:pPr>
              </a:p>
            </p:txBody>
          </p:sp>
          <p:sp>
            <p:nvSpPr>
              <p:cNvPr id="282" name="Фигура"/>
              <p:cNvSpPr/>
              <p:nvPr/>
            </p:nvSpPr>
            <p:spPr>
              <a:xfrm>
                <a:off x="0" y="-1"/>
                <a:ext cx="2143126" cy="642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10" y="2700"/>
                    </a:moveTo>
                    <a:lnTo>
                      <a:pt x="810" y="18900"/>
                    </a:lnTo>
                    <a:lnTo>
                      <a:pt x="20790" y="18900"/>
                    </a:lnTo>
                    <a:lnTo>
                      <a:pt x="20790" y="2700"/>
                    </a:lnTo>
                    <a:close/>
                    <a:moveTo>
                      <a:pt x="0" y="0"/>
                    </a:moveTo>
                    <a:lnTo>
                      <a:pt x="810" y="2700"/>
                    </a:lnTo>
                    <a:moveTo>
                      <a:pt x="0" y="21600"/>
                    </a:moveTo>
                    <a:lnTo>
                      <a:pt x="810" y="18900"/>
                    </a:lnTo>
                    <a:moveTo>
                      <a:pt x="21600" y="21600"/>
                    </a:moveTo>
                    <a:lnTo>
                      <a:pt x="20790" y="18900"/>
                    </a:lnTo>
                    <a:moveTo>
                      <a:pt x="21600" y="0"/>
                    </a:moveTo>
                    <a:lnTo>
                      <a:pt x="20790" y="2700"/>
                    </a:lnTo>
                  </a:path>
                </a:pathLst>
              </a:custGeom>
              <a:noFill/>
              <a:ln w="25400" cap="flat">
                <a:solidFill>
                  <a:srgbClr val="385D8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000">
                    <a:solidFill>
                      <a:srgbClr val="FFFFFF"/>
                    </a:solidFill>
                    <a:effectLst>
                      <a:outerShdw sx="100000" sy="100000" kx="0" ky="0" algn="b" rotWithShape="0" blurRad="12700" dist="25400" dir="2700000">
                        <a:srgbClr val="000000"/>
                      </a:outerShdw>
                    </a:effectLst>
                  </a:defRPr>
                </a:pPr>
              </a:p>
            </p:txBody>
          </p:sp>
        </p:grpSp>
        <p:sp>
          <p:nvSpPr>
            <p:cNvPr id="284" name="Проверка"/>
            <p:cNvSpPr txBox="1"/>
            <p:nvPr/>
          </p:nvSpPr>
          <p:spPr>
            <a:xfrm>
              <a:off x="138787" y="151378"/>
              <a:ext cx="1865551" cy="340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20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lvl1pPr>
            </a:lstStyle>
            <a:p>
              <a:pPr/>
              <a:r>
                <a:t>Проверка</a:t>
              </a:r>
            </a:p>
          </p:txBody>
        </p:sp>
      </p:grpSp>
      <p:sp>
        <p:nvSpPr>
          <p:cNvPr id="286" name="И"/>
          <p:cNvSpPr txBox="1"/>
          <p:nvPr/>
        </p:nvSpPr>
        <p:spPr>
          <a:xfrm>
            <a:off x="688657" y="5500687"/>
            <a:ext cx="622936" cy="7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solidFill>
                  <a:srgbClr val="002060"/>
                </a:solidFill>
              </a:defRPr>
            </a:lvl1pPr>
          </a:lstStyle>
          <a:p>
            <a:pPr/>
            <a:r>
              <a:t>И</a:t>
            </a:r>
          </a:p>
        </p:txBody>
      </p:sp>
      <p:sp>
        <p:nvSpPr>
          <p:cNvPr id="287" name="Н"/>
          <p:cNvSpPr txBox="1"/>
          <p:nvPr/>
        </p:nvSpPr>
        <p:spPr>
          <a:xfrm>
            <a:off x="1474469" y="5500687"/>
            <a:ext cx="622937" cy="7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solidFill>
                  <a:srgbClr val="002060"/>
                </a:solidFill>
              </a:defRPr>
            </a:lvl1pPr>
          </a:lstStyle>
          <a:p>
            <a:pPr/>
            <a:r>
              <a:t>Н</a:t>
            </a:r>
          </a:p>
        </p:txBody>
      </p:sp>
      <p:sp>
        <p:nvSpPr>
          <p:cNvPr id="288" name="Ф"/>
          <p:cNvSpPr txBox="1"/>
          <p:nvPr/>
        </p:nvSpPr>
        <p:spPr>
          <a:xfrm>
            <a:off x="2188844" y="5500687"/>
            <a:ext cx="622937" cy="7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solidFill>
                  <a:srgbClr val="002060"/>
                </a:solidFill>
              </a:defRPr>
            </a:lvl1pPr>
          </a:lstStyle>
          <a:p>
            <a:pPr/>
            <a:r>
              <a:t>Ф</a:t>
            </a:r>
          </a:p>
        </p:txBody>
      </p:sp>
      <p:sp>
        <p:nvSpPr>
          <p:cNvPr id="289" name="О"/>
          <p:cNvSpPr txBox="1"/>
          <p:nvPr/>
        </p:nvSpPr>
        <p:spPr>
          <a:xfrm>
            <a:off x="2974657" y="5500687"/>
            <a:ext cx="622936" cy="7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solidFill>
                  <a:srgbClr val="002060"/>
                </a:solidFill>
              </a:defRPr>
            </a:lvl1pPr>
          </a:lstStyle>
          <a:p>
            <a:pPr/>
            <a:r>
              <a:t>О</a:t>
            </a:r>
          </a:p>
        </p:txBody>
      </p:sp>
      <p:sp>
        <p:nvSpPr>
          <p:cNvPr id="290" name="Р"/>
          <p:cNvSpPr txBox="1"/>
          <p:nvPr/>
        </p:nvSpPr>
        <p:spPr>
          <a:xfrm>
            <a:off x="3760469" y="5500687"/>
            <a:ext cx="622937" cy="7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solidFill>
                  <a:srgbClr val="002060"/>
                </a:solidFill>
              </a:defRPr>
            </a:lvl1pPr>
          </a:lstStyle>
          <a:p>
            <a:pPr/>
            <a:r>
              <a:t>Р</a:t>
            </a:r>
          </a:p>
        </p:txBody>
      </p:sp>
      <p:sp>
        <p:nvSpPr>
          <p:cNvPr id="291" name="М"/>
          <p:cNvSpPr txBox="1"/>
          <p:nvPr/>
        </p:nvSpPr>
        <p:spPr>
          <a:xfrm>
            <a:off x="4474844" y="5500687"/>
            <a:ext cx="622937" cy="7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solidFill>
                  <a:srgbClr val="002060"/>
                </a:solidFill>
              </a:defRPr>
            </a:lvl1pPr>
          </a:lstStyle>
          <a:p>
            <a:pPr/>
            <a:r>
              <a:t>М</a:t>
            </a:r>
          </a:p>
        </p:txBody>
      </p:sp>
      <p:sp>
        <p:nvSpPr>
          <p:cNvPr id="292" name="А"/>
          <p:cNvSpPr txBox="1"/>
          <p:nvPr/>
        </p:nvSpPr>
        <p:spPr>
          <a:xfrm>
            <a:off x="5260657" y="5500687"/>
            <a:ext cx="622936" cy="7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solidFill>
                  <a:srgbClr val="002060"/>
                </a:solidFill>
              </a:defRPr>
            </a:lvl1pPr>
          </a:lstStyle>
          <a:p>
            <a:pPr/>
            <a:r>
              <a:t>А</a:t>
            </a:r>
          </a:p>
        </p:txBody>
      </p:sp>
      <p:sp>
        <p:nvSpPr>
          <p:cNvPr id="293" name="Т"/>
          <p:cNvSpPr txBox="1"/>
          <p:nvPr/>
        </p:nvSpPr>
        <p:spPr>
          <a:xfrm>
            <a:off x="6046469" y="5500687"/>
            <a:ext cx="622937" cy="7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solidFill>
                  <a:srgbClr val="002060"/>
                </a:solidFill>
              </a:defRPr>
            </a:lvl1pPr>
          </a:lstStyle>
          <a:p>
            <a:pPr/>
            <a:r>
              <a:t>Т</a:t>
            </a:r>
          </a:p>
        </p:txBody>
      </p:sp>
      <p:sp>
        <p:nvSpPr>
          <p:cNvPr id="294" name="И"/>
          <p:cNvSpPr txBox="1"/>
          <p:nvPr/>
        </p:nvSpPr>
        <p:spPr>
          <a:xfrm>
            <a:off x="6760844" y="5500687"/>
            <a:ext cx="622937" cy="7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solidFill>
                  <a:srgbClr val="002060"/>
                </a:solidFill>
              </a:defRPr>
            </a:lvl1pPr>
          </a:lstStyle>
          <a:p>
            <a:pPr/>
            <a:r>
              <a:t>И</a:t>
            </a:r>
          </a:p>
        </p:txBody>
      </p:sp>
      <p:sp>
        <p:nvSpPr>
          <p:cNvPr id="295" name="К"/>
          <p:cNvSpPr txBox="1"/>
          <p:nvPr/>
        </p:nvSpPr>
        <p:spPr>
          <a:xfrm>
            <a:off x="7475219" y="5500687"/>
            <a:ext cx="622937" cy="7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solidFill>
                  <a:srgbClr val="002060"/>
                </a:solidFill>
              </a:defRPr>
            </a:lvl1pPr>
          </a:lstStyle>
          <a:p>
            <a:pPr/>
            <a:r>
              <a:t>К</a:t>
            </a:r>
          </a:p>
        </p:txBody>
      </p:sp>
      <p:sp>
        <p:nvSpPr>
          <p:cNvPr id="296" name="А"/>
          <p:cNvSpPr txBox="1"/>
          <p:nvPr/>
        </p:nvSpPr>
        <p:spPr>
          <a:xfrm>
            <a:off x="8261032" y="5500687"/>
            <a:ext cx="622936" cy="7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solidFill>
                  <a:srgbClr val="002060"/>
                </a:solidFill>
              </a:defRPr>
            </a:lvl1pPr>
          </a:lstStyle>
          <a:p>
            <a:pPr/>
            <a:r>
              <a:t>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Class="entr" nodeType="afterEffect" presetSubtype="0" presetID="1" grpId="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Subtype="0" presetID="1" grpId="5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Class="entr" nodeType="afterEffect" presetSubtype="0" presetID="1" grpId="6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Class="entr" nodeType="afterEffect" presetSubtype="0" presetID="1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Class="entr" nodeType="after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Class="entr" nodeType="after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4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Class="entr" nodeType="after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8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afterEffect" presetSubtype="0" presetID="1" grpId="1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Class="entr" nodeType="afterEffect" presetSubtype="0" presetID="1" grpId="1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Class="entr" nodeType="afterEffect" presetSubtype="0" presetID="1" grpId="1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Class="entr" nodeType="afterEffect" presetSubtype="0" presetID="1" grpId="15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Class="entr" nodeType="afterEffect" presetSubtype="0" presetID="1" grpId="16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Class="entr" nodeType="afterEffect" presetSubtype="0" presetID="1" grpId="1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Class="entr" nodeType="afterEffect" presetSubtype="0" presetID="1" grpId="18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Class="entr" nodeType="afterEffect" presetSubtype="0" presetID="1" grpId="19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Class="entr" nodeType="afterEffect" presetSubtype="0" presetID="1" grpId="20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Class="entr" nodeType="afterEffect" presetSubtype="0" presetID="1" grpId="2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1" grpId="16"/>
      <p:bldP build="whole" bldLvl="1" animBg="1" rev="0" advAuto="0" spid="293" grpId="18"/>
      <p:bldP build="whole" bldLvl="1" animBg="1" rev="0" advAuto="0" spid="286" grpId="11"/>
      <p:bldP build="whole" bldLvl="1" animBg="1" rev="0" advAuto="0" spid="269" grpId="2"/>
      <p:bldP build="whole" bldLvl="1" animBg="1" rev="0" advAuto="0" spid="285" grpId="9"/>
      <p:bldP build="whole" bldLvl="1" animBg="1" rev="0" advAuto="0" spid="296" grpId="21"/>
      <p:bldP build="whole" bldLvl="1" animBg="1" rev="0" advAuto="0" spid="292" grpId="17"/>
      <p:bldP build="whole" bldLvl="1" animBg="1" rev="0" advAuto="0" spid="274" grpId="7"/>
      <p:bldP build="whole" bldLvl="1" animBg="1" rev="0" advAuto="0" spid="289" grpId="14"/>
      <p:bldP build="whole" bldLvl="1" animBg="1" rev="0" advAuto="0" spid="294" grpId="19"/>
      <p:bldP build="whole" bldLvl="1" animBg="1" rev="0" advAuto="0" spid="287" grpId="12"/>
      <p:bldP build="whole" bldLvl="1" animBg="1" rev="0" advAuto="0" spid="290" grpId="15"/>
      <p:bldP build="whole" bldLvl="1" animBg="1" rev="0" advAuto="0" spid="288" grpId="13"/>
      <p:bldP build="whole" bldLvl="1" animBg="1" rev="0" advAuto="0" spid="276" grpId="10"/>
      <p:bldP build="whole" bldLvl="1" animBg="1" rev="0" advAuto="0" spid="272" grpId="5"/>
      <p:bldP build="whole" bldLvl="1" animBg="1" rev="0" advAuto="0" spid="275" grpId="8"/>
      <p:bldP build="whole" bldLvl="1" animBg="1" rev="0" advAuto="0" spid="271" grpId="4"/>
      <p:bldP build="whole" bldLvl="1" animBg="1" rev="0" advAuto="0" spid="270" grpId="3"/>
      <p:bldP build="whole" bldLvl="1" animBg="1" rev="0" advAuto="0" spid="295" grpId="20"/>
      <p:bldP build="whole" bldLvl="1" animBg="1" rev="0" advAuto="0" spid="273" grpId="6"/>
      <p:bldP build="whole" bldLvl="1" animBg="1" rev="0" advAuto="0" spid="26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2. Найдите ошибки: назовите изображения, ошибочно размещённые не там, где нужно."/>
          <p:cNvSpPr txBox="1"/>
          <p:nvPr>
            <p:ph type="body" sz="quarter" idx="4294967295"/>
          </p:nvPr>
        </p:nvSpPr>
        <p:spPr>
          <a:xfrm>
            <a:off x="1143000" y="1071562"/>
            <a:ext cx="7543800" cy="9286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None/>
              <a:defRPr b="1" sz="2400">
                <a:solidFill>
                  <a:srgbClr val="17375E"/>
                </a:solidFill>
              </a:defRPr>
            </a:lvl1pPr>
          </a:lstStyle>
          <a:p>
            <a:pPr/>
            <a:r>
              <a:t>2. Найдите ошибки: назовите изображения, ошибочно размещённые не там, где нужно.</a:t>
            </a:r>
          </a:p>
        </p:txBody>
      </p:sp>
      <p:sp>
        <p:nvSpPr>
          <p:cNvPr id="299" name="Вопросы и задания"/>
          <p:cNvSpPr txBox="1"/>
          <p:nvPr>
            <p:ph type="title" idx="4294967295"/>
          </p:nvPr>
        </p:nvSpPr>
        <p:spPr>
          <a:xfrm>
            <a:off x="457200" y="-1"/>
            <a:ext cx="8229600" cy="114300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497D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/>
            <a:r>
              <a:t>Вопросы и задания</a:t>
            </a:r>
          </a:p>
        </p:txBody>
      </p:sp>
      <p:pic>
        <p:nvPicPr>
          <p:cNvPr id="30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1562" y="1857375"/>
            <a:ext cx="8001001" cy="4071938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Кружок"/>
          <p:cNvSpPr/>
          <p:nvPr/>
        </p:nvSpPr>
        <p:spPr>
          <a:xfrm>
            <a:off x="1214437" y="2714625"/>
            <a:ext cx="1643063" cy="1643063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302" name="Кружок"/>
          <p:cNvSpPr/>
          <p:nvPr/>
        </p:nvSpPr>
        <p:spPr>
          <a:xfrm>
            <a:off x="7072312" y="2428875"/>
            <a:ext cx="1928813" cy="1928813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 lIns="45719" rIns="45719" anchor="ctr"/>
          <a:lstStyle/>
          <a:p>
            <a:pPr algn="ctr"/>
          </a:p>
        </p:txBody>
      </p:sp>
      <p:grpSp>
        <p:nvGrpSpPr>
          <p:cNvPr id="311" name="Сгруппировать"/>
          <p:cNvGrpSpPr/>
          <p:nvPr/>
        </p:nvGrpSpPr>
        <p:grpSpPr>
          <a:xfrm>
            <a:off x="571499" y="6000749"/>
            <a:ext cx="2143126" cy="642939"/>
            <a:chOff x="0" y="0"/>
            <a:chExt cx="2143125" cy="642937"/>
          </a:xfrm>
        </p:grpSpPr>
        <p:grpSp>
          <p:nvGrpSpPr>
            <p:cNvPr id="309" name="Сгруппировать"/>
            <p:cNvGrpSpPr/>
            <p:nvPr/>
          </p:nvGrpSpPr>
          <p:grpSpPr>
            <a:xfrm>
              <a:off x="-1" y="-1"/>
              <a:ext cx="2143126" cy="642939"/>
              <a:chOff x="0" y="0"/>
              <a:chExt cx="2143125" cy="642937"/>
            </a:xfrm>
          </p:grpSpPr>
          <p:sp>
            <p:nvSpPr>
              <p:cNvPr id="303" name="Прямоугольник"/>
              <p:cNvSpPr/>
              <p:nvPr/>
            </p:nvSpPr>
            <p:spPr>
              <a:xfrm>
                <a:off x="0" y="-1"/>
                <a:ext cx="2143125" cy="642939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385D8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000">
                    <a:solidFill>
                      <a:srgbClr val="FFFFFF"/>
                    </a:solidFill>
                    <a:effectLst>
                      <a:outerShdw sx="100000" sy="100000" kx="0" ky="0" algn="b" rotWithShape="0" blurRad="12700" dist="25400" dir="2700000">
                        <a:srgbClr val="000000"/>
                      </a:outerShdw>
                    </a:effectLst>
                  </a:defRPr>
                </a:pPr>
              </a:p>
            </p:txBody>
          </p:sp>
          <p:sp>
            <p:nvSpPr>
              <p:cNvPr id="304" name="Фигура"/>
              <p:cNvSpPr/>
              <p:nvPr/>
            </p:nvSpPr>
            <p:spPr>
              <a:xfrm>
                <a:off x="0" y="-1"/>
                <a:ext cx="2143126" cy="80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10" y="21600"/>
                    </a:lnTo>
                    <a:lnTo>
                      <a:pt x="2079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29AC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000">
                    <a:solidFill>
                      <a:srgbClr val="FFFFFF"/>
                    </a:solidFill>
                    <a:effectLst>
                      <a:outerShdw sx="100000" sy="100000" kx="0" ky="0" algn="b" rotWithShape="0" blurRad="12700" dist="25400" dir="2700000">
                        <a:srgbClr val="000000"/>
                      </a:outerShdw>
                    </a:effectLst>
                  </a:defRPr>
                </a:pPr>
              </a:p>
            </p:txBody>
          </p:sp>
          <p:sp>
            <p:nvSpPr>
              <p:cNvPr id="305" name="Фигура"/>
              <p:cNvSpPr/>
              <p:nvPr/>
            </p:nvSpPr>
            <p:spPr>
              <a:xfrm>
                <a:off x="-1" y="-1"/>
                <a:ext cx="80369" cy="642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600" y="2700"/>
                    </a:lnTo>
                    <a:lnTo>
                      <a:pt x="21600" y="189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5B3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000">
                    <a:solidFill>
                      <a:srgbClr val="FFFFFF"/>
                    </a:solidFill>
                    <a:effectLst>
                      <a:outerShdw sx="100000" sy="100000" kx="0" ky="0" algn="b" rotWithShape="0" blurRad="12700" dist="25400" dir="2700000">
                        <a:srgbClr val="000000"/>
                      </a:outerShdw>
                    </a:effectLst>
                  </a:defRPr>
                </a:pPr>
              </a:p>
            </p:txBody>
          </p:sp>
          <p:sp>
            <p:nvSpPr>
              <p:cNvPr id="306" name="Фигура"/>
              <p:cNvSpPr/>
              <p:nvPr/>
            </p:nvSpPr>
            <p:spPr>
              <a:xfrm>
                <a:off x="2062757" y="-1"/>
                <a:ext cx="80369" cy="642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2700"/>
                    </a:lnTo>
                    <a:lnTo>
                      <a:pt x="0" y="189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2F4D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000">
                    <a:solidFill>
                      <a:srgbClr val="FFFFFF"/>
                    </a:solidFill>
                    <a:effectLst>
                      <a:outerShdw sx="100000" sy="100000" kx="0" ky="0" algn="b" rotWithShape="0" blurRad="12700" dist="25400" dir="2700000">
                        <a:srgbClr val="000000"/>
                      </a:outerShdw>
                    </a:effectLst>
                  </a:defRPr>
                </a:pPr>
              </a:p>
            </p:txBody>
          </p:sp>
          <p:sp>
            <p:nvSpPr>
              <p:cNvPr id="307" name="Фигура"/>
              <p:cNvSpPr/>
              <p:nvPr/>
            </p:nvSpPr>
            <p:spPr>
              <a:xfrm>
                <a:off x="0" y="562570"/>
                <a:ext cx="2143126" cy="8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0790" y="0"/>
                    </a:lnTo>
                    <a:lnTo>
                      <a:pt x="81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1">
                  <a:satOff val="-4409"/>
                  <a:lumOff val="-10509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000">
                    <a:solidFill>
                      <a:srgbClr val="FFFFFF"/>
                    </a:solidFill>
                    <a:effectLst>
                      <a:outerShdw sx="100000" sy="100000" kx="0" ky="0" algn="b" rotWithShape="0" blurRad="12700" dist="25400" dir="2700000">
                        <a:srgbClr val="000000"/>
                      </a:outerShdw>
                    </a:effectLst>
                  </a:defRPr>
                </a:pPr>
              </a:p>
            </p:txBody>
          </p:sp>
          <p:sp>
            <p:nvSpPr>
              <p:cNvPr id="308" name="Фигура"/>
              <p:cNvSpPr/>
              <p:nvPr/>
            </p:nvSpPr>
            <p:spPr>
              <a:xfrm>
                <a:off x="0" y="-1"/>
                <a:ext cx="2143126" cy="642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10" y="2700"/>
                    </a:moveTo>
                    <a:lnTo>
                      <a:pt x="810" y="18900"/>
                    </a:lnTo>
                    <a:lnTo>
                      <a:pt x="20790" y="18900"/>
                    </a:lnTo>
                    <a:lnTo>
                      <a:pt x="20790" y="2700"/>
                    </a:lnTo>
                    <a:close/>
                    <a:moveTo>
                      <a:pt x="0" y="0"/>
                    </a:moveTo>
                    <a:lnTo>
                      <a:pt x="810" y="2700"/>
                    </a:lnTo>
                    <a:moveTo>
                      <a:pt x="0" y="21600"/>
                    </a:moveTo>
                    <a:lnTo>
                      <a:pt x="810" y="18900"/>
                    </a:lnTo>
                    <a:moveTo>
                      <a:pt x="21600" y="21600"/>
                    </a:moveTo>
                    <a:lnTo>
                      <a:pt x="20790" y="18900"/>
                    </a:lnTo>
                    <a:moveTo>
                      <a:pt x="21600" y="0"/>
                    </a:moveTo>
                    <a:lnTo>
                      <a:pt x="20790" y="2700"/>
                    </a:lnTo>
                  </a:path>
                </a:pathLst>
              </a:custGeom>
              <a:noFill/>
              <a:ln w="25400" cap="flat">
                <a:solidFill>
                  <a:srgbClr val="385D8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000">
                    <a:solidFill>
                      <a:srgbClr val="FFFFFF"/>
                    </a:solidFill>
                    <a:effectLst>
                      <a:outerShdw sx="100000" sy="100000" kx="0" ky="0" algn="b" rotWithShape="0" blurRad="12700" dist="25400" dir="2700000">
                        <a:srgbClr val="000000"/>
                      </a:outerShdw>
                    </a:effectLst>
                  </a:defRPr>
                </a:pPr>
              </a:p>
            </p:txBody>
          </p:sp>
        </p:grpSp>
        <p:sp>
          <p:nvSpPr>
            <p:cNvPr id="310" name="Проверка"/>
            <p:cNvSpPr txBox="1"/>
            <p:nvPr/>
          </p:nvSpPr>
          <p:spPr>
            <a:xfrm>
              <a:off x="138787" y="151378"/>
              <a:ext cx="1865551" cy="340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20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lvl1pPr>
            </a:lstStyle>
            <a:p>
              <a:pPr/>
              <a:r>
                <a:t>Проверка</a:t>
              </a:r>
            </a:p>
          </p:txBody>
        </p:sp>
      </p:grpSp>
      <p:grpSp>
        <p:nvGrpSpPr>
          <p:cNvPr id="314" name="Сгруппировать"/>
          <p:cNvGrpSpPr/>
          <p:nvPr/>
        </p:nvGrpSpPr>
        <p:grpSpPr>
          <a:xfrm>
            <a:off x="8001000" y="71437"/>
            <a:ext cx="1000125" cy="1000126"/>
            <a:chOff x="0" y="0"/>
            <a:chExt cx="1000125" cy="1000125"/>
          </a:xfrm>
        </p:grpSpPr>
        <p:sp>
          <p:nvSpPr>
            <p:cNvPr id="312" name="Кружок"/>
            <p:cNvSpPr/>
            <p:nvPr/>
          </p:nvSpPr>
          <p:spPr>
            <a:xfrm>
              <a:off x="0" y="0"/>
              <a:ext cx="1000125" cy="1000125"/>
            </a:xfrm>
            <a:prstGeom prst="ellipse">
              <a:avLst/>
            </a:prstGeom>
            <a:gradFill flip="none" rotWithShape="1">
              <a:gsLst>
                <a:gs pos="0">
                  <a:srgbClr val="CE3B37"/>
                </a:gs>
                <a:gs pos="19999">
                  <a:srgbClr val="CB3D3A"/>
                </a:gs>
                <a:gs pos="100000">
                  <a:srgbClr val="9B2D2A"/>
                </a:gs>
              </a:gsLst>
              <a:lin ang="5400000" scaled="0"/>
            </a:gradFill>
            <a:ln w="9525" cap="flat">
              <a:solidFill>
                <a:srgbClr val="BE4B48"/>
              </a:solidFill>
              <a:prstDash val="solid"/>
              <a:round/>
            </a:ln>
            <a:effectLst>
              <a:outerShdw sx="100000" sy="100000" kx="0" ky="0" algn="b" rotWithShape="0" blurRad="63500" dist="23000" dir="5400000">
                <a:srgbClr val="00000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6000">
                  <a:solidFill>
                    <a:srgbClr val="FFFFFF"/>
                  </a:solidFill>
                  <a:effectLst>
                    <a:outerShdw sx="100000" sy="100000" kx="0" ky="0" algn="b" rotWithShape="0" blurRad="12700" dist="38100" dir="2700000">
                      <a:srgbClr val="000000"/>
                    </a:outerShdw>
                  </a:effectLst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313" name="?"/>
            <p:cNvSpPr txBox="1"/>
            <p:nvPr/>
          </p:nvSpPr>
          <p:spPr>
            <a:xfrm>
              <a:off x="196935" y="22542"/>
              <a:ext cx="606255" cy="95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6000">
                  <a:solidFill>
                    <a:srgbClr val="FFFFFF"/>
                  </a:solidFill>
                  <a:effectLst>
                    <a:outerShdw sx="100000" sy="100000" kx="0" ky="0" algn="b" rotWithShape="0" blurRad="12700" dist="38100" dir="2700000">
                      <a:srgbClr val="000000"/>
                    </a:outerShdw>
                  </a:effectLst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/>
              <a:r>
                <a:t>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1" grpId="2"/>
      <p:bldP build="whole" bldLvl="1" animBg="1" rev="0" advAuto="0" spid="302" grpId="3"/>
      <p:bldP build="whole" bldLvl="1" animBg="1" rev="0" advAuto="0" spid="3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3. Найдите и зачеркните «лишнее» устройство в каждой группе."/>
          <p:cNvSpPr txBox="1"/>
          <p:nvPr>
            <p:ph type="body" sz="quarter" idx="4294967295"/>
          </p:nvPr>
        </p:nvSpPr>
        <p:spPr>
          <a:xfrm>
            <a:off x="1143000" y="1071562"/>
            <a:ext cx="7543800" cy="857251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buSzTx/>
              <a:buNone/>
              <a:defRPr b="1" sz="2400">
                <a:solidFill>
                  <a:srgbClr val="17375E"/>
                </a:solidFill>
              </a:defRPr>
            </a:lvl1pPr>
          </a:lstStyle>
          <a:p>
            <a:pPr/>
            <a:r>
              <a:t>3. Найдите и зачеркните «лишнее» устройство в каждой группе.</a:t>
            </a:r>
          </a:p>
        </p:txBody>
      </p:sp>
      <p:sp>
        <p:nvSpPr>
          <p:cNvPr id="317" name="Вопросы и задания"/>
          <p:cNvSpPr txBox="1"/>
          <p:nvPr>
            <p:ph type="title" idx="4294967295"/>
          </p:nvPr>
        </p:nvSpPr>
        <p:spPr>
          <a:xfrm>
            <a:off x="457200" y="-1"/>
            <a:ext cx="8229600" cy="114300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497D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/>
            <a:r>
              <a:t>Вопросы и задания</a:t>
            </a:r>
          </a:p>
        </p:txBody>
      </p:sp>
      <p:grpSp>
        <p:nvGrpSpPr>
          <p:cNvPr id="320" name="Сгруппировать"/>
          <p:cNvGrpSpPr/>
          <p:nvPr/>
        </p:nvGrpSpPr>
        <p:grpSpPr>
          <a:xfrm>
            <a:off x="8001000" y="71437"/>
            <a:ext cx="1000125" cy="1000126"/>
            <a:chOff x="0" y="0"/>
            <a:chExt cx="1000125" cy="1000125"/>
          </a:xfrm>
        </p:grpSpPr>
        <p:sp>
          <p:nvSpPr>
            <p:cNvPr id="318" name="Кружок"/>
            <p:cNvSpPr/>
            <p:nvPr/>
          </p:nvSpPr>
          <p:spPr>
            <a:xfrm>
              <a:off x="0" y="0"/>
              <a:ext cx="1000125" cy="1000125"/>
            </a:xfrm>
            <a:prstGeom prst="ellipse">
              <a:avLst/>
            </a:prstGeom>
            <a:gradFill flip="none" rotWithShape="1">
              <a:gsLst>
                <a:gs pos="0">
                  <a:srgbClr val="CE3B37"/>
                </a:gs>
                <a:gs pos="19999">
                  <a:srgbClr val="CB3D3A"/>
                </a:gs>
                <a:gs pos="100000">
                  <a:srgbClr val="9B2D2A"/>
                </a:gs>
              </a:gsLst>
              <a:lin ang="5400000" scaled="0"/>
            </a:gradFill>
            <a:ln w="9525" cap="flat">
              <a:solidFill>
                <a:srgbClr val="BE4B48"/>
              </a:solidFill>
              <a:prstDash val="solid"/>
              <a:round/>
            </a:ln>
            <a:effectLst>
              <a:outerShdw sx="100000" sy="100000" kx="0" ky="0" algn="b" rotWithShape="0" blurRad="63500" dist="23000" dir="5400000">
                <a:srgbClr val="00000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6000">
                  <a:solidFill>
                    <a:srgbClr val="FFFFFF"/>
                  </a:solidFill>
                  <a:effectLst>
                    <a:outerShdw sx="100000" sy="100000" kx="0" ky="0" algn="b" rotWithShape="0" blurRad="12700" dist="38100" dir="2700000">
                      <a:srgbClr val="000000"/>
                    </a:outerShdw>
                  </a:effectLst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319" name="?"/>
            <p:cNvSpPr txBox="1"/>
            <p:nvPr/>
          </p:nvSpPr>
          <p:spPr>
            <a:xfrm>
              <a:off x="196935" y="22542"/>
              <a:ext cx="606255" cy="95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6000">
                  <a:solidFill>
                    <a:srgbClr val="FFFFFF"/>
                  </a:solidFill>
                  <a:effectLst>
                    <a:outerShdw sx="100000" sy="100000" kx="0" ky="0" algn="b" rotWithShape="0" blurRad="12700" dist="38100" dir="2700000">
                      <a:srgbClr val="000000"/>
                    </a:outerShdw>
                  </a:effectLst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/>
              <a:r>
                <a:t>?</a:t>
              </a:r>
            </a:p>
          </p:txBody>
        </p:sp>
      </p:grpSp>
      <p:sp>
        <p:nvSpPr>
          <p:cNvPr id="321" name="III"/>
          <p:cNvSpPr txBox="1"/>
          <p:nvPr/>
        </p:nvSpPr>
        <p:spPr>
          <a:xfrm>
            <a:off x="1000125" y="4419600"/>
            <a:ext cx="428625" cy="523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749808">
              <a:defRPr sz="3362">
                <a:solidFill>
                  <a:srgbClr val="336699"/>
                </a:solidFill>
                <a:effectLst>
                  <a:outerShdw sx="100000" sy="100000" kx="0" ky="0" algn="b" rotWithShape="0" blurRad="52070" dist="37548" dir="2021404">
                    <a:srgbClr val="B2B2B2">
                      <a:alpha val="79998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III</a:t>
            </a:r>
          </a:p>
        </p:txBody>
      </p:sp>
      <p:sp>
        <p:nvSpPr>
          <p:cNvPr id="322" name="IV"/>
          <p:cNvSpPr txBox="1"/>
          <p:nvPr/>
        </p:nvSpPr>
        <p:spPr>
          <a:xfrm>
            <a:off x="5546725" y="4360862"/>
            <a:ext cx="476250" cy="523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786384">
              <a:defRPr sz="3526">
                <a:solidFill>
                  <a:srgbClr val="336699"/>
                </a:solidFill>
                <a:effectLst>
                  <a:outerShdw sx="100000" sy="100000" kx="0" ky="0" algn="b" rotWithShape="0" blurRad="54610" dist="39379" dir="2021404">
                    <a:srgbClr val="B2B2B2">
                      <a:alpha val="79998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IV</a:t>
            </a:r>
          </a:p>
        </p:txBody>
      </p:sp>
      <p:sp>
        <p:nvSpPr>
          <p:cNvPr id="323" name="II"/>
          <p:cNvSpPr txBox="1"/>
          <p:nvPr/>
        </p:nvSpPr>
        <p:spPr>
          <a:xfrm>
            <a:off x="5714999" y="2357437"/>
            <a:ext cx="285752" cy="523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749808">
              <a:defRPr sz="3362">
                <a:solidFill>
                  <a:srgbClr val="336699"/>
                </a:solidFill>
                <a:effectLst>
                  <a:outerShdw sx="100000" sy="100000" kx="0" ky="0" algn="b" rotWithShape="0" blurRad="52070" dist="37548" dir="2021404">
                    <a:srgbClr val="B2B2B2">
                      <a:alpha val="79998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II</a:t>
            </a:r>
          </a:p>
        </p:txBody>
      </p:sp>
      <p:sp>
        <p:nvSpPr>
          <p:cNvPr id="324" name="I"/>
          <p:cNvSpPr txBox="1"/>
          <p:nvPr/>
        </p:nvSpPr>
        <p:spPr>
          <a:xfrm>
            <a:off x="1000124" y="2357437"/>
            <a:ext cx="142877" cy="523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804672">
              <a:defRPr sz="3607">
                <a:solidFill>
                  <a:srgbClr val="336699"/>
                </a:solidFill>
                <a:effectLst>
                  <a:outerShdw sx="100000" sy="100000" kx="0" ky="0" algn="b" rotWithShape="0" blurRad="55880" dist="40295" dir="2021404">
                    <a:srgbClr val="B2B2B2">
                      <a:alpha val="79998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</a:t>
            </a:r>
          </a:p>
        </p:txBody>
      </p:sp>
      <p:grpSp>
        <p:nvGrpSpPr>
          <p:cNvPr id="327" name="Сгруппировать"/>
          <p:cNvGrpSpPr/>
          <p:nvPr/>
        </p:nvGrpSpPr>
        <p:grpSpPr>
          <a:xfrm>
            <a:off x="1571625" y="4071937"/>
            <a:ext cx="3714750" cy="1736726"/>
            <a:chOff x="0" y="0"/>
            <a:chExt cx="3714750" cy="1736725"/>
          </a:xfrm>
        </p:grpSpPr>
        <p:sp>
          <p:nvSpPr>
            <p:cNvPr id="325" name="Сквиркл"/>
            <p:cNvSpPr/>
            <p:nvPr/>
          </p:nvSpPr>
          <p:spPr>
            <a:xfrm>
              <a:off x="0" y="0"/>
              <a:ext cx="3714750" cy="1736725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 cap="flat">
              <a:solidFill>
                <a:srgbClr val="5BD4FF"/>
              </a:solidFill>
              <a:prstDash val="solid"/>
              <a:miter lim="800000"/>
            </a:ln>
            <a:effectLst>
              <a:outerShdw sx="100000" sy="100000" kx="0" ky="0" algn="b" rotWithShape="0" blurRad="63500" dist="38100" dir="2700000">
                <a:srgbClr val="000000">
                  <a:alpha val="39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240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26" name="Графопостроитель…"/>
            <p:cNvSpPr txBox="1"/>
            <p:nvPr/>
          </p:nvSpPr>
          <p:spPr>
            <a:xfrm>
              <a:off x="135228" y="116428"/>
              <a:ext cx="3444294" cy="15038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240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Графопостроитель</a:t>
              </a:r>
            </a:p>
            <a:p>
              <a:pPr algn="ctr">
                <a:defRPr b="1" sz="240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Джойстик</a:t>
              </a:r>
            </a:p>
            <a:p>
              <a:pPr algn="ctr">
                <a:defRPr b="1" sz="240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Принтер</a:t>
              </a:r>
            </a:p>
            <a:p>
              <a:pPr algn="ctr">
                <a:defRPr b="1" sz="240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Монитор</a:t>
              </a:r>
            </a:p>
          </p:txBody>
        </p:sp>
      </p:grpSp>
      <p:grpSp>
        <p:nvGrpSpPr>
          <p:cNvPr id="330" name="Сгруппировать"/>
          <p:cNvGrpSpPr/>
          <p:nvPr/>
        </p:nvGrpSpPr>
        <p:grpSpPr>
          <a:xfrm>
            <a:off x="6194425" y="4071937"/>
            <a:ext cx="2735263" cy="1736726"/>
            <a:chOff x="0" y="0"/>
            <a:chExt cx="2735262" cy="1736725"/>
          </a:xfrm>
        </p:grpSpPr>
        <p:sp>
          <p:nvSpPr>
            <p:cNvPr id="328" name="Сквиркл"/>
            <p:cNvSpPr/>
            <p:nvPr/>
          </p:nvSpPr>
          <p:spPr>
            <a:xfrm>
              <a:off x="0" y="0"/>
              <a:ext cx="2735263" cy="1736725"/>
            </a:xfrm>
            <a:prstGeom prst="roundRect">
              <a:avLst>
                <a:gd name="adj" fmla="val 16667"/>
              </a:avLst>
            </a:prstGeom>
            <a:solidFill>
              <a:srgbClr val="B7DEE8"/>
            </a:solidFill>
            <a:ln w="9525" cap="flat">
              <a:solidFill>
                <a:srgbClr val="31859C"/>
              </a:solidFill>
              <a:prstDash val="solid"/>
              <a:miter lim="800000"/>
            </a:ln>
            <a:effectLst>
              <a:outerShdw sx="100000" sy="100000" kx="0" ky="0" algn="b" rotWithShape="0" blurRad="63500" dist="38100" dir="2700000">
                <a:srgbClr val="000000">
                  <a:alpha val="39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240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29" name="Сканер…"/>
            <p:cNvSpPr txBox="1"/>
            <p:nvPr/>
          </p:nvSpPr>
          <p:spPr>
            <a:xfrm>
              <a:off x="135228" y="116428"/>
              <a:ext cx="2464807" cy="15038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240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Сканер</a:t>
              </a:r>
            </a:p>
            <a:p>
              <a:pPr algn="ctr">
                <a:defRPr b="1" sz="240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Клавиатура</a:t>
              </a:r>
            </a:p>
            <a:p>
              <a:pPr algn="ctr">
                <a:defRPr b="1" sz="240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Монитор</a:t>
              </a:r>
            </a:p>
            <a:p>
              <a:pPr algn="ctr">
                <a:defRPr b="1" sz="240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Микрофон</a:t>
              </a:r>
            </a:p>
          </p:txBody>
        </p:sp>
      </p:grpSp>
      <p:grpSp>
        <p:nvGrpSpPr>
          <p:cNvPr id="333" name="Сгруппировать"/>
          <p:cNvGrpSpPr/>
          <p:nvPr/>
        </p:nvGrpSpPr>
        <p:grpSpPr>
          <a:xfrm>
            <a:off x="1571625" y="2000250"/>
            <a:ext cx="3729038" cy="1736725"/>
            <a:chOff x="0" y="0"/>
            <a:chExt cx="3729037" cy="1736725"/>
          </a:xfrm>
        </p:grpSpPr>
        <p:sp>
          <p:nvSpPr>
            <p:cNvPr id="331" name="Сквиркл"/>
            <p:cNvSpPr/>
            <p:nvPr/>
          </p:nvSpPr>
          <p:spPr>
            <a:xfrm>
              <a:off x="0" y="0"/>
              <a:ext cx="3729038" cy="1736725"/>
            </a:xfrm>
            <a:prstGeom prst="roundRect">
              <a:avLst>
                <a:gd name="adj" fmla="val 16667"/>
              </a:avLst>
            </a:prstGeom>
            <a:solidFill>
              <a:srgbClr val="CBD9EB"/>
            </a:solidFill>
            <a:ln w="9525" cap="flat">
              <a:solidFill>
                <a:schemeClr val="accent1"/>
              </a:solidFill>
              <a:prstDash val="solid"/>
              <a:miter lim="800000"/>
            </a:ln>
            <a:effectLst>
              <a:outerShdw sx="100000" sy="100000" kx="0" ky="0" algn="b" rotWithShape="0" blurRad="63500" dist="38100" dir="2700000">
                <a:srgbClr val="000000">
                  <a:alpha val="39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240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32" name="Клавиатура…"/>
            <p:cNvSpPr txBox="1"/>
            <p:nvPr/>
          </p:nvSpPr>
          <p:spPr>
            <a:xfrm>
              <a:off x="125556" y="116428"/>
              <a:ext cx="3477926" cy="15038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b="1" sz="240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Клавиатура</a:t>
              </a:r>
            </a:p>
            <a:p>
              <a:pPr algn="ctr">
                <a:defRPr b="1" sz="240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Мышь</a:t>
              </a:r>
            </a:p>
            <a:p>
              <a:pPr algn="ctr">
                <a:defRPr b="1" sz="240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Сканер</a:t>
              </a:r>
            </a:p>
            <a:p>
              <a:pPr algn="ctr">
                <a:defRPr b="1" sz="240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Акустические колонки</a:t>
              </a:r>
            </a:p>
          </p:txBody>
        </p:sp>
      </p:grpSp>
      <p:grpSp>
        <p:nvGrpSpPr>
          <p:cNvPr id="336" name="Сгруппировать"/>
          <p:cNvGrpSpPr/>
          <p:nvPr/>
        </p:nvGrpSpPr>
        <p:grpSpPr>
          <a:xfrm>
            <a:off x="6143625" y="2000250"/>
            <a:ext cx="2714625" cy="1736725"/>
            <a:chOff x="0" y="0"/>
            <a:chExt cx="2714625" cy="1736725"/>
          </a:xfrm>
        </p:grpSpPr>
        <p:sp>
          <p:nvSpPr>
            <p:cNvPr id="334" name="Сквиркл"/>
            <p:cNvSpPr/>
            <p:nvPr/>
          </p:nvSpPr>
          <p:spPr>
            <a:xfrm>
              <a:off x="0" y="0"/>
              <a:ext cx="2714625" cy="1736725"/>
            </a:xfrm>
            <a:prstGeom prst="roundRect">
              <a:avLst>
                <a:gd name="adj" fmla="val 16667"/>
              </a:avLst>
            </a:prstGeom>
            <a:solidFill>
              <a:srgbClr val="E6E0EC"/>
            </a:solidFill>
            <a:ln w="9525" cap="flat">
              <a:solidFill>
                <a:srgbClr val="604A7B"/>
              </a:solidFill>
              <a:prstDash val="solid"/>
              <a:miter lim="800000"/>
            </a:ln>
            <a:effectLst>
              <a:outerShdw sx="100000" sy="100000" kx="0" ky="0" algn="b" rotWithShape="0" blurRad="63500" dist="38100" dir="2700000">
                <a:srgbClr val="000000">
                  <a:alpha val="39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240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35" name="Принтер…"/>
            <p:cNvSpPr txBox="1"/>
            <p:nvPr/>
          </p:nvSpPr>
          <p:spPr>
            <a:xfrm>
              <a:off x="135229" y="116428"/>
              <a:ext cx="2444167" cy="15038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240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Принтер</a:t>
              </a:r>
            </a:p>
            <a:p>
              <a:pPr algn="ctr">
                <a:defRPr b="1" sz="240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Монитор</a:t>
              </a:r>
            </a:p>
            <a:p>
              <a:pPr algn="ctr">
                <a:defRPr b="1" sz="240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Сканер</a:t>
              </a:r>
            </a:p>
            <a:p>
              <a:pPr algn="ctr">
                <a:defRPr b="1" sz="240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Наушники</a:t>
              </a:r>
            </a:p>
          </p:txBody>
        </p:sp>
      </p:grpSp>
      <p:grpSp>
        <p:nvGrpSpPr>
          <p:cNvPr id="345" name="Сгруппировать"/>
          <p:cNvGrpSpPr/>
          <p:nvPr/>
        </p:nvGrpSpPr>
        <p:grpSpPr>
          <a:xfrm>
            <a:off x="571499" y="6000749"/>
            <a:ext cx="2143126" cy="642939"/>
            <a:chOff x="0" y="0"/>
            <a:chExt cx="2143125" cy="642937"/>
          </a:xfrm>
        </p:grpSpPr>
        <p:grpSp>
          <p:nvGrpSpPr>
            <p:cNvPr id="343" name="Сгруппировать"/>
            <p:cNvGrpSpPr/>
            <p:nvPr/>
          </p:nvGrpSpPr>
          <p:grpSpPr>
            <a:xfrm>
              <a:off x="-1" y="-1"/>
              <a:ext cx="2143126" cy="642939"/>
              <a:chOff x="0" y="0"/>
              <a:chExt cx="2143125" cy="642937"/>
            </a:xfrm>
          </p:grpSpPr>
          <p:sp>
            <p:nvSpPr>
              <p:cNvPr id="337" name="Прямоугольник"/>
              <p:cNvSpPr/>
              <p:nvPr/>
            </p:nvSpPr>
            <p:spPr>
              <a:xfrm>
                <a:off x="0" y="-1"/>
                <a:ext cx="2143125" cy="642939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385D8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000">
                    <a:solidFill>
                      <a:srgbClr val="FFFFFF"/>
                    </a:solidFill>
                    <a:effectLst>
                      <a:outerShdw sx="100000" sy="100000" kx="0" ky="0" algn="b" rotWithShape="0" blurRad="12700" dist="25400" dir="2700000">
                        <a:srgbClr val="000000"/>
                      </a:outerShdw>
                    </a:effectLst>
                  </a:defRPr>
                </a:pPr>
              </a:p>
            </p:txBody>
          </p:sp>
          <p:sp>
            <p:nvSpPr>
              <p:cNvPr id="338" name="Фигура"/>
              <p:cNvSpPr/>
              <p:nvPr/>
            </p:nvSpPr>
            <p:spPr>
              <a:xfrm>
                <a:off x="0" y="-1"/>
                <a:ext cx="2143126" cy="80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10" y="21600"/>
                    </a:lnTo>
                    <a:lnTo>
                      <a:pt x="2079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29AC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000">
                    <a:solidFill>
                      <a:srgbClr val="FFFFFF"/>
                    </a:solidFill>
                    <a:effectLst>
                      <a:outerShdw sx="100000" sy="100000" kx="0" ky="0" algn="b" rotWithShape="0" blurRad="12700" dist="25400" dir="2700000">
                        <a:srgbClr val="000000"/>
                      </a:outerShdw>
                    </a:effectLst>
                  </a:defRPr>
                </a:pPr>
              </a:p>
            </p:txBody>
          </p:sp>
          <p:sp>
            <p:nvSpPr>
              <p:cNvPr id="339" name="Фигура"/>
              <p:cNvSpPr/>
              <p:nvPr/>
            </p:nvSpPr>
            <p:spPr>
              <a:xfrm>
                <a:off x="-1" y="-1"/>
                <a:ext cx="80369" cy="642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600" y="2700"/>
                    </a:lnTo>
                    <a:lnTo>
                      <a:pt x="21600" y="189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5B3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000">
                    <a:solidFill>
                      <a:srgbClr val="FFFFFF"/>
                    </a:solidFill>
                    <a:effectLst>
                      <a:outerShdw sx="100000" sy="100000" kx="0" ky="0" algn="b" rotWithShape="0" blurRad="12700" dist="25400" dir="2700000">
                        <a:srgbClr val="000000"/>
                      </a:outerShdw>
                    </a:effectLst>
                  </a:defRPr>
                </a:pPr>
              </a:p>
            </p:txBody>
          </p:sp>
          <p:sp>
            <p:nvSpPr>
              <p:cNvPr id="340" name="Фигура"/>
              <p:cNvSpPr/>
              <p:nvPr/>
            </p:nvSpPr>
            <p:spPr>
              <a:xfrm>
                <a:off x="2062757" y="-1"/>
                <a:ext cx="80369" cy="642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2700"/>
                    </a:lnTo>
                    <a:lnTo>
                      <a:pt x="0" y="189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2F4D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000">
                    <a:solidFill>
                      <a:srgbClr val="FFFFFF"/>
                    </a:solidFill>
                    <a:effectLst>
                      <a:outerShdw sx="100000" sy="100000" kx="0" ky="0" algn="b" rotWithShape="0" blurRad="12700" dist="25400" dir="2700000">
                        <a:srgbClr val="000000"/>
                      </a:outerShdw>
                    </a:effectLst>
                  </a:defRPr>
                </a:pPr>
              </a:p>
            </p:txBody>
          </p:sp>
          <p:sp>
            <p:nvSpPr>
              <p:cNvPr id="341" name="Фигура"/>
              <p:cNvSpPr/>
              <p:nvPr/>
            </p:nvSpPr>
            <p:spPr>
              <a:xfrm>
                <a:off x="0" y="562570"/>
                <a:ext cx="2143126" cy="8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0790" y="0"/>
                    </a:lnTo>
                    <a:lnTo>
                      <a:pt x="81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1">
                  <a:satOff val="-4409"/>
                  <a:lumOff val="-10509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000">
                    <a:solidFill>
                      <a:srgbClr val="FFFFFF"/>
                    </a:solidFill>
                    <a:effectLst>
                      <a:outerShdw sx="100000" sy="100000" kx="0" ky="0" algn="b" rotWithShape="0" blurRad="12700" dist="25400" dir="2700000">
                        <a:srgbClr val="000000"/>
                      </a:outerShdw>
                    </a:effectLst>
                  </a:defRPr>
                </a:pPr>
              </a:p>
            </p:txBody>
          </p:sp>
          <p:sp>
            <p:nvSpPr>
              <p:cNvPr id="342" name="Фигура"/>
              <p:cNvSpPr/>
              <p:nvPr/>
            </p:nvSpPr>
            <p:spPr>
              <a:xfrm>
                <a:off x="0" y="-1"/>
                <a:ext cx="2143126" cy="642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10" y="2700"/>
                    </a:moveTo>
                    <a:lnTo>
                      <a:pt x="810" y="18900"/>
                    </a:lnTo>
                    <a:lnTo>
                      <a:pt x="20790" y="18900"/>
                    </a:lnTo>
                    <a:lnTo>
                      <a:pt x="20790" y="2700"/>
                    </a:lnTo>
                    <a:close/>
                    <a:moveTo>
                      <a:pt x="0" y="0"/>
                    </a:moveTo>
                    <a:lnTo>
                      <a:pt x="810" y="2700"/>
                    </a:lnTo>
                    <a:moveTo>
                      <a:pt x="0" y="21600"/>
                    </a:moveTo>
                    <a:lnTo>
                      <a:pt x="810" y="18900"/>
                    </a:lnTo>
                    <a:moveTo>
                      <a:pt x="21600" y="21600"/>
                    </a:moveTo>
                    <a:lnTo>
                      <a:pt x="20790" y="18900"/>
                    </a:lnTo>
                    <a:moveTo>
                      <a:pt x="21600" y="0"/>
                    </a:moveTo>
                    <a:lnTo>
                      <a:pt x="20790" y="2700"/>
                    </a:lnTo>
                  </a:path>
                </a:pathLst>
              </a:custGeom>
              <a:noFill/>
              <a:ln w="25400" cap="flat">
                <a:solidFill>
                  <a:srgbClr val="385D8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000">
                    <a:solidFill>
                      <a:srgbClr val="FFFFFF"/>
                    </a:solidFill>
                    <a:effectLst>
                      <a:outerShdw sx="100000" sy="100000" kx="0" ky="0" algn="b" rotWithShape="0" blurRad="12700" dist="25400" dir="2700000">
                        <a:srgbClr val="000000"/>
                      </a:outerShdw>
                    </a:effectLst>
                  </a:defRPr>
                </a:pPr>
              </a:p>
            </p:txBody>
          </p:sp>
        </p:grpSp>
        <p:sp>
          <p:nvSpPr>
            <p:cNvPr id="344" name="Проверка"/>
            <p:cNvSpPr txBox="1"/>
            <p:nvPr/>
          </p:nvSpPr>
          <p:spPr>
            <a:xfrm>
              <a:off x="138787" y="151378"/>
              <a:ext cx="1865551" cy="340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20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lvl1pPr>
            </a:lstStyle>
            <a:p>
              <a:pPr/>
              <a:r>
                <a:t>Проверка</a:t>
              </a:r>
            </a:p>
          </p:txBody>
        </p:sp>
      </p:grpSp>
      <p:sp>
        <p:nvSpPr>
          <p:cNvPr id="346" name="Линия"/>
          <p:cNvSpPr/>
          <p:nvPr/>
        </p:nvSpPr>
        <p:spPr>
          <a:xfrm>
            <a:off x="1785937" y="3428999"/>
            <a:ext cx="3357564" cy="1589"/>
          </a:xfrm>
          <a:prstGeom prst="line">
            <a:avLst/>
          </a:prstGeom>
          <a:ln w="38100">
            <a:solidFill>
              <a:srgbClr val="10253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47" name="Линия"/>
          <p:cNvSpPr/>
          <p:nvPr/>
        </p:nvSpPr>
        <p:spPr>
          <a:xfrm>
            <a:off x="6992937" y="3071812"/>
            <a:ext cx="1079501" cy="1588"/>
          </a:xfrm>
          <a:prstGeom prst="line">
            <a:avLst/>
          </a:prstGeom>
          <a:ln w="38100">
            <a:solidFill>
              <a:srgbClr val="10253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48" name="Линия"/>
          <p:cNvSpPr/>
          <p:nvPr/>
        </p:nvSpPr>
        <p:spPr>
          <a:xfrm>
            <a:off x="2703512" y="4786312"/>
            <a:ext cx="1439864" cy="1588"/>
          </a:xfrm>
          <a:prstGeom prst="line">
            <a:avLst/>
          </a:prstGeom>
          <a:ln w="38100">
            <a:solidFill>
              <a:srgbClr val="10253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49" name="Линия"/>
          <p:cNvSpPr/>
          <p:nvPr/>
        </p:nvSpPr>
        <p:spPr>
          <a:xfrm>
            <a:off x="6846887" y="5143499"/>
            <a:ext cx="1439864" cy="1589"/>
          </a:xfrm>
          <a:prstGeom prst="line">
            <a:avLst/>
          </a:prstGeom>
          <a:ln w="38100">
            <a:solidFill>
              <a:srgbClr val="10253F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Class="entr" nodeType="after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5" grpId="1"/>
      <p:bldP build="whole" bldLvl="1" animBg="1" rev="0" advAuto="0" spid="346" grpId="2"/>
      <p:bldP build="whole" bldLvl="1" animBg="1" rev="0" advAuto="0" spid="347" grpId="3"/>
      <p:bldP build="whole" bldLvl="1" animBg="1" rev="0" advAuto="0" spid="348" grpId="4"/>
      <p:bldP build="whole" bldLvl="1" animBg="1" rev="0" advAuto="0" spid="349" grpId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4. Идеи каких из изображённых приборов были использованы при создании персональных компьютеров?"/>
          <p:cNvSpPr txBox="1"/>
          <p:nvPr>
            <p:ph type="body" sz="quarter" idx="4294967295"/>
          </p:nvPr>
        </p:nvSpPr>
        <p:spPr>
          <a:xfrm>
            <a:off x="1143000" y="1143000"/>
            <a:ext cx="7543800" cy="10795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buSzTx/>
              <a:buNone/>
              <a:defRPr b="1" sz="2400">
                <a:solidFill>
                  <a:srgbClr val="17375E"/>
                </a:solidFill>
              </a:defRPr>
            </a:lvl1pPr>
          </a:lstStyle>
          <a:p>
            <a:pPr/>
            <a:r>
              <a:t>4. Идеи каких из изображённых приборов были использованы при создании персональных компьютеров?</a:t>
            </a:r>
          </a:p>
        </p:txBody>
      </p:sp>
      <p:sp>
        <p:nvSpPr>
          <p:cNvPr id="352" name="Вопросы и задания"/>
          <p:cNvSpPr txBox="1"/>
          <p:nvPr>
            <p:ph type="title" idx="4294967295"/>
          </p:nvPr>
        </p:nvSpPr>
        <p:spPr>
          <a:xfrm>
            <a:off x="457200" y="0"/>
            <a:ext cx="8229600" cy="10795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497D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/>
            <a:r>
              <a:t>Вопросы и задания</a:t>
            </a:r>
          </a:p>
        </p:txBody>
      </p:sp>
      <p:grpSp>
        <p:nvGrpSpPr>
          <p:cNvPr id="355" name="Сгруппировать"/>
          <p:cNvGrpSpPr/>
          <p:nvPr/>
        </p:nvGrpSpPr>
        <p:grpSpPr>
          <a:xfrm>
            <a:off x="8001000" y="71437"/>
            <a:ext cx="1000125" cy="1079501"/>
            <a:chOff x="0" y="0"/>
            <a:chExt cx="1000125" cy="1079500"/>
          </a:xfrm>
        </p:grpSpPr>
        <p:sp>
          <p:nvSpPr>
            <p:cNvPr id="353" name="Овал"/>
            <p:cNvSpPr/>
            <p:nvPr/>
          </p:nvSpPr>
          <p:spPr>
            <a:xfrm>
              <a:off x="0" y="0"/>
              <a:ext cx="1000125" cy="1079500"/>
            </a:xfrm>
            <a:prstGeom prst="ellipse">
              <a:avLst/>
            </a:prstGeom>
            <a:gradFill flip="none" rotWithShape="1">
              <a:gsLst>
                <a:gs pos="0">
                  <a:srgbClr val="CE3B37"/>
                </a:gs>
                <a:gs pos="19999">
                  <a:srgbClr val="CB3D3A"/>
                </a:gs>
                <a:gs pos="100000">
                  <a:srgbClr val="9B2D2A"/>
                </a:gs>
              </a:gsLst>
              <a:lin ang="5400000" scaled="0"/>
            </a:gradFill>
            <a:ln w="9525" cap="flat">
              <a:solidFill>
                <a:srgbClr val="BE4B48"/>
              </a:solidFill>
              <a:prstDash val="solid"/>
              <a:round/>
            </a:ln>
            <a:effectLst>
              <a:outerShdw sx="100000" sy="100000" kx="0" ky="0" algn="b" rotWithShape="0" blurRad="63500" dist="23000" dir="5400000">
                <a:srgbClr val="00000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6000">
                  <a:solidFill>
                    <a:srgbClr val="FFFFFF"/>
                  </a:solidFill>
                  <a:effectLst>
                    <a:outerShdw sx="100000" sy="100000" kx="0" ky="0" algn="b" rotWithShape="0" blurRad="12700" dist="38100" dir="2700000">
                      <a:srgbClr val="000000"/>
                    </a:outerShdw>
                  </a:effectLst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354" name="?"/>
            <p:cNvSpPr txBox="1"/>
            <p:nvPr/>
          </p:nvSpPr>
          <p:spPr>
            <a:xfrm>
              <a:off x="196935" y="62230"/>
              <a:ext cx="606255" cy="95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6000">
                  <a:solidFill>
                    <a:srgbClr val="FFFFFF"/>
                  </a:solidFill>
                  <a:effectLst>
                    <a:outerShdw sx="100000" sy="100000" kx="0" ky="0" algn="b" rotWithShape="0" blurRad="12700" dist="38100" dir="2700000">
                      <a:srgbClr val="000000"/>
                    </a:outerShdw>
                  </a:effectLst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/>
              <a:r>
                <a:t>?</a:t>
              </a:r>
            </a:p>
          </p:txBody>
        </p:sp>
      </p:grpSp>
      <p:pic>
        <p:nvPicPr>
          <p:cNvPr id="356" name="http://www.quirkycottages.com/Editor/assets/blue%20vacume%20cleaner.jpg" descr="http://www.quirkycottages.com/Editor/assets/blue%20vacume%20clean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70637" y="4357687"/>
            <a:ext cx="2773363" cy="2079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http://www.windsweptkites.com/Images/sewing-machine.jpg" descr="http://www.windsweptkites.com/Images/sewing-machin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29125" y="2928937"/>
            <a:ext cx="2211388" cy="164306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8100" dir="2700000">
              <a:srgbClr val="000000">
                <a:alpha val="39999"/>
              </a:srgbClr>
            </a:outerShdw>
          </a:effectLst>
        </p:spPr>
      </p:pic>
      <p:pic>
        <p:nvPicPr>
          <p:cNvPr id="358" name="http://www.divercitycafe.ro/wp-content/gallery/mooz-hits-mooz-ro/1195430056163554461drunken_duck_old_styled_tv_set_svg_hi.png?651207526" descr="http://www.divercitycafe.ro/wp-content/gallery/mooz-hits-mooz-ro/1195430056163554461drunken_duck_old_styled_tv_set_svg_hi.png?65120752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86562" y="2000250"/>
            <a:ext cx="2054226" cy="225901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8100" dir="2700000">
              <a:srgbClr val="000000">
                <a:alpha val="39999"/>
              </a:srgbClr>
            </a:outerShdw>
          </a:effectLst>
        </p:spPr>
      </p:pic>
      <p:pic>
        <p:nvPicPr>
          <p:cNvPr id="359" name="http://www.clker.com/cliparts/c/0/8/4/11954241391320205871johnny_automatic_teapot.svg.hi.png" descr="http://www.clker.com/cliparts/c/0/8/4/11954241391320205871johnny_automatic_teapot.svg.hi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1500" y="2286000"/>
            <a:ext cx="1643063" cy="16383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8100" dir="2700000">
              <a:srgbClr val="000000">
                <a:alpha val="39999"/>
              </a:srgbClr>
            </a:outerShdw>
          </a:effectLst>
        </p:spPr>
      </p:pic>
      <p:pic>
        <p:nvPicPr>
          <p:cNvPr id="360" name="http://www.8trackheaven.com/archive/Images/rel2rel.gif" descr="http://www.8trackheaven.com/archive/Images/rel2rel.gi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000375" y="4500562"/>
            <a:ext cx="1908175" cy="183673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8100" dir="2700000">
              <a:srgbClr val="000000">
                <a:alpha val="39999"/>
              </a:srgbClr>
            </a:outerShdw>
          </a:effectLst>
        </p:spPr>
      </p:pic>
      <p:pic>
        <p:nvPicPr>
          <p:cNvPr id="361" name="http://www.8ea.ru/ORDER.png" descr="http://www.8ea.ru/ORDER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214937" y="4572000"/>
            <a:ext cx="2143126" cy="181133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8100" dir="2700000">
              <a:srgbClr val="000000">
                <a:alpha val="39999"/>
              </a:srgbClr>
            </a:outerShdw>
          </a:effectLst>
        </p:spPr>
      </p:pic>
      <p:pic>
        <p:nvPicPr>
          <p:cNvPr id="362" name="http://img-fotki.yandex.ru/get/4614/102699435.4bc/0_78048_41390fa5_XL" descr="http://img-fotki.yandex.ru/get/4614/102699435.4bc/0_78048_41390fa5_XL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714625" y="1857375"/>
            <a:ext cx="2214563" cy="271303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8100" dir="2700000">
              <a:srgbClr val="000000">
                <a:alpha val="39999"/>
              </a:srgbClr>
            </a:outerShdw>
          </a:effectLst>
        </p:spPr>
      </p:pic>
      <p:pic>
        <p:nvPicPr>
          <p:cNvPr id="363" name="http://www.leramax.com/17.jpg" descr="http://www.leramax.com/17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428750" y="3571875"/>
            <a:ext cx="1651000" cy="1651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8100" dir="2700000">
              <a:srgbClr val="000000">
                <a:alpha val="39999"/>
              </a:srgbClr>
            </a:outerShdw>
          </a:effectLst>
        </p:spPr>
      </p:pic>
      <p:pic>
        <p:nvPicPr>
          <p:cNvPr id="364" name="http://e96.ru/images/catalog/full2/6/62373/48df69102be5f5c1c4afaffd9f00f357.jpg" descr="http://e96.ru/images/catalog/full2/6/62373/48df69102be5f5c1c4afaffd9f00f357.jp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71500" y="5286375"/>
            <a:ext cx="2085975" cy="10795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8100" dir="270000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Это интересно"/>
          <p:cNvSpPr txBox="1"/>
          <p:nvPr>
            <p:ph type="title" idx="4294967295"/>
          </p:nvPr>
        </p:nvSpPr>
        <p:spPr>
          <a:xfrm>
            <a:off x="457200" y="-1"/>
            <a:ext cx="8229600" cy="114300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497D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/>
            <a:r>
              <a:t>Это интересно</a:t>
            </a:r>
          </a:p>
        </p:txBody>
      </p:sp>
      <p:sp>
        <p:nvSpPr>
          <p:cNvPr id="367" name="2. Презентация…"/>
          <p:cNvSpPr txBox="1"/>
          <p:nvPr/>
        </p:nvSpPr>
        <p:spPr>
          <a:xfrm>
            <a:off x="974407" y="4786312"/>
            <a:ext cx="4123374" cy="95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73050" indent="-273050">
              <a:defRPr b="1" i="1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2. Презентация</a:t>
            </a:r>
          </a:p>
          <a:p>
            <a:pPr marL="273050" indent="-273050">
              <a:defRPr b="1" i="1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«Компьютер на службе у человека»</a:t>
            </a:r>
          </a:p>
        </p:txBody>
      </p:sp>
      <p:sp>
        <p:nvSpPr>
          <p:cNvPr id="368" name="Найдите в электронном приложении к учебнику эти ресурсы и познакомьтесь с ними"/>
          <p:cNvSpPr txBox="1"/>
          <p:nvPr/>
        </p:nvSpPr>
        <p:spPr>
          <a:xfrm>
            <a:off x="1117282" y="1071562"/>
            <a:ext cx="7695249" cy="760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17375E"/>
                </a:solidFill>
              </a:defRPr>
            </a:lvl1pPr>
          </a:lstStyle>
          <a:p>
            <a:pPr/>
            <a:r>
              <a:t>Найдите в электронном приложении к учебнику эти ресурсы и познакомьтесь с ними</a:t>
            </a:r>
          </a:p>
        </p:txBody>
      </p:sp>
      <p:sp>
        <p:nvSpPr>
          <p:cNvPr id="369" name="Анимация  «Компьютер, его роль  в жизни человека»  (sc.edu.ru)"/>
          <p:cNvSpPr txBox="1"/>
          <p:nvPr/>
        </p:nvSpPr>
        <p:spPr>
          <a:xfrm>
            <a:off x="974407" y="2462212"/>
            <a:ext cx="4194811" cy="1251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66700" indent="-266700">
              <a:buSzPct val="100000"/>
              <a:buAutoNum type="arabicPeriod" startAt="1"/>
              <a:defRPr b="1" i="1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Анимация </a:t>
            </a:r>
            <a:br/>
            <a:r>
              <a:t>«Компьютер, его роль </a:t>
            </a:r>
            <a:br/>
            <a:r>
              <a:t>в жизни человека» </a:t>
            </a:r>
            <a:br/>
            <a:r>
              <a:t>(</a:t>
            </a:r>
            <a:r>
              <a:t>sc.edu.ru) </a:t>
            </a:r>
          </a:p>
        </p:txBody>
      </p:sp>
      <p:pic>
        <p:nvPicPr>
          <p:cNvPr id="370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4937" y="2000250"/>
            <a:ext cx="2640013" cy="1979613"/>
          </a:xfrm>
          <a:prstGeom prst="rect">
            <a:avLst/>
          </a:prstGeom>
          <a:ln>
            <a:solidFill>
              <a:srgbClr val="376092"/>
            </a:solidFill>
          </a:ln>
          <a:effectLst>
            <a:outerShdw sx="100000" sy="100000" kx="0" ky="0" algn="b" rotWithShape="0" blurRad="63500" dist="38100" dir="2700000">
              <a:srgbClr val="000000">
                <a:alpha val="39999"/>
              </a:srgbClr>
            </a:outerShdw>
          </a:effectLst>
        </p:spPr>
      </p:pic>
      <p:pic>
        <p:nvPicPr>
          <p:cNvPr id="37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14937" y="4286250"/>
            <a:ext cx="2635251" cy="1979613"/>
          </a:xfrm>
          <a:prstGeom prst="rect">
            <a:avLst/>
          </a:prstGeom>
          <a:ln>
            <a:solidFill>
              <a:srgbClr val="376092"/>
            </a:solidFill>
          </a:ln>
          <a:effectLst>
            <a:outerShdw sx="100000" sy="100000" kx="0" ky="0" algn="b" rotWithShape="0" blurRad="63500" dist="38100" dir="2700000">
              <a:srgbClr val="000000">
                <a:alpha val="39999"/>
              </a:srgbClr>
            </a:outerShdw>
          </a:effectLst>
        </p:spPr>
      </p:pic>
      <p:grpSp>
        <p:nvGrpSpPr>
          <p:cNvPr id="381" name="Сгруппировать">
            <a:hlinkClick r:id="" invalidUrl="" action="ppaction://hlinkshowjump?jump=firstslide" tgtFrame="" tooltip="" history="1" highlightClick="0" endSnd="0"/>
          </p:cNvPr>
          <p:cNvGrpSpPr/>
          <p:nvPr/>
        </p:nvGrpSpPr>
        <p:grpSpPr>
          <a:xfrm>
            <a:off x="8501062" y="6286500"/>
            <a:ext cx="428626" cy="357188"/>
            <a:chOff x="0" y="0"/>
            <a:chExt cx="428625" cy="357187"/>
          </a:xfrm>
        </p:grpSpPr>
        <p:sp>
          <p:nvSpPr>
            <p:cNvPr id="372" name="Прямоугольник"/>
            <p:cNvSpPr/>
            <p:nvPr/>
          </p:nvSpPr>
          <p:spPr>
            <a:xfrm>
              <a:off x="0" y="0"/>
              <a:ext cx="428625" cy="357188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3" name="Фигура"/>
            <p:cNvSpPr/>
            <p:nvPr/>
          </p:nvSpPr>
          <p:spPr>
            <a:xfrm>
              <a:off x="0" y="-1"/>
              <a:ext cx="428626" cy="22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125" y="21600"/>
                  </a:lnTo>
                  <a:lnTo>
                    <a:pt x="2047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29AC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4" name="Фигура"/>
            <p:cNvSpPr/>
            <p:nvPr/>
          </p:nvSpPr>
          <p:spPr>
            <a:xfrm>
              <a:off x="-1" y="0"/>
              <a:ext cx="22326" cy="357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1350"/>
                  </a:lnTo>
                  <a:lnTo>
                    <a:pt x="21600" y="2025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5B3D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5" name="Фигура"/>
            <p:cNvSpPr/>
            <p:nvPr/>
          </p:nvSpPr>
          <p:spPr>
            <a:xfrm>
              <a:off x="406300" y="0"/>
              <a:ext cx="22326" cy="357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350"/>
                  </a:lnTo>
                  <a:lnTo>
                    <a:pt x="0" y="2025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F4D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6" name="Фигура"/>
            <p:cNvSpPr/>
            <p:nvPr/>
          </p:nvSpPr>
          <p:spPr>
            <a:xfrm>
              <a:off x="0" y="334863"/>
              <a:ext cx="428626" cy="22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0475" y="0"/>
                  </a:lnTo>
                  <a:lnTo>
                    <a:pt x="1125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>
                <a:satOff val="-4409"/>
                <a:lumOff val="-1050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7" name="Фигура"/>
            <p:cNvSpPr/>
            <p:nvPr/>
          </p:nvSpPr>
          <p:spPr>
            <a:xfrm>
              <a:off x="102691" y="66972"/>
              <a:ext cx="223243" cy="223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2701" y="10800"/>
                  </a:lnTo>
                  <a:lnTo>
                    <a:pt x="2701" y="21600"/>
                  </a:lnTo>
                  <a:lnTo>
                    <a:pt x="18901" y="21600"/>
                  </a:lnTo>
                  <a:lnTo>
                    <a:pt x="18901" y="10800"/>
                  </a:lnTo>
                  <a:lnTo>
                    <a:pt x="21600" y="10800"/>
                  </a:lnTo>
                  <a:lnTo>
                    <a:pt x="17550" y="6750"/>
                  </a:lnTo>
                  <a:lnTo>
                    <a:pt x="17550" y="1350"/>
                  </a:lnTo>
                  <a:lnTo>
                    <a:pt x="14850" y="1350"/>
                  </a:lnTo>
                  <a:lnTo>
                    <a:pt x="14850" y="4050"/>
                  </a:lnTo>
                  <a:close/>
                </a:path>
              </a:pathLst>
            </a:custGeom>
            <a:solidFill>
              <a:srgbClr val="2F4D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8" name="Фигура"/>
            <p:cNvSpPr/>
            <p:nvPr/>
          </p:nvSpPr>
          <p:spPr>
            <a:xfrm>
              <a:off x="130604" y="178593"/>
              <a:ext cx="167433" cy="111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8998" y="21600"/>
                  </a:lnTo>
                  <a:lnTo>
                    <a:pt x="8998" y="10800"/>
                  </a:lnTo>
                  <a:lnTo>
                    <a:pt x="12599" y="10800"/>
                  </a:lnTo>
                  <a:lnTo>
                    <a:pt x="12599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>
                <a:satOff val="-4409"/>
                <a:lumOff val="-1050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9" name="Фигура"/>
            <p:cNvSpPr/>
            <p:nvPr/>
          </p:nvSpPr>
          <p:spPr>
            <a:xfrm>
              <a:off x="256166" y="80929"/>
              <a:ext cx="27914" cy="55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797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satOff val="-4409"/>
                <a:lumOff val="-1050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80" name="Фигура"/>
            <p:cNvSpPr/>
            <p:nvPr/>
          </p:nvSpPr>
          <p:spPr>
            <a:xfrm>
              <a:off x="0" y="0"/>
              <a:ext cx="428626" cy="357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5" y="1350"/>
                  </a:moveTo>
                  <a:lnTo>
                    <a:pt x="1125" y="20250"/>
                  </a:lnTo>
                  <a:lnTo>
                    <a:pt x="20475" y="20250"/>
                  </a:lnTo>
                  <a:lnTo>
                    <a:pt x="20475" y="1350"/>
                  </a:lnTo>
                  <a:close/>
                  <a:moveTo>
                    <a:pt x="0" y="0"/>
                  </a:moveTo>
                  <a:lnTo>
                    <a:pt x="1125" y="1350"/>
                  </a:lnTo>
                  <a:moveTo>
                    <a:pt x="0" y="21600"/>
                  </a:moveTo>
                  <a:lnTo>
                    <a:pt x="1125" y="20250"/>
                  </a:lnTo>
                  <a:moveTo>
                    <a:pt x="21600" y="21600"/>
                  </a:moveTo>
                  <a:lnTo>
                    <a:pt x="20475" y="20250"/>
                  </a:lnTo>
                  <a:moveTo>
                    <a:pt x="21600" y="0"/>
                  </a:moveTo>
                  <a:lnTo>
                    <a:pt x="20475" y="1350"/>
                  </a:lnTo>
                  <a:moveTo>
                    <a:pt x="10800" y="4050"/>
                  </a:moveTo>
                  <a:lnTo>
                    <a:pt x="5175" y="10800"/>
                  </a:lnTo>
                  <a:lnTo>
                    <a:pt x="6582" y="10800"/>
                  </a:lnTo>
                  <a:lnTo>
                    <a:pt x="6582" y="17550"/>
                  </a:lnTo>
                  <a:lnTo>
                    <a:pt x="15019" y="17550"/>
                  </a:lnTo>
                  <a:lnTo>
                    <a:pt x="15019" y="10800"/>
                  </a:lnTo>
                  <a:lnTo>
                    <a:pt x="16425" y="10800"/>
                  </a:lnTo>
                  <a:lnTo>
                    <a:pt x="14316" y="8269"/>
                  </a:lnTo>
                  <a:lnTo>
                    <a:pt x="14316" y="4894"/>
                  </a:lnTo>
                  <a:lnTo>
                    <a:pt x="12909" y="4894"/>
                  </a:lnTo>
                  <a:lnTo>
                    <a:pt x="12909" y="6581"/>
                  </a:lnTo>
                  <a:close/>
                  <a:moveTo>
                    <a:pt x="12909" y="6581"/>
                  </a:moveTo>
                  <a:lnTo>
                    <a:pt x="14316" y="8269"/>
                  </a:lnTo>
                  <a:moveTo>
                    <a:pt x="6582" y="10800"/>
                  </a:moveTo>
                  <a:lnTo>
                    <a:pt x="15019" y="10800"/>
                  </a:lnTo>
                  <a:moveTo>
                    <a:pt x="10097" y="17550"/>
                  </a:moveTo>
                  <a:lnTo>
                    <a:pt x="10097" y="14175"/>
                  </a:lnTo>
                  <a:lnTo>
                    <a:pt x="11503" y="14175"/>
                  </a:lnTo>
                  <a:lnTo>
                    <a:pt x="11503" y="17550"/>
                  </a:lnTo>
                </a:path>
              </a:pathLst>
            </a:custGeom>
            <a:noFill/>
            <a:ln w="254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Это интересно"/>
          <p:cNvSpPr txBox="1"/>
          <p:nvPr>
            <p:ph type="title" idx="4294967295"/>
          </p:nvPr>
        </p:nvSpPr>
        <p:spPr>
          <a:xfrm>
            <a:off x="457200" y="-1"/>
            <a:ext cx="8229600" cy="114300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497D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/>
            <a:r>
              <a:t>Это интересно</a:t>
            </a:r>
          </a:p>
        </p:txBody>
      </p:sp>
      <p:sp>
        <p:nvSpPr>
          <p:cNvPr id="384" name="4. Презентация «Техника безопасности и организация рабочего места»"/>
          <p:cNvSpPr txBox="1"/>
          <p:nvPr/>
        </p:nvSpPr>
        <p:spPr>
          <a:xfrm>
            <a:off x="974407" y="4786312"/>
            <a:ext cx="4123374" cy="1251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73050" indent="-273050">
              <a:defRPr b="1" i="1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4. Презентация</a:t>
            </a:r>
            <a:br/>
            <a:r>
              <a:t>«Техника безопасности</a:t>
            </a:r>
            <a:br/>
            <a:r>
              <a:t>и организация рабочего места»</a:t>
            </a:r>
          </a:p>
        </p:txBody>
      </p:sp>
      <p:sp>
        <p:nvSpPr>
          <p:cNvPr id="385" name="Найдите в электронном приложении к учебнику эти ресурсы и познакомьтесь с ними"/>
          <p:cNvSpPr txBox="1"/>
          <p:nvPr/>
        </p:nvSpPr>
        <p:spPr>
          <a:xfrm>
            <a:off x="1117282" y="1071562"/>
            <a:ext cx="7695249" cy="760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17375E"/>
                </a:solidFill>
              </a:defRPr>
            </a:lvl1pPr>
          </a:lstStyle>
          <a:p>
            <a:pPr/>
            <a:r>
              <a:t>Найдите в электронном приложении к учебнику эти ресурсы и познакомьтесь с ними</a:t>
            </a:r>
          </a:p>
        </p:txBody>
      </p:sp>
      <p:sp>
        <p:nvSpPr>
          <p:cNvPr id="386" name="3. Интерактивный ресурс  «Составляющие системного блока»  (sc.edu.ru)"/>
          <p:cNvSpPr txBox="1"/>
          <p:nvPr/>
        </p:nvSpPr>
        <p:spPr>
          <a:xfrm>
            <a:off x="974407" y="2462212"/>
            <a:ext cx="4194811" cy="1251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66700" indent="-266700">
              <a:defRPr b="1" i="1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3. Интерактивный ресурс </a:t>
            </a:r>
            <a:br/>
            <a:r>
              <a:t>«Составляющие системного блока» </a:t>
            </a:r>
            <a:br/>
            <a:r>
              <a:t>(</a:t>
            </a:r>
            <a:r>
              <a:t>sc.edu.ru) </a:t>
            </a:r>
          </a:p>
        </p:txBody>
      </p:sp>
      <p:pic>
        <p:nvPicPr>
          <p:cNvPr id="38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86375" y="2000250"/>
            <a:ext cx="2655888" cy="1979613"/>
          </a:xfrm>
          <a:prstGeom prst="rect">
            <a:avLst/>
          </a:prstGeom>
          <a:ln>
            <a:solidFill>
              <a:srgbClr val="376092"/>
            </a:solidFill>
          </a:ln>
          <a:effectLst>
            <a:outerShdw sx="100000" sy="100000" kx="0" ky="0" algn="b" rotWithShape="0" blurRad="63500" dist="38100" dir="2700000">
              <a:srgbClr val="000000">
                <a:alpha val="39999"/>
              </a:srgbClr>
            </a:outerShdw>
          </a:effectLst>
        </p:spPr>
      </p:pic>
      <p:pic>
        <p:nvPicPr>
          <p:cNvPr id="388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86375" y="4286250"/>
            <a:ext cx="2635250" cy="1979613"/>
          </a:xfrm>
          <a:prstGeom prst="rect">
            <a:avLst/>
          </a:prstGeom>
          <a:ln>
            <a:solidFill>
              <a:srgbClr val="376092"/>
            </a:solidFill>
          </a:ln>
          <a:effectLst>
            <a:outerShdw sx="100000" sy="100000" kx="0" ky="0" algn="b" rotWithShape="0" blurRad="63500" dist="38100" dir="2700000">
              <a:srgbClr val="000000">
                <a:alpha val="39999"/>
              </a:srgbClr>
            </a:outerShdw>
          </a:effectLst>
        </p:spPr>
      </p:pic>
      <p:grpSp>
        <p:nvGrpSpPr>
          <p:cNvPr id="398" name="Сгруппировать">
            <a:hlinkClick r:id="" invalidUrl="" action="ppaction://hlinkshowjump?jump=firstslide" tgtFrame="" tooltip="" history="1" highlightClick="0" endSnd="0"/>
          </p:cNvPr>
          <p:cNvGrpSpPr/>
          <p:nvPr/>
        </p:nvGrpSpPr>
        <p:grpSpPr>
          <a:xfrm>
            <a:off x="8501062" y="6286500"/>
            <a:ext cx="428626" cy="357188"/>
            <a:chOff x="0" y="0"/>
            <a:chExt cx="428625" cy="357187"/>
          </a:xfrm>
        </p:grpSpPr>
        <p:sp>
          <p:nvSpPr>
            <p:cNvPr id="389" name="Прямоугольник"/>
            <p:cNvSpPr/>
            <p:nvPr/>
          </p:nvSpPr>
          <p:spPr>
            <a:xfrm>
              <a:off x="0" y="0"/>
              <a:ext cx="428625" cy="357188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0" name="Фигура"/>
            <p:cNvSpPr/>
            <p:nvPr/>
          </p:nvSpPr>
          <p:spPr>
            <a:xfrm>
              <a:off x="0" y="-1"/>
              <a:ext cx="428626" cy="22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125" y="21600"/>
                  </a:lnTo>
                  <a:lnTo>
                    <a:pt x="2047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29AC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1" name="Фигура"/>
            <p:cNvSpPr/>
            <p:nvPr/>
          </p:nvSpPr>
          <p:spPr>
            <a:xfrm>
              <a:off x="-1" y="0"/>
              <a:ext cx="22326" cy="357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1350"/>
                  </a:lnTo>
                  <a:lnTo>
                    <a:pt x="21600" y="2025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5B3D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2" name="Фигура"/>
            <p:cNvSpPr/>
            <p:nvPr/>
          </p:nvSpPr>
          <p:spPr>
            <a:xfrm>
              <a:off x="406300" y="0"/>
              <a:ext cx="22326" cy="357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350"/>
                  </a:lnTo>
                  <a:lnTo>
                    <a:pt x="0" y="2025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F4D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3" name="Фигура"/>
            <p:cNvSpPr/>
            <p:nvPr/>
          </p:nvSpPr>
          <p:spPr>
            <a:xfrm>
              <a:off x="0" y="334863"/>
              <a:ext cx="428626" cy="22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0475" y="0"/>
                  </a:lnTo>
                  <a:lnTo>
                    <a:pt x="1125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>
                <a:satOff val="-4409"/>
                <a:lumOff val="-1050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4" name="Фигура"/>
            <p:cNvSpPr/>
            <p:nvPr/>
          </p:nvSpPr>
          <p:spPr>
            <a:xfrm>
              <a:off x="102691" y="66972"/>
              <a:ext cx="223243" cy="223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2701" y="10800"/>
                  </a:lnTo>
                  <a:lnTo>
                    <a:pt x="2701" y="21600"/>
                  </a:lnTo>
                  <a:lnTo>
                    <a:pt x="18901" y="21600"/>
                  </a:lnTo>
                  <a:lnTo>
                    <a:pt x="18901" y="10800"/>
                  </a:lnTo>
                  <a:lnTo>
                    <a:pt x="21600" y="10800"/>
                  </a:lnTo>
                  <a:lnTo>
                    <a:pt x="17550" y="6750"/>
                  </a:lnTo>
                  <a:lnTo>
                    <a:pt x="17550" y="1350"/>
                  </a:lnTo>
                  <a:lnTo>
                    <a:pt x="14850" y="1350"/>
                  </a:lnTo>
                  <a:lnTo>
                    <a:pt x="14850" y="4050"/>
                  </a:lnTo>
                  <a:close/>
                </a:path>
              </a:pathLst>
            </a:custGeom>
            <a:solidFill>
              <a:srgbClr val="2F4D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5" name="Фигура"/>
            <p:cNvSpPr/>
            <p:nvPr/>
          </p:nvSpPr>
          <p:spPr>
            <a:xfrm>
              <a:off x="130604" y="178593"/>
              <a:ext cx="167433" cy="111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8998" y="21600"/>
                  </a:lnTo>
                  <a:lnTo>
                    <a:pt x="8998" y="10800"/>
                  </a:lnTo>
                  <a:lnTo>
                    <a:pt x="12599" y="10800"/>
                  </a:lnTo>
                  <a:lnTo>
                    <a:pt x="12599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>
                <a:satOff val="-4409"/>
                <a:lumOff val="-1050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6" name="Фигура"/>
            <p:cNvSpPr/>
            <p:nvPr/>
          </p:nvSpPr>
          <p:spPr>
            <a:xfrm>
              <a:off x="256166" y="80929"/>
              <a:ext cx="27914" cy="55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797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satOff val="-4409"/>
                <a:lumOff val="-1050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7" name="Фигура"/>
            <p:cNvSpPr/>
            <p:nvPr/>
          </p:nvSpPr>
          <p:spPr>
            <a:xfrm>
              <a:off x="0" y="0"/>
              <a:ext cx="428626" cy="357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5" y="1350"/>
                  </a:moveTo>
                  <a:lnTo>
                    <a:pt x="1125" y="20250"/>
                  </a:lnTo>
                  <a:lnTo>
                    <a:pt x="20475" y="20250"/>
                  </a:lnTo>
                  <a:lnTo>
                    <a:pt x="20475" y="1350"/>
                  </a:lnTo>
                  <a:close/>
                  <a:moveTo>
                    <a:pt x="0" y="0"/>
                  </a:moveTo>
                  <a:lnTo>
                    <a:pt x="1125" y="1350"/>
                  </a:lnTo>
                  <a:moveTo>
                    <a:pt x="0" y="21600"/>
                  </a:moveTo>
                  <a:lnTo>
                    <a:pt x="1125" y="20250"/>
                  </a:lnTo>
                  <a:moveTo>
                    <a:pt x="21600" y="21600"/>
                  </a:moveTo>
                  <a:lnTo>
                    <a:pt x="20475" y="20250"/>
                  </a:lnTo>
                  <a:moveTo>
                    <a:pt x="21600" y="0"/>
                  </a:moveTo>
                  <a:lnTo>
                    <a:pt x="20475" y="1350"/>
                  </a:lnTo>
                  <a:moveTo>
                    <a:pt x="10800" y="4050"/>
                  </a:moveTo>
                  <a:lnTo>
                    <a:pt x="5175" y="10800"/>
                  </a:lnTo>
                  <a:lnTo>
                    <a:pt x="6582" y="10800"/>
                  </a:lnTo>
                  <a:lnTo>
                    <a:pt x="6582" y="17550"/>
                  </a:lnTo>
                  <a:lnTo>
                    <a:pt x="15019" y="17550"/>
                  </a:lnTo>
                  <a:lnTo>
                    <a:pt x="15019" y="10800"/>
                  </a:lnTo>
                  <a:lnTo>
                    <a:pt x="16425" y="10800"/>
                  </a:lnTo>
                  <a:lnTo>
                    <a:pt x="14316" y="8269"/>
                  </a:lnTo>
                  <a:lnTo>
                    <a:pt x="14316" y="4894"/>
                  </a:lnTo>
                  <a:lnTo>
                    <a:pt x="12909" y="4894"/>
                  </a:lnTo>
                  <a:lnTo>
                    <a:pt x="12909" y="6581"/>
                  </a:lnTo>
                  <a:close/>
                  <a:moveTo>
                    <a:pt x="12909" y="6581"/>
                  </a:moveTo>
                  <a:lnTo>
                    <a:pt x="14316" y="8269"/>
                  </a:lnTo>
                  <a:moveTo>
                    <a:pt x="6582" y="10800"/>
                  </a:moveTo>
                  <a:lnTo>
                    <a:pt x="15019" y="10800"/>
                  </a:lnTo>
                  <a:moveTo>
                    <a:pt x="10097" y="17550"/>
                  </a:moveTo>
                  <a:lnTo>
                    <a:pt x="10097" y="14175"/>
                  </a:lnTo>
                  <a:lnTo>
                    <a:pt x="11503" y="14175"/>
                  </a:lnTo>
                  <a:lnTo>
                    <a:pt x="11503" y="17550"/>
                  </a:lnTo>
                </a:path>
              </a:pathLst>
            </a:custGeom>
            <a:noFill/>
            <a:ln w="254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Ключевые слова"/>
          <p:cNvSpPr txBox="1"/>
          <p:nvPr>
            <p:ph type="title" idx="4294967295"/>
          </p:nvPr>
        </p:nvSpPr>
        <p:spPr>
          <a:xfrm>
            <a:off x="1042987" y="188912"/>
            <a:ext cx="7643813" cy="633413"/>
          </a:xfrm>
          <a:prstGeom prst="rect">
            <a:avLst/>
          </a:prstGeom>
        </p:spPr>
        <p:txBody>
          <a:bodyPr/>
          <a:lstStyle>
            <a:lvl1pPr algn="l">
              <a:defRPr b="1" sz="4000">
                <a:solidFill>
                  <a:srgbClr val="FFFFFF"/>
                </a:solidFill>
              </a:defRPr>
            </a:lvl1pPr>
          </a:lstStyle>
          <a:p>
            <a:pPr/>
            <a:r>
              <a:t>Ключевые слова</a:t>
            </a:r>
          </a:p>
        </p:txBody>
      </p:sp>
      <p:sp>
        <p:nvSpPr>
          <p:cNvPr id="50" name="Универсальный объект…"/>
          <p:cNvSpPr txBox="1"/>
          <p:nvPr>
            <p:ph type="body" idx="4294967295"/>
          </p:nvPr>
        </p:nvSpPr>
        <p:spPr>
          <a:xfrm>
            <a:off x="1042987" y="1052512"/>
            <a:ext cx="7643813" cy="5073651"/>
          </a:xfrm>
          <a:prstGeom prst="rect">
            <a:avLst/>
          </a:prstGeom>
        </p:spPr>
        <p:txBody>
          <a:bodyPr/>
          <a:lstStyle/>
          <a:p>
            <a:pPr>
              <a:buChar char="•"/>
              <a:defRPr b="1"/>
            </a:pPr>
            <a:r>
              <a:t>Универсальный объект</a:t>
            </a:r>
          </a:p>
          <a:p>
            <a:pPr>
              <a:buChar char="•"/>
              <a:defRPr b="1"/>
            </a:pPr>
            <a:r>
              <a:t>Компьютер</a:t>
            </a:r>
          </a:p>
          <a:p>
            <a:pPr>
              <a:buChar char="•"/>
              <a:defRPr b="1"/>
            </a:pPr>
            <a:r>
              <a:t>Аппаратное обеспечение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ниверсальный – значит пригодный для многих целей, выполняющий разнообразные функции."/>
          <p:cNvSpPr txBox="1"/>
          <p:nvPr>
            <p:ph type="body" sz="quarter" idx="4294967295"/>
          </p:nvPr>
        </p:nvSpPr>
        <p:spPr>
          <a:xfrm>
            <a:off x="714375" y="5572125"/>
            <a:ext cx="8154988" cy="1000125"/>
          </a:xfrm>
          <a:prstGeom prst="rect">
            <a:avLst/>
          </a:prstGeom>
          <a:solidFill>
            <a:srgbClr val="C6D9F1"/>
          </a:solidFill>
        </p:spPr>
        <p:txBody>
          <a:bodyPr/>
          <a:lstStyle/>
          <a:p>
            <a:pPr algn="ctr">
              <a:buSzTx/>
              <a:buNone/>
            </a:pPr>
            <a:r>
              <a:t>	</a:t>
            </a:r>
            <a:r>
              <a:rPr b="1" sz="2600">
                <a:solidFill>
                  <a:srgbClr val="17375E"/>
                </a:solidFill>
              </a:rPr>
              <a:t>Универсальный </a:t>
            </a:r>
            <a:r>
              <a:rPr sz="2600">
                <a:solidFill>
                  <a:srgbClr val="17375E"/>
                </a:solidFill>
              </a:rPr>
              <a:t>– значит пригодный для многих целей, выполняющий разнообразные функции.</a:t>
            </a:r>
          </a:p>
        </p:txBody>
      </p:sp>
      <p:sp>
        <p:nvSpPr>
          <p:cNvPr id="53" name="Что умеет компьютер"/>
          <p:cNvSpPr txBox="1"/>
          <p:nvPr>
            <p:ph type="title" idx="4294967295"/>
          </p:nvPr>
        </p:nvSpPr>
        <p:spPr>
          <a:xfrm>
            <a:off x="457200" y="-1"/>
            <a:ext cx="8229600" cy="114300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497D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/>
            <a:r>
              <a:t>Что умеет компьютер</a:t>
            </a:r>
          </a:p>
        </p:txBody>
      </p:sp>
      <p:grpSp>
        <p:nvGrpSpPr>
          <p:cNvPr id="56" name="Сгруппировать"/>
          <p:cNvGrpSpPr/>
          <p:nvPr/>
        </p:nvGrpSpPr>
        <p:grpSpPr>
          <a:xfrm>
            <a:off x="1643062" y="1142999"/>
            <a:ext cx="7215188" cy="1285877"/>
            <a:chOff x="0" y="0"/>
            <a:chExt cx="7215187" cy="1285875"/>
          </a:xfrm>
        </p:grpSpPr>
        <p:sp>
          <p:nvSpPr>
            <p:cNvPr id="54" name="Прямоугольник"/>
            <p:cNvSpPr/>
            <p:nvPr/>
          </p:nvSpPr>
          <p:spPr>
            <a:xfrm>
              <a:off x="0" y="-1"/>
              <a:ext cx="7215188" cy="1285877"/>
            </a:xfrm>
            <a:prstGeom prst="rect">
              <a:avLst/>
            </a:prstGeom>
            <a:gradFill flip="none" rotWithShape="1">
              <a:gsLst>
                <a:gs pos="0">
                  <a:srgbClr val="3A7CCB"/>
                </a:gs>
                <a:gs pos="19999">
                  <a:srgbClr val="3C7BC7"/>
                </a:gs>
                <a:gs pos="100000">
                  <a:srgbClr val="2C5D98"/>
                </a:gs>
              </a:gsLst>
              <a:lin ang="54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38100" dir="2700000">
                <a:srgbClr val="000000">
                  <a:alpha val="39999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400"/>
                </a:spcBef>
                <a:defRPr sz="26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55" name="Компьютер – универсальная машина для работы с информацией в самых разных видах человеческой деятельности."/>
            <p:cNvSpPr txBox="1"/>
            <p:nvPr/>
          </p:nvSpPr>
          <p:spPr>
            <a:xfrm>
              <a:off x="50482" y="4762"/>
              <a:ext cx="7114224" cy="12758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600"/>
                </a:spcBef>
                <a:defRPr sz="2600" u="sng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Компьютер</a:t>
              </a:r>
              <a:r>
                <a:rPr u="none"/>
                <a:t> – </a:t>
              </a:r>
              <a:r>
                <a:rPr i="1" u="none"/>
                <a:t>универсальная</a:t>
              </a:r>
              <a:r>
                <a:rPr u="none"/>
                <a:t> машина для работы с информацией в самых разных видах человеческой деятельности.</a:t>
              </a:r>
            </a:p>
          </p:txBody>
        </p:sp>
      </p:grpSp>
      <p:grpSp>
        <p:nvGrpSpPr>
          <p:cNvPr id="59" name="Сгруппировать"/>
          <p:cNvGrpSpPr/>
          <p:nvPr/>
        </p:nvGrpSpPr>
        <p:grpSpPr>
          <a:xfrm>
            <a:off x="500062" y="1285875"/>
            <a:ext cx="1000126" cy="1000125"/>
            <a:chOff x="0" y="0"/>
            <a:chExt cx="1000125" cy="1000125"/>
          </a:xfrm>
        </p:grpSpPr>
        <p:sp>
          <p:nvSpPr>
            <p:cNvPr id="57" name="Кружок"/>
            <p:cNvSpPr/>
            <p:nvPr/>
          </p:nvSpPr>
          <p:spPr>
            <a:xfrm>
              <a:off x="0" y="0"/>
              <a:ext cx="1000125" cy="1000125"/>
            </a:xfrm>
            <a:prstGeom prst="ellipse">
              <a:avLst/>
            </a:prstGeom>
            <a:gradFill flip="none" rotWithShape="1">
              <a:gsLst>
                <a:gs pos="0">
                  <a:srgbClr val="CE3B37"/>
                </a:gs>
                <a:gs pos="19999">
                  <a:srgbClr val="CB3D3A"/>
                </a:gs>
                <a:gs pos="100000">
                  <a:srgbClr val="9B2D2A"/>
                </a:gs>
              </a:gsLst>
              <a:lin ang="5400000" scaled="0"/>
            </a:gradFill>
            <a:ln w="9525" cap="flat">
              <a:solidFill>
                <a:srgbClr val="BE4B48"/>
              </a:solidFill>
              <a:prstDash val="solid"/>
              <a:round/>
            </a:ln>
            <a:effectLst>
              <a:outerShdw sx="100000" sy="100000" kx="0" ky="0" algn="b" rotWithShape="0" blurRad="63500" dist="23000" dir="5400000">
                <a:srgbClr val="00000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6000">
                  <a:solidFill>
                    <a:srgbClr val="FFFFFF"/>
                  </a:solidFill>
                  <a:effectLst>
                    <a:outerShdw sx="100000" sy="100000" kx="0" ky="0" algn="b" rotWithShape="0" blurRad="12700" dist="38100" dir="2700000">
                      <a:srgbClr val="00000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58" name="!"/>
            <p:cNvSpPr txBox="1"/>
            <p:nvPr/>
          </p:nvSpPr>
          <p:spPr>
            <a:xfrm>
              <a:off x="196935" y="32377"/>
              <a:ext cx="606255" cy="9353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6000">
                  <a:solidFill>
                    <a:srgbClr val="FFFFFF"/>
                  </a:solidFill>
                  <a:effectLst>
                    <a:outerShdw sx="100000" sy="100000" kx="0" ky="0" algn="b" rotWithShape="0" blurRad="12700" dist="38100" dir="2700000">
                      <a:srgbClr val="00000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!</a:t>
              </a:r>
            </a:p>
          </p:txBody>
        </p:sp>
      </p:grpSp>
      <p:grpSp>
        <p:nvGrpSpPr>
          <p:cNvPr id="62" name="Сгруппировать"/>
          <p:cNvGrpSpPr/>
          <p:nvPr/>
        </p:nvGrpSpPr>
        <p:grpSpPr>
          <a:xfrm>
            <a:off x="5929312" y="2643187"/>
            <a:ext cx="2500313" cy="720726"/>
            <a:chOff x="0" y="0"/>
            <a:chExt cx="2500312" cy="720725"/>
          </a:xfrm>
        </p:grpSpPr>
        <p:sp>
          <p:nvSpPr>
            <p:cNvPr id="60" name="Сквиркл"/>
            <p:cNvSpPr/>
            <p:nvPr/>
          </p:nvSpPr>
          <p:spPr>
            <a:xfrm>
              <a:off x="0" y="0"/>
              <a:ext cx="2500313" cy="720725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3810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63500" dist="20000" dir="5400000">
                <a:srgbClr val="000000">
                  <a:alpha val="37998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61" name="Обработка  информации"/>
            <p:cNvSpPr txBox="1"/>
            <p:nvPr/>
          </p:nvSpPr>
          <p:spPr>
            <a:xfrm>
              <a:off x="99938" y="47768"/>
              <a:ext cx="2300436" cy="6251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Обработка </a:t>
              </a:r>
              <a:br/>
              <a:r>
                <a:t>информации</a:t>
              </a:r>
            </a:p>
          </p:txBody>
        </p:sp>
      </p:grpSp>
      <p:grpSp>
        <p:nvGrpSpPr>
          <p:cNvPr id="65" name="Сгруппировать"/>
          <p:cNvGrpSpPr/>
          <p:nvPr/>
        </p:nvGrpSpPr>
        <p:grpSpPr>
          <a:xfrm>
            <a:off x="5929312" y="4643437"/>
            <a:ext cx="2500313" cy="720726"/>
            <a:chOff x="0" y="0"/>
            <a:chExt cx="2500312" cy="720725"/>
          </a:xfrm>
        </p:grpSpPr>
        <p:sp>
          <p:nvSpPr>
            <p:cNvPr id="63" name="Сквиркл"/>
            <p:cNvSpPr/>
            <p:nvPr/>
          </p:nvSpPr>
          <p:spPr>
            <a:xfrm>
              <a:off x="0" y="0"/>
              <a:ext cx="2500313" cy="720725"/>
            </a:xfrm>
            <a:prstGeom prst="roundRect">
              <a:avLst>
                <a:gd name="adj" fmla="val 16667"/>
              </a:avLst>
            </a:prstGeom>
            <a:solidFill>
              <a:srgbClr val="604A7B"/>
            </a:solidFill>
            <a:ln w="3810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63500" dist="20000" dir="5400000">
                <a:srgbClr val="000000">
                  <a:alpha val="37998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64" name="Передача информации"/>
            <p:cNvSpPr txBox="1"/>
            <p:nvPr/>
          </p:nvSpPr>
          <p:spPr>
            <a:xfrm>
              <a:off x="99938" y="47768"/>
              <a:ext cx="2300436" cy="6251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Передача</a:t>
              </a:r>
              <a:br/>
              <a:r>
                <a:t>информации</a:t>
              </a:r>
            </a:p>
          </p:txBody>
        </p:sp>
      </p:grpSp>
      <p:grpSp>
        <p:nvGrpSpPr>
          <p:cNvPr id="68" name="Сгруппировать"/>
          <p:cNvGrpSpPr/>
          <p:nvPr/>
        </p:nvGrpSpPr>
        <p:grpSpPr>
          <a:xfrm>
            <a:off x="5929312" y="3643312"/>
            <a:ext cx="2501901" cy="720726"/>
            <a:chOff x="0" y="0"/>
            <a:chExt cx="2501900" cy="720725"/>
          </a:xfrm>
        </p:grpSpPr>
        <p:sp>
          <p:nvSpPr>
            <p:cNvPr id="66" name="Сквиркл"/>
            <p:cNvSpPr/>
            <p:nvPr/>
          </p:nvSpPr>
          <p:spPr>
            <a:xfrm>
              <a:off x="0" y="0"/>
              <a:ext cx="2501900" cy="72072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63500" dist="20000" dir="5400000">
                <a:srgbClr val="000000">
                  <a:alpha val="37998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67" name="Хранение информации"/>
            <p:cNvSpPr txBox="1"/>
            <p:nvPr/>
          </p:nvSpPr>
          <p:spPr>
            <a:xfrm>
              <a:off x="99938" y="47768"/>
              <a:ext cx="2302024" cy="6251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Хранение</a:t>
              </a:r>
              <a:br/>
              <a:r>
                <a:t>информации</a:t>
              </a:r>
            </a:p>
          </p:txBody>
        </p:sp>
      </p:grpSp>
      <p:pic>
        <p:nvPicPr>
          <p:cNvPr id="69" name="Картинка 8 из 213760" descr="Картинка 8 из 213760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20875" y="2566987"/>
            <a:ext cx="3675063" cy="2900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1000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nodeType="withEffect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" grpId="3"/>
      <p:bldP build="whole" bldLvl="1" animBg="1" rev="0" advAuto="0" spid="62" grpId="1"/>
      <p:bldP build="whole" bldLvl="1" animBg="1" rev="0" advAuto="0" spid="68" grpId="2"/>
      <p:bldP build="p" bldLvl="1" animBg="1" rev="0" advAuto="0" spid="52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D:\Личные_документы\Елена\КАРТИНКИ\сова.jpg" descr="D:\Личные_документы\Елена\КАРТИНКИ\сова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40487" y="4786312"/>
            <a:ext cx="2703513" cy="1811338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Наука информатика занимается изучением всевозможных способов передачи, хранения и обработки информации."/>
          <p:cNvSpPr txBox="1"/>
          <p:nvPr>
            <p:ph type="body" sz="quarter" idx="4294967295"/>
          </p:nvPr>
        </p:nvSpPr>
        <p:spPr>
          <a:xfrm>
            <a:off x="1071562" y="1285875"/>
            <a:ext cx="7615238" cy="1357313"/>
          </a:xfrm>
          <a:prstGeom prst="rect">
            <a:avLst/>
          </a:prstGeom>
          <a:solidFill>
            <a:srgbClr val="C6D9F1"/>
          </a:solidFill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600"/>
              </a:spcBef>
              <a:buSzTx/>
              <a:buNone/>
              <a:defRPr sz="2800">
                <a:solidFill>
                  <a:srgbClr val="17375E"/>
                </a:solidFill>
              </a:defRPr>
            </a:pPr>
            <a:r>
              <a:t>Наука </a:t>
            </a:r>
            <a:r>
              <a:rPr b="1" i="1"/>
              <a:t>информатика</a:t>
            </a:r>
            <a:r>
              <a:t> занимается изучением всевозможных способов передачи, хранения и обработки информации.</a:t>
            </a:r>
          </a:p>
        </p:txBody>
      </p:sp>
      <p:sp>
        <p:nvSpPr>
          <p:cNvPr id="73" name="Давайте запомним"/>
          <p:cNvSpPr txBox="1"/>
          <p:nvPr>
            <p:ph type="title" idx="4294967295"/>
          </p:nvPr>
        </p:nvSpPr>
        <p:spPr>
          <a:xfrm>
            <a:off x="457200" y="-1"/>
            <a:ext cx="8229600" cy="114300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497D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/>
            <a:r>
              <a:t>Давайте запомним</a:t>
            </a:r>
          </a:p>
        </p:txBody>
      </p:sp>
      <p:grpSp>
        <p:nvGrpSpPr>
          <p:cNvPr id="76" name="Сгруппировать"/>
          <p:cNvGrpSpPr/>
          <p:nvPr/>
        </p:nvGrpSpPr>
        <p:grpSpPr>
          <a:xfrm>
            <a:off x="1071562" y="2928937"/>
            <a:ext cx="7658101" cy="1428751"/>
            <a:chOff x="0" y="0"/>
            <a:chExt cx="7658100" cy="1428750"/>
          </a:xfrm>
        </p:grpSpPr>
        <p:sp>
          <p:nvSpPr>
            <p:cNvPr id="74" name="Прямоугольник"/>
            <p:cNvSpPr/>
            <p:nvPr/>
          </p:nvSpPr>
          <p:spPr>
            <a:xfrm>
              <a:off x="0" y="0"/>
              <a:ext cx="7658100" cy="1428750"/>
            </a:xfrm>
            <a:prstGeom prst="rect">
              <a:avLst/>
            </a:prstGeom>
            <a:solidFill>
              <a:srgbClr val="8EB4E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400"/>
                </a:spcBef>
                <a:defRPr sz="2800">
                  <a:solidFill>
                    <a:srgbClr val="10253F"/>
                  </a:solidFill>
                </a:defRPr>
              </a:pPr>
            </a:p>
          </p:txBody>
        </p:sp>
        <p:sp>
          <p:nvSpPr>
            <p:cNvPr id="75" name="Данными называют самую разнообразную информацию, представленную в форме, пригодной для обработки компьютером."/>
            <p:cNvSpPr txBox="1"/>
            <p:nvPr/>
          </p:nvSpPr>
          <p:spPr>
            <a:xfrm>
              <a:off x="45719" y="0"/>
              <a:ext cx="7566662" cy="13083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600"/>
                </a:spcBef>
                <a:defRPr b="1" i="1" sz="2800">
                  <a:solidFill>
                    <a:srgbClr val="10253F"/>
                  </a:solidFill>
                </a:defRPr>
              </a:pPr>
              <a:r>
                <a:t>Данными</a:t>
              </a:r>
              <a:r>
                <a:rPr b="0" i="0">
                  <a:solidFill>
                    <a:srgbClr val="17375E"/>
                  </a:solidFill>
                </a:rPr>
                <a:t> </a:t>
              </a:r>
              <a:r>
                <a:rPr b="0" i="0"/>
                <a:t>называют самую разнообразную информацию, представленную в форме, пригодной для обработки компьютером.</a:t>
              </a:r>
            </a:p>
          </p:txBody>
        </p:sp>
      </p:grpSp>
      <p:grpSp>
        <p:nvGrpSpPr>
          <p:cNvPr id="79" name="Сгруппировать"/>
          <p:cNvGrpSpPr/>
          <p:nvPr/>
        </p:nvGrpSpPr>
        <p:grpSpPr>
          <a:xfrm>
            <a:off x="1071562" y="4643437"/>
            <a:ext cx="5643564" cy="1114426"/>
            <a:chOff x="0" y="0"/>
            <a:chExt cx="5643562" cy="1114425"/>
          </a:xfrm>
        </p:grpSpPr>
        <p:sp>
          <p:nvSpPr>
            <p:cNvPr id="77" name="Прямоугольник"/>
            <p:cNvSpPr/>
            <p:nvPr/>
          </p:nvSpPr>
          <p:spPr>
            <a:xfrm>
              <a:off x="-1" y="0"/>
              <a:ext cx="5643564" cy="1114425"/>
            </a:xfrm>
            <a:prstGeom prst="rect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400"/>
                </a:spcBef>
                <a:defRPr sz="2800">
                  <a:solidFill>
                    <a:srgbClr val="10253F"/>
                  </a:solidFill>
                </a:defRPr>
              </a:pPr>
            </a:p>
          </p:txBody>
        </p:sp>
        <p:sp>
          <p:nvSpPr>
            <p:cNvPr id="78" name="Компьютер обрабатывает данные по заданным программам."/>
            <p:cNvSpPr txBox="1"/>
            <p:nvPr/>
          </p:nvSpPr>
          <p:spPr>
            <a:xfrm>
              <a:off x="45719" y="0"/>
              <a:ext cx="5552124" cy="8765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600"/>
                </a:spcBef>
                <a:defRPr sz="2800">
                  <a:solidFill>
                    <a:srgbClr val="10253F"/>
                  </a:solidFill>
                </a:defRPr>
              </a:pPr>
              <a:r>
                <a:t>Компьютер обрабатывает данные по заданным </a:t>
              </a:r>
              <a:r>
                <a:rPr b="1" i="1"/>
                <a:t>программам</a:t>
              </a:r>
              <a:r>
                <a:t>.</a:t>
              </a:r>
            </a:p>
          </p:txBody>
        </p:sp>
      </p:grpSp>
      <p:grpSp>
        <p:nvGrpSpPr>
          <p:cNvPr id="88" name="Сгруппировать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214312" y="6000749"/>
            <a:ext cx="2571751" cy="642939"/>
            <a:chOff x="0" y="0"/>
            <a:chExt cx="2571750" cy="642937"/>
          </a:xfrm>
        </p:grpSpPr>
        <p:grpSp>
          <p:nvGrpSpPr>
            <p:cNvPr id="86" name="Сгруппировать"/>
            <p:cNvGrpSpPr/>
            <p:nvPr/>
          </p:nvGrpSpPr>
          <p:grpSpPr>
            <a:xfrm>
              <a:off x="-1" y="-1"/>
              <a:ext cx="2571752" cy="642939"/>
              <a:chOff x="0" y="0"/>
              <a:chExt cx="2571750" cy="642937"/>
            </a:xfrm>
          </p:grpSpPr>
          <p:sp>
            <p:nvSpPr>
              <p:cNvPr id="80" name="Прямоугольник"/>
              <p:cNvSpPr/>
              <p:nvPr/>
            </p:nvSpPr>
            <p:spPr>
              <a:xfrm>
                <a:off x="-1" y="-1"/>
                <a:ext cx="2571752" cy="642939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385D8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000">
                    <a:solidFill>
                      <a:srgbClr val="FFFFFF"/>
                    </a:solidFill>
                    <a:effectLst>
                      <a:outerShdw sx="100000" sy="100000" kx="0" ky="0" algn="b" rotWithShape="0" blurRad="12700" dist="25400" dir="2700000">
                        <a:srgbClr val="000000"/>
                      </a:outerShdw>
                    </a:effectLst>
                  </a:defRPr>
                </a:pPr>
              </a:p>
            </p:txBody>
          </p:sp>
          <p:sp>
            <p:nvSpPr>
              <p:cNvPr id="81" name="Фигура"/>
              <p:cNvSpPr/>
              <p:nvPr/>
            </p:nvSpPr>
            <p:spPr>
              <a:xfrm>
                <a:off x="-1" y="-1"/>
                <a:ext cx="2571752" cy="80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675" y="21600"/>
                    </a:lnTo>
                    <a:lnTo>
                      <a:pt x="2092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29AC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000">
                    <a:solidFill>
                      <a:srgbClr val="FFFFFF"/>
                    </a:solidFill>
                    <a:effectLst>
                      <a:outerShdw sx="100000" sy="100000" kx="0" ky="0" algn="b" rotWithShape="0" blurRad="12700" dist="25400" dir="2700000">
                        <a:srgbClr val="000000"/>
                      </a:outerShdw>
                    </a:effectLst>
                  </a:defRPr>
                </a:pPr>
              </a:p>
            </p:txBody>
          </p:sp>
          <p:sp>
            <p:nvSpPr>
              <p:cNvPr id="82" name="Фигура"/>
              <p:cNvSpPr/>
              <p:nvPr/>
            </p:nvSpPr>
            <p:spPr>
              <a:xfrm>
                <a:off x="-1" y="-1"/>
                <a:ext cx="80369" cy="642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600" y="2700"/>
                    </a:lnTo>
                    <a:lnTo>
                      <a:pt x="21600" y="189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5B3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000">
                    <a:solidFill>
                      <a:srgbClr val="FFFFFF"/>
                    </a:solidFill>
                    <a:effectLst>
                      <a:outerShdw sx="100000" sy="100000" kx="0" ky="0" algn="b" rotWithShape="0" blurRad="12700" dist="25400" dir="2700000">
                        <a:srgbClr val="000000"/>
                      </a:outerShdw>
                    </a:effectLst>
                  </a:defRPr>
                </a:pPr>
              </a:p>
            </p:txBody>
          </p:sp>
          <p:sp>
            <p:nvSpPr>
              <p:cNvPr id="83" name="Фигура"/>
              <p:cNvSpPr/>
              <p:nvPr/>
            </p:nvSpPr>
            <p:spPr>
              <a:xfrm>
                <a:off x="2491382" y="-1"/>
                <a:ext cx="80369" cy="642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2700"/>
                    </a:lnTo>
                    <a:lnTo>
                      <a:pt x="0" y="189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2F4D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000">
                    <a:solidFill>
                      <a:srgbClr val="FFFFFF"/>
                    </a:solidFill>
                    <a:effectLst>
                      <a:outerShdw sx="100000" sy="100000" kx="0" ky="0" algn="b" rotWithShape="0" blurRad="12700" dist="25400" dir="2700000">
                        <a:srgbClr val="000000"/>
                      </a:outerShdw>
                    </a:effectLst>
                  </a:defRPr>
                </a:pPr>
              </a:p>
            </p:txBody>
          </p:sp>
          <p:sp>
            <p:nvSpPr>
              <p:cNvPr id="84" name="Фигура"/>
              <p:cNvSpPr/>
              <p:nvPr/>
            </p:nvSpPr>
            <p:spPr>
              <a:xfrm>
                <a:off x="-1" y="562570"/>
                <a:ext cx="2571752" cy="8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0925" y="0"/>
                    </a:lnTo>
                    <a:lnTo>
                      <a:pt x="675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1">
                  <a:satOff val="-4409"/>
                  <a:lumOff val="-10509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000">
                    <a:solidFill>
                      <a:srgbClr val="FFFFFF"/>
                    </a:solidFill>
                    <a:effectLst>
                      <a:outerShdw sx="100000" sy="100000" kx="0" ky="0" algn="b" rotWithShape="0" blurRad="12700" dist="25400" dir="2700000">
                        <a:srgbClr val="000000"/>
                      </a:outerShdw>
                    </a:effectLst>
                  </a:defRPr>
                </a:pPr>
              </a:p>
            </p:txBody>
          </p:sp>
          <p:sp>
            <p:nvSpPr>
              <p:cNvPr id="85" name="Фигура"/>
              <p:cNvSpPr/>
              <p:nvPr/>
            </p:nvSpPr>
            <p:spPr>
              <a:xfrm>
                <a:off x="-1" y="-1"/>
                <a:ext cx="2571752" cy="642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75" y="2700"/>
                    </a:moveTo>
                    <a:lnTo>
                      <a:pt x="675" y="18900"/>
                    </a:lnTo>
                    <a:lnTo>
                      <a:pt x="20925" y="18900"/>
                    </a:lnTo>
                    <a:lnTo>
                      <a:pt x="20925" y="2700"/>
                    </a:lnTo>
                    <a:close/>
                    <a:moveTo>
                      <a:pt x="0" y="0"/>
                    </a:moveTo>
                    <a:lnTo>
                      <a:pt x="675" y="2700"/>
                    </a:lnTo>
                    <a:moveTo>
                      <a:pt x="0" y="21600"/>
                    </a:moveTo>
                    <a:lnTo>
                      <a:pt x="675" y="18900"/>
                    </a:lnTo>
                    <a:moveTo>
                      <a:pt x="21600" y="21600"/>
                    </a:moveTo>
                    <a:lnTo>
                      <a:pt x="20925" y="18900"/>
                    </a:lnTo>
                    <a:moveTo>
                      <a:pt x="21600" y="0"/>
                    </a:moveTo>
                    <a:lnTo>
                      <a:pt x="20925" y="2700"/>
                    </a:lnTo>
                  </a:path>
                </a:pathLst>
              </a:custGeom>
              <a:noFill/>
              <a:ln w="25400" cap="flat">
                <a:solidFill>
                  <a:srgbClr val="385D8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000">
                    <a:solidFill>
                      <a:srgbClr val="FFFFFF"/>
                    </a:solidFill>
                    <a:effectLst>
                      <a:outerShdw sx="100000" sy="100000" kx="0" ky="0" algn="b" rotWithShape="0" blurRad="12700" dist="25400" dir="2700000">
                        <a:srgbClr val="000000"/>
                      </a:outerShdw>
                    </a:effectLst>
                  </a:defRPr>
                </a:pPr>
              </a:p>
            </p:txBody>
          </p:sp>
        </p:grpSp>
        <p:sp>
          <p:nvSpPr>
            <p:cNvPr id="87" name="Это интересно"/>
            <p:cNvSpPr txBox="1"/>
            <p:nvPr/>
          </p:nvSpPr>
          <p:spPr>
            <a:xfrm>
              <a:off x="138787" y="151378"/>
              <a:ext cx="2294176" cy="340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20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lvl1pPr>
            </a:lstStyle>
            <a:p>
              <a:pPr/>
              <a:r>
                <a:t>Это интересно</a:t>
              </a:r>
            </a:p>
          </p:txBody>
        </p:sp>
      </p:grpSp>
      <p:grpSp>
        <p:nvGrpSpPr>
          <p:cNvPr id="91" name="Сгруппировать"/>
          <p:cNvGrpSpPr/>
          <p:nvPr/>
        </p:nvGrpSpPr>
        <p:grpSpPr>
          <a:xfrm>
            <a:off x="7929562" y="142875"/>
            <a:ext cx="1000126" cy="1000125"/>
            <a:chOff x="0" y="0"/>
            <a:chExt cx="1000125" cy="1000125"/>
          </a:xfrm>
        </p:grpSpPr>
        <p:sp>
          <p:nvSpPr>
            <p:cNvPr id="89" name="Кружок"/>
            <p:cNvSpPr/>
            <p:nvPr/>
          </p:nvSpPr>
          <p:spPr>
            <a:xfrm>
              <a:off x="0" y="0"/>
              <a:ext cx="1000125" cy="1000125"/>
            </a:xfrm>
            <a:prstGeom prst="ellipse">
              <a:avLst/>
            </a:prstGeom>
            <a:gradFill flip="none" rotWithShape="1">
              <a:gsLst>
                <a:gs pos="0">
                  <a:srgbClr val="CE3B37"/>
                </a:gs>
                <a:gs pos="19999">
                  <a:srgbClr val="CB3D3A"/>
                </a:gs>
                <a:gs pos="100000">
                  <a:srgbClr val="9B2D2A"/>
                </a:gs>
              </a:gsLst>
              <a:lin ang="5400000" scaled="0"/>
            </a:gradFill>
            <a:ln w="9525" cap="flat">
              <a:solidFill>
                <a:srgbClr val="BE4B48"/>
              </a:solidFill>
              <a:prstDash val="solid"/>
              <a:round/>
            </a:ln>
            <a:effectLst>
              <a:outerShdw sx="100000" sy="100000" kx="0" ky="0" algn="b" rotWithShape="0" blurRad="63500" dist="23000" dir="5400000">
                <a:srgbClr val="00000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6000">
                  <a:solidFill>
                    <a:srgbClr val="FFFFFF"/>
                  </a:solidFill>
                  <a:effectLst>
                    <a:outerShdw sx="100000" sy="100000" kx="0" ky="0" algn="b" rotWithShape="0" blurRad="12700" dist="38100" dir="2700000">
                      <a:srgbClr val="00000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90" name="!"/>
            <p:cNvSpPr txBox="1"/>
            <p:nvPr/>
          </p:nvSpPr>
          <p:spPr>
            <a:xfrm>
              <a:off x="196935" y="32377"/>
              <a:ext cx="606255" cy="9353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6000">
                  <a:solidFill>
                    <a:srgbClr val="FFFFFF"/>
                  </a:solidFill>
                  <a:effectLst>
                    <a:outerShdw sx="100000" sy="100000" kx="0" ky="0" algn="b" rotWithShape="0" blurRad="12700" dist="38100" dir="2700000">
                      <a:srgbClr val="00000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!</a:t>
              </a:r>
            </a:p>
          </p:txBody>
        </p:sp>
      </p:grpSp>
      <p:grpSp>
        <p:nvGrpSpPr>
          <p:cNvPr id="101" name="Сгруппировать">
            <a:hlinkClick r:id="" invalidUrl="" action="ppaction://hlinkshowjump?jump=firstslide" tgtFrame="" tooltip="" history="1" highlightClick="0" endSnd="0"/>
          </p:cNvPr>
          <p:cNvGrpSpPr/>
          <p:nvPr/>
        </p:nvGrpSpPr>
        <p:grpSpPr>
          <a:xfrm>
            <a:off x="8501062" y="6286500"/>
            <a:ext cx="428626" cy="357188"/>
            <a:chOff x="0" y="0"/>
            <a:chExt cx="428625" cy="357187"/>
          </a:xfrm>
        </p:grpSpPr>
        <p:sp>
          <p:nvSpPr>
            <p:cNvPr id="92" name="Прямоугольник"/>
            <p:cNvSpPr/>
            <p:nvPr/>
          </p:nvSpPr>
          <p:spPr>
            <a:xfrm>
              <a:off x="0" y="0"/>
              <a:ext cx="428625" cy="357188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3" name="Фигура"/>
            <p:cNvSpPr/>
            <p:nvPr/>
          </p:nvSpPr>
          <p:spPr>
            <a:xfrm>
              <a:off x="0" y="-1"/>
              <a:ext cx="428626" cy="22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125" y="21600"/>
                  </a:lnTo>
                  <a:lnTo>
                    <a:pt x="2047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29AC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4" name="Фигура"/>
            <p:cNvSpPr/>
            <p:nvPr/>
          </p:nvSpPr>
          <p:spPr>
            <a:xfrm>
              <a:off x="-1" y="0"/>
              <a:ext cx="22326" cy="357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1350"/>
                  </a:lnTo>
                  <a:lnTo>
                    <a:pt x="21600" y="2025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5B3D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5" name="Фигура"/>
            <p:cNvSpPr/>
            <p:nvPr/>
          </p:nvSpPr>
          <p:spPr>
            <a:xfrm>
              <a:off x="406300" y="0"/>
              <a:ext cx="22326" cy="357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350"/>
                  </a:lnTo>
                  <a:lnTo>
                    <a:pt x="0" y="2025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F4D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6" name="Фигура"/>
            <p:cNvSpPr/>
            <p:nvPr/>
          </p:nvSpPr>
          <p:spPr>
            <a:xfrm>
              <a:off x="0" y="334863"/>
              <a:ext cx="428626" cy="22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0475" y="0"/>
                  </a:lnTo>
                  <a:lnTo>
                    <a:pt x="1125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>
                <a:satOff val="-4409"/>
                <a:lumOff val="-1050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7" name="Фигура"/>
            <p:cNvSpPr/>
            <p:nvPr/>
          </p:nvSpPr>
          <p:spPr>
            <a:xfrm>
              <a:off x="102691" y="66972"/>
              <a:ext cx="223243" cy="223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2701" y="10800"/>
                  </a:lnTo>
                  <a:lnTo>
                    <a:pt x="2701" y="21600"/>
                  </a:lnTo>
                  <a:lnTo>
                    <a:pt x="18901" y="21600"/>
                  </a:lnTo>
                  <a:lnTo>
                    <a:pt x="18901" y="10800"/>
                  </a:lnTo>
                  <a:lnTo>
                    <a:pt x="21600" y="10800"/>
                  </a:lnTo>
                  <a:lnTo>
                    <a:pt x="17550" y="6750"/>
                  </a:lnTo>
                  <a:lnTo>
                    <a:pt x="17550" y="1350"/>
                  </a:lnTo>
                  <a:lnTo>
                    <a:pt x="14850" y="1350"/>
                  </a:lnTo>
                  <a:lnTo>
                    <a:pt x="14850" y="4050"/>
                  </a:lnTo>
                  <a:close/>
                </a:path>
              </a:pathLst>
            </a:custGeom>
            <a:solidFill>
              <a:srgbClr val="2F4D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8" name="Фигура"/>
            <p:cNvSpPr/>
            <p:nvPr/>
          </p:nvSpPr>
          <p:spPr>
            <a:xfrm>
              <a:off x="130604" y="178593"/>
              <a:ext cx="167433" cy="111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8998" y="21600"/>
                  </a:lnTo>
                  <a:lnTo>
                    <a:pt x="8998" y="10800"/>
                  </a:lnTo>
                  <a:lnTo>
                    <a:pt x="12599" y="10800"/>
                  </a:lnTo>
                  <a:lnTo>
                    <a:pt x="12599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>
                <a:satOff val="-4409"/>
                <a:lumOff val="-1050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9" name="Фигура"/>
            <p:cNvSpPr/>
            <p:nvPr/>
          </p:nvSpPr>
          <p:spPr>
            <a:xfrm>
              <a:off x="256166" y="80929"/>
              <a:ext cx="27914" cy="55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797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satOff val="-4409"/>
                <a:lumOff val="-1050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0" name="Фигура"/>
            <p:cNvSpPr/>
            <p:nvPr/>
          </p:nvSpPr>
          <p:spPr>
            <a:xfrm>
              <a:off x="0" y="0"/>
              <a:ext cx="428626" cy="357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5" y="1350"/>
                  </a:moveTo>
                  <a:lnTo>
                    <a:pt x="1125" y="20250"/>
                  </a:lnTo>
                  <a:lnTo>
                    <a:pt x="20475" y="20250"/>
                  </a:lnTo>
                  <a:lnTo>
                    <a:pt x="20475" y="1350"/>
                  </a:lnTo>
                  <a:close/>
                  <a:moveTo>
                    <a:pt x="0" y="0"/>
                  </a:moveTo>
                  <a:lnTo>
                    <a:pt x="1125" y="1350"/>
                  </a:lnTo>
                  <a:moveTo>
                    <a:pt x="0" y="21600"/>
                  </a:moveTo>
                  <a:lnTo>
                    <a:pt x="1125" y="20250"/>
                  </a:lnTo>
                  <a:moveTo>
                    <a:pt x="21600" y="21600"/>
                  </a:moveTo>
                  <a:lnTo>
                    <a:pt x="20475" y="20250"/>
                  </a:lnTo>
                  <a:moveTo>
                    <a:pt x="21600" y="0"/>
                  </a:moveTo>
                  <a:lnTo>
                    <a:pt x="20475" y="1350"/>
                  </a:lnTo>
                  <a:moveTo>
                    <a:pt x="10800" y="4050"/>
                  </a:moveTo>
                  <a:lnTo>
                    <a:pt x="5175" y="10800"/>
                  </a:lnTo>
                  <a:lnTo>
                    <a:pt x="6582" y="10800"/>
                  </a:lnTo>
                  <a:lnTo>
                    <a:pt x="6582" y="17550"/>
                  </a:lnTo>
                  <a:lnTo>
                    <a:pt x="15019" y="17550"/>
                  </a:lnTo>
                  <a:lnTo>
                    <a:pt x="15019" y="10800"/>
                  </a:lnTo>
                  <a:lnTo>
                    <a:pt x="16425" y="10800"/>
                  </a:lnTo>
                  <a:lnTo>
                    <a:pt x="14316" y="8269"/>
                  </a:lnTo>
                  <a:lnTo>
                    <a:pt x="14316" y="4894"/>
                  </a:lnTo>
                  <a:lnTo>
                    <a:pt x="12909" y="4894"/>
                  </a:lnTo>
                  <a:lnTo>
                    <a:pt x="12909" y="6581"/>
                  </a:lnTo>
                  <a:close/>
                  <a:moveTo>
                    <a:pt x="12909" y="6581"/>
                  </a:moveTo>
                  <a:lnTo>
                    <a:pt x="14316" y="8269"/>
                  </a:lnTo>
                  <a:moveTo>
                    <a:pt x="6582" y="10800"/>
                  </a:moveTo>
                  <a:lnTo>
                    <a:pt x="15019" y="10800"/>
                  </a:lnTo>
                  <a:moveTo>
                    <a:pt x="10097" y="17550"/>
                  </a:moveTo>
                  <a:lnTo>
                    <a:pt x="10097" y="14175"/>
                  </a:lnTo>
                  <a:lnTo>
                    <a:pt x="11503" y="14175"/>
                  </a:lnTo>
                  <a:lnTo>
                    <a:pt x="11503" y="17550"/>
                  </a:lnTo>
                </a:path>
              </a:pathLst>
            </a:custGeom>
            <a:noFill/>
            <a:ln w="254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Сгруппировать"/>
          <p:cNvGrpSpPr/>
          <p:nvPr/>
        </p:nvGrpSpPr>
        <p:grpSpPr>
          <a:xfrm>
            <a:off x="2625725" y="1285875"/>
            <a:ext cx="4070350" cy="4789488"/>
            <a:chOff x="0" y="0"/>
            <a:chExt cx="4070350" cy="4789487"/>
          </a:xfrm>
        </p:grpSpPr>
        <p:pic>
          <p:nvPicPr>
            <p:cNvPr id="103" name="0018" descr="001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070350" cy="4789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4" name="Прямоугольник"/>
            <p:cNvSpPr/>
            <p:nvPr/>
          </p:nvSpPr>
          <p:spPr>
            <a:xfrm>
              <a:off x="803274" y="2143125"/>
              <a:ext cx="1643065" cy="1000126"/>
            </a:xfrm>
            <a:prstGeom prst="rect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06" name="Аппаратное обеспечение компьютера включает  в себя:"/>
          <p:cNvSpPr txBox="1"/>
          <p:nvPr>
            <p:ph type="body" sz="quarter" idx="4294967295"/>
          </p:nvPr>
        </p:nvSpPr>
        <p:spPr>
          <a:xfrm>
            <a:off x="1071562" y="1000125"/>
            <a:ext cx="7615238" cy="78581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600"/>
              </a:spcBef>
              <a:buSzTx/>
              <a:buNone/>
              <a:defRPr b="1" i="1" sz="2500" u="sng"/>
            </a:pPr>
            <a:r>
              <a:t>Аппаратное обеспечение </a:t>
            </a:r>
            <a:r>
              <a:rPr b="0" i="0" u="none"/>
              <a:t>компьютера включает </a:t>
            </a:r>
            <a:br>
              <a:rPr b="0" i="0" u="none"/>
            </a:br>
            <a:r>
              <a:rPr b="0" i="0" u="none"/>
              <a:t>в себя</a:t>
            </a:r>
            <a:r>
              <a:rPr b="0" i="0" u="none">
                <a:solidFill>
                  <a:srgbClr val="005A9E"/>
                </a:solidFill>
              </a:rPr>
              <a:t>:</a:t>
            </a:r>
          </a:p>
        </p:txBody>
      </p:sp>
      <p:sp>
        <p:nvSpPr>
          <p:cNvPr id="107" name="Как устроен компьютер"/>
          <p:cNvSpPr txBox="1"/>
          <p:nvPr>
            <p:ph type="title" idx="4294967295"/>
          </p:nvPr>
        </p:nvSpPr>
        <p:spPr>
          <a:xfrm>
            <a:off x="457200" y="-1"/>
            <a:ext cx="8229600" cy="114300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497D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/>
            <a:r>
              <a:t>Как устроен компьютер</a:t>
            </a:r>
          </a:p>
        </p:txBody>
      </p:sp>
      <p:sp>
        <p:nvSpPr>
          <p:cNvPr id="108" name="Линия"/>
          <p:cNvSpPr/>
          <p:nvPr/>
        </p:nvSpPr>
        <p:spPr>
          <a:xfrm flipH="1">
            <a:off x="6299199" y="3446462"/>
            <a:ext cx="1008064" cy="360363"/>
          </a:xfrm>
          <a:prstGeom prst="line">
            <a:avLst/>
          </a:prstGeom>
          <a:ln w="38100">
            <a:solidFill>
              <a:srgbClr val="10253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09" name="Системный блок"/>
          <p:cNvSpPr txBox="1"/>
          <p:nvPr/>
        </p:nvSpPr>
        <p:spPr>
          <a:xfrm>
            <a:off x="7351394" y="3078162"/>
            <a:ext cx="1746887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i="1" sz="2000" u="sng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Системный блок</a:t>
            </a:r>
          </a:p>
        </p:txBody>
      </p:sp>
      <p:sp>
        <p:nvSpPr>
          <p:cNvPr id="110" name="Линия"/>
          <p:cNvSpPr/>
          <p:nvPr/>
        </p:nvSpPr>
        <p:spPr>
          <a:xfrm>
            <a:off x="1978025" y="3375025"/>
            <a:ext cx="1295400" cy="503238"/>
          </a:xfrm>
          <a:prstGeom prst="line">
            <a:avLst/>
          </a:prstGeom>
          <a:ln w="38100">
            <a:solidFill>
              <a:srgbClr val="10253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11" name="Монитор"/>
          <p:cNvSpPr txBox="1"/>
          <p:nvPr/>
        </p:nvSpPr>
        <p:spPr>
          <a:xfrm>
            <a:off x="1117282" y="3000375"/>
            <a:ext cx="174371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200"/>
              </a:spcBef>
              <a:defRPr b="1" i="1" sz="2000" u="sng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Монито</a:t>
            </a:r>
            <a:r>
              <a:rPr i="0"/>
              <a:t>р</a:t>
            </a:r>
          </a:p>
        </p:txBody>
      </p:sp>
      <p:sp>
        <p:nvSpPr>
          <p:cNvPr id="112" name="Линия"/>
          <p:cNvSpPr/>
          <p:nvPr/>
        </p:nvSpPr>
        <p:spPr>
          <a:xfrm>
            <a:off x="2122487" y="4383087"/>
            <a:ext cx="1295401" cy="1008064"/>
          </a:xfrm>
          <a:prstGeom prst="line">
            <a:avLst/>
          </a:prstGeom>
          <a:ln w="38100">
            <a:solidFill>
              <a:srgbClr val="10253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13" name="Клавиатура"/>
          <p:cNvSpPr txBox="1"/>
          <p:nvPr/>
        </p:nvSpPr>
        <p:spPr>
          <a:xfrm>
            <a:off x="1188719" y="4029075"/>
            <a:ext cx="1694499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i="1" sz="2000" u="sng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Клавиатура</a:t>
            </a:r>
          </a:p>
        </p:txBody>
      </p:sp>
      <p:sp>
        <p:nvSpPr>
          <p:cNvPr id="114" name="Линия"/>
          <p:cNvSpPr/>
          <p:nvPr/>
        </p:nvSpPr>
        <p:spPr>
          <a:xfrm flipH="1">
            <a:off x="5865812" y="4743450"/>
            <a:ext cx="1512888" cy="647700"/>
          </a:xfrm>
          <a:prstGeom prst="line">
            <a:avLst/>
          </a:prstGeom>
          <a:ln w="38100">
            <a:solidFill>
              <a:srgbClr val="10253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15" name="Мышь"/>
          <p:cNvSpPr txBox="1"/>
          <p:nvPr/>
        </p:nvSpPr>
        <p:spPr>
          <a:xfrm>
            <a:off x="7403782" y="4357687"/>
            <a:ext cx="95948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i="1" sz="2000" u="sng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Мышь</a:t>
            </a:r>
          </a:p>
        </p:txBody>
      </p:sp>
      <p:sp>
        <p:nvSpPr>
          <p:cNvPr id="116" name="Линия"/>
          <p:cNvSpPr/>
          <p:nvPr/>
        </p:nvSpPr>
        <p:spPr>
          <a:xfrm flipH="1">
            <a:off x="5362574" y="1719262"/>
            <a:ext cx="1512889" cy="649288"/>
          </a:xfrm>
          <a:prstGeom prst="line">
            <a:avLst/>
          </a:prstGeom>
          <a:ln w="38100">
            <a:solidFill>
              <a:srgbClr val="10253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17" name="Принтер"/>
          <p:cNvSpPr txBox="1"/>
          <p:nvPr/>
        </p:nvSpPr>
        <p:spPr>
          <a:xfrm>
            <a:off x="6921182" y="1358900"/>
            <a:ext cx="146272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i="1" sz="2000" u="sng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Принтер</a:t>
            </a:r>
          </a:p>
        </p:txBody>
      </p:sp>
      <p:sp>
        <p:nvSpPr>
          <p:cNvPr id="118" name="Линия"/>
          <p:cNvSpPr/>
          <p:nvPr/>
        </p:nvSpPr>
        <p:spPr>
          <a:xfrm flipH="1">
            <a:off x="6226175" y="2078037"/>
            <a:ext cx="1223963" cy="431801"/>
          </a:xfrm>
          <a:prstGeom prst="line">
            <a:avLst/>
          </a:prstGeom>
          <a:ln w="38100">
            <a:solidFill>
              <a:srgbClr val="10253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19" name="Колонки"/>
          <p:cNvSpPr txBox="1"/>
          <p:nvPr/>
        </p:nvSpPr>
        <p:spPr>
          <a:xfrm>
            <a:off x="7495857" y="1714500"/>
            <a:ext cx="1459549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i="1" sz="2000" u="sng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Колонки</a:t>
            </a:r>
          </a:p>
        </p:txBody>
      </p:sp>
      <p:sp>
        <p:nvSpPr>
          <p:cNvPr id="120" name="А так же другие дополнительные устройства, подсоединяемые к компьютеру."/>
          <p:cNvSpPr txBox="1"/>
          <p:nvPr/>
        </p:nvSpPr>
        <p:spPr>
          <a:xfrm>
            <a:off x="545782" y="5929312"/>
            <a:ext cx="8138161" cy="85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600"/>
              </a:spcBef>
              <a:defRPr sz="2600"/>
            </a:lvl1pPr>
          </a:lstStyle>
          <a:p>
            <a:pPr/>
            <a:r>
              <a:t>А так же другие дополнительные устройства, подсоединяемые к компьютеру.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Class="entr" nodeType="afterEffect" presetSubtype="1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Class="entr" nodeType="afterEffect" presetSubtype="1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Class="entr" nodeType="after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Class="entr" nodeType="afterEffect" presetSubtype="1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4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Class="entr" nodeType="afterEffect" presetSubtype="16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Class="entr" nodeType="afterEffect" presetSubtype="1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5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Class="entr" nodeType="afterEffect" presetSubtype="16" presetID="2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Class="entr" nodeType="afterEffect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7" grpId="10"/>
      <p:bldP build="whole" bldLvl="1" animBg="1" rev="0" advAuto="0" spid="118" grpId="11"/>
      <p:bldP build="whole" bldLvl="1" animBg="1" rev="0" advAuto="0" spid="112" grpId="5"/>
      <p:bldP build="whole" bldLvl="1" animBg="1" rev="0" advAuto="0" spid="109" grpId="2"/>
      <p:bldP build="whole" bldLvl="1" animBg="1" rev="0" advAuto="0" spid="113" grpId="6"/>
      <p:bldP build="whole" bldLvl="1" animBg="1" rev="0" advAuto="0" spid="116" grpId="9"/>
      <p:bldP build="whole" bldLvl="1" animBg="1" rev="0" advAuto="0" spid="108" grpId="1"/>
      <p:bldP build="whole" bldLvl="1" animBg="1" rev="0" advAuto="0" spid="120" grpId="13"/>
      <p:bldP build="whole" bldLvl="1" animBg="1" rev="0" advAuto="0" spid="111" grpId="4"/>
      <p:bldP build="whole" bldLvl="1" animBg="1" rev="0" advAuto="0" spid="114" grpId="7"/>
      <p:bldP build="whole" bldLvl="1" animBg="1" rev="0" advAuto="0" spid="119" grpId="12"/>
      <p:bldP build="whole" bldLvl="1" animBg="1" rev="0" advAuto="0" spid="115" grpId="8"/>
      <p:bldP build="whole" bldLvl="1" animBg="1" rev="0" advAuto="0" spid="110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Дополнительные устройства"/>
          <p:cNvSpPr txBox="1"/>
          <p:nvPr>
            <p:ph type="title" idx="4294967295"/>
          </p:nvPr>
        </p:nvSpPr>
        <p:spPr>
          <a:xfrm>
            <a:off x="457200" y="-1"/>
            <a:ext cx="8229600" cy="114300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497D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/>
            <a:r>
              <a:t>Дополнительные устройства</a:t>
            </a:r>
          </a:p>
        </p:txBody>
      </p:sp>
      <p:sp>
        <p:nvSpPr>
          <p:cNvPr id="123" name="3D принтер"/>
          <p:cNvSpPr txBox="1"/>
          <p:nvPr/>
        </p:nvSpPr>
        <p:spPr>
          <a:xfrm>
            <a:off x="7118032" y="3576637"/>
            <a:ext cx="1694499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200"/>
              </a:spcBef>
              <a:defRPr b="1" sz="2000">
                <a:solidFill>
                  <a:srgbClr val="003399"/>
                </a:solidFill>
              </a:defRPr>
            </a:pPr>
            <a:r>
              <a:t>3</a:t>
            </a:r>
            <a:r>
              <a:t>D </a:t>
            </a:r>
            <a:r>
              <a:t>принтер</a:t>
            </a:r>
          </a:p>
        </p:txBody>
      </p:sp>
      <p:sp>
        <p:nvSpPr>
          <p:cNvPr id="124" name="сканер"/>
          <p:cNvSpPr txBox="1"/>
          <p:nvPr/>
        </p:nvSpPr>
        <p:spPr>
          <a:xfrm>
            <a:off x="4619307" y="1354137"/>
            <a:ext cx="1564324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200"/>
              </a:spcBef>
              <a:defRPr b="1" sz="2000">
                <a:solidFill>
                  <a:srgbClr val="003399"/>
                </a:solidFill>
              </a:defRPr>
            </a:lvl1pPr>
          </a:lstStyle>
          <a:p>
            <a:pPr/>
            <a:r>
              <a:t>сканер</a:t>
            </a:r>
          </a:p>
        </p:txBody>
      </p:sp>
      <p:pic>
        <p:nvPicPr>
          <p:cNvPr id="125" name="i6" descr="i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5112" y="1773237"/>
            <a:ext cx="1436688" cy="1584326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Web-камера"/>
          <p:cNvSpPr txBox="1"/>
          <p:nvPr/>
        </p:nvSpPr>
        <p:spPr>
          <a:xfrm>
            <a:off x="2706369" y="1341437"/>
            <a:ext cx="1708787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003399"/>
                </a:solidFill>
              </a:defRPr>
            </a:lvl1pPr>
          </a:lstStyle>
          <a:p>
            <a:pPr/>
            <a:r>
              <a:t>Web-камера</a:t>
            </a:r>
          </a:p>
        </p:txBody>
      </p:sp>
      <p:pic>
        <p:nvPicPr>
          <p:cNvPr id="127" name="i7" descr="i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8687" y="1714500"/>
            <a:ext cx="2089151" cy="145097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планшет"/>
          <p:cNvSpPr txBox="1"/>
          <p:nvPr/>
        </p:nvSpPr>
        <p:spPr>
          <a:xfrm>
            <a:off x="1117282" y="1341437"/>
            <a:ext cx="1194436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003399"/>
                </a:solidFill>
              </a:defRPr>
            </a:lvl1pPr>
          </a:lstStyle>
          <a:p>
            <a:pPr/>
            <a:r>
              <a:t>планшет</a:t>
            </a:r>
          </a:p>
        </p:txBody>
      </p:sp>
      <p:pic>
        <p:nvPicPr>
          <p:cNvPr id="129" name="big_09116142952" descr="big_0911614295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86537" y="1773237"/>
            <a:ext cx="2411413" cy="1811338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графопостроитель"/>
          <p:cNvSpPr txBox="1"/>
          <p:nvPr/>
        </p:nvSpPr>
        <p:spPr>
          <a:xfrm>
            <a:off x="6705282" y="1341437"/>
            <a:ext cx="2535874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003399"/>
                </a:solidFill>
              </a:defRPr>
            </a:lvl1pPr>
          </a:lstStyle>
          <a:p>
            <a:pPr/>
            <a:r>
              <a:t>графопостроитель</a:t>
            </a:r>
          </a:p>
        </p:txBody>
      </p:sp>
      <p:sp>
        <p:nvSpPr>
          <p:cNvPr id="131" name="джойстик"/>
          <p:cNvSpPr txBox="1"/>
          <p:nvPr/>
        </p:nvSpPr>
        <p:spPr>
          <a:xfrm>
            <a:off x="1117282" y="3571875"/>
            <a:ext cx="1194436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200"/>
              </a:spcBef>
              <a:defRPr b="1" sz="2000">
                <a:solidFill>
                  <a:srgbClr val="003399"/>
                </a:solidFill>
              </a:defRPr>
            </a:lvl1pPr>
          </a:lstStyle>
          <a:p>
            <a:pPr/>
            <a:r>
              <a:t>джойстик</a:t>
            </a:r>
          </a:p>
        </p:txBody>
      </p:sp>
      <p:pic>
        <p:nvPicPr>
          <p:cNvPr id="132" name="big_09116142952" descr="big_0911614295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86537" y="1773237"/>
            <a:ext cx="2411413" cy="1811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genius_metalstrike3d_55750" descr="genius_metalstrike3d_5575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28687" y="4000500"/>
            <a:ext cx="1333501" cy="1944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103384" descr="10338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57687" y="1714500"/>
            <a:ext cx="2200276" cy="2022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апр" descr="апр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357437" y="3286125"/>
            <a:ext cx="2327276" cy="2795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папп" descr="папп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938712" y="4429125"/>
            <a:ext cx="1990726" cy="1357313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плоттер"/>
          <p:cNvSpPr txBox="1"/>
          <p:nvPr/>
        </p:nvSpPr>
        <p:spPr>
          <a:xfrm>
            <a:off x="2474594" y="3429000"/>
            <a:ext cx="1564324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200"/>
              </a:spcBef>
              <a:defRPr b="1" sz="2000">
                <a:solidFill>
                  <a:srgbClr val="003399"/>
                </a:solidFill>
              </a:defRPr>
            </a:lvl1pPr>
          </a:lstStyle>
          <a:p>
            <a:pPr/>
            <a:r>
              <a:t>плоттер</a:t>
            </a:r>
          </a:p>
        </p:txBody>
      </p:sp>
      <p:sp>
        <p:nvSpPr>
          <p:cNvPr id="138" name="цифровая  камера"/>
          <p:cNvSpPr txBox="1"/>
          <p:nvPr/>
        </p:nvSpPr>
        <p:spPr>
          <a:xfrm>
            <a:off x="5189219" y="3571875"/>
            <a:ext cx="1694499" cy="644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200"/>
              </a:spcBef>
              <a:defRPr b="1" sz="2000">
                <a:solidFill>
                  <a:srgbClr val="003399"/>
                </a:solidFill>
              </a:defRPr>
            </a:pPr>
            <a:r>
              <a:t>цифровая</a:t>
            </a:r>
            <a:br/>
            <a:r>
              <a:t> камера</a:t>
            </a:r>
          </a:p>
        </p:txBody>
      </p:sp>
      <p:sp>
        <p:nvSpPr>
          <p:cNvPr id="139" name="Какие ещё устройства тебе известны?"/>
          <p:cNvSpPr txBox="1"/>
          <p:nvPr>
            <p:ph type="body" sz="quarter" idx="4294967295"/>
          </p:nvPr>
        </p:nvSpPr>
        <p:spPr>
          <a:xfrm>
            <a:off x="628650" y="6143625"/>
            <a:ext cx="8229600" cy="500063"/>
          </a:xfrm>
          <a:prstGeom prst="rect">
            <a:avLst/>
          </a:prstGeom>
          <a:solidFill>
            <a:srgbClr val="C6D9F1"/>
          </a:solidFill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600"/>
              </a:spcBef>
              <a:buSzTx/>
              <a:buNone/>
              <a:defRPr b="1" sz="2800">
                <a:solidFill>
                  <a:srgbClr val="17375E"/>
                </a:solidFill>
              </a:defRPr>
            </a:lvl1pPr>
          </a:lstStyle>
          <a:p>
            <a:pPr/>
            <a:r>
              <a:t>Какие ещё устройства тебе известны?</a:t>
            </a:r>
          </a:p>
        </p:txBody>
      </p:sp>
      <p:pic>
        <p:nvPicPr>
          <p:cNvPr id="140" name="http://www.itclips.net/wp-content/plugins/rss-poster/cache/27ca5_UPv11-full2.jpg" descr="http://www.itclips.net/wp-content/plugins/rss-poster/cache/27ca5_UPv11-full2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000875" y="3929062"/>
            <a:ext cx="1785938" cy="20526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Сгруппировать"/>
          <p:cNvGrpSpPr/>
          <p:nvPr/>
        </p:nvGrpSpPr>
        <p:grpSpPr>
          <a:xfrm>
            <a:off x="5177570" y="3867723"/>
            <a:ext cx="1299464" cy="1043513"/>
            <a:chOff x="0" y="0"/>
            <a:chExt cx="1299462" cy="1043511"/>
          </a:xfrm>
        </p:grpSpPr>
        <p:sp>
          <p:nvSpPr>
            <p:cNvPr id="142" name="Фигура"/>
            <p:cNvSpPr/>
            <p:nvPr/>
          </p:nvSpPr>
          <p:spPr>
            <a:xfrm flipH="1" rot="1952906">
              <a:off x="15723" y="307443"/>
              <a:ext cx="1268017" cy="428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9671"/>
                    <a:pt x="4290" y="0"/>
                    <a:pt x="9583" y="0"/>
                  </a:cubicBezTo>
                  <a:lnTo>
                    <a:pt x="11408" y="0"/>
                  </a:lnTo>
                  <a:cubicBezTo>
                    <a:pt x="15778" y="0"/>
                    <a:pt x="19595" y="6663"/>
                    <a:pt x="20687" y="16200"/>
                  </a:cubicBezTo>
                  <a:lnTo>
                    <a:pt x="21600" y="16200"/>
                  </a:lnTo>
                  <a:lnTo>
                    <a:pt x="20079" y="21600"/>
                  </a:lnTo>
                  <a:lnTo>
                    <a:pt x="17949" y="16200"/>
                  </a:lnTo>
                  <a:lnTo>
                    <a:pt x="18862" y="16200"/>
                  </a:lnTo>
                  <a:cubicBezTo>
                    <a:pt x="17854" y="7400"/>
                    <a:pt x="14510" y="964"/>
                    <a:pt x="10496" y="98"/>
                  </a:cubicBezTo>
                  <a:lnTo>
                    <a:pt x="10496" y="98"/>
                  </a:lnTo>
                  <a:cubicBezTo>
                    <a:pt x="5579" y="1158"/>
                    <a:pt x="1825" y="10468"/>
                    <a:pt x="1825" y="21600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43" name="Фигура"/>
            <p:cNvSpPr/>
            <p:nvPr/>
          </p:nvSpPr>
          <p:spPr>
            <a:xfrm flipH="1" rot="1952906">
              <a:off x="616398" y="482799"/>
              <a:ext cx="616150" cy="428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9671"/>
                    <a:pt x="8830" y="0"/>
                    <a:pt x="19722" y="0"/>
                  </a:cubicBezTo>
                  <a:cubicBezTo>
                    <a:pt x="20349" y="0"/>
                    <a:pt x="20976" y="33"/>
                    <a:pt x="21600" y="98"/>
                  </a:cubicBezTo>
                  <a:lnTo>
                    <a:pt x="21600" y="98"/>
                  </a:lnTo>
                  <a:cubicBezTo>
                    <a:pt x="11482" y="1158"/>
                    <a:pt x="3757" y="10468"/>
                    <a:pt x="3757" y="21600"/>
                  </a:cubicBezTo>
                  <a:close/>
                </a:path>
              </a:pathLst>
            </a:custGeom>
            <a:solidFill>
              <a:schemeClr val="accent1">
                <a:satOff val="-4409"/>
                <a:lumOff val="-1050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44" name="Линия"/>
            <p:cNvSpPr/>
            <p:nvPr/>
          </p:nvSpPr>
          <p:spPr>
            <a:xfrm flipH="1" rot="1952906">
              <a:off x="775357" y="359596"/>
              <a:ext cx="5357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12" y="0"/>
                    <a:pt x="14420" y="7208"/>
                    <a:pt x="21600" y="21600"/>
                  </a:cubicBezTo>
                </a:path>
              </a:pathLst>
            </a:custGeom>
            <a:noFill/>
            <a:ln w="254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</p:grpSp>
      <p:grpSp>
        <p:nvGrpSpPr>
          <p:cNvPr id="149" name="Сгруппировать"/>
          <p:cNvGrpSpPr/>
          <p:nvPr/>
        </p:nvGrpSpPr>
        <p:grpSpPr>
          <a:xfrm>
            <a:off x="2422643" y="4178861"/>
            <a:ext cx="1218626" cy="1179484"/>
            <a:chOff x="0" y="0"/>
            <a:chExt cx="1218624" cy="1179482"/>
          </a:xfrm>
        </p:grpSpPr>
        <p:sp>
          <p:nvSpPr>
            <p:cNvPr id="146" name="Фигура"/>
            <p:cNvSpPr/>
            <p:nvPr/>
          </p:nvSpPr>
          <p:spPr>
            <a:xfrm rot="19013375">
              <a:off x="-24696" y="375428"/>
              <a:ext cx="1268017" cy="428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9671"/>
                    <a:pt x="4290" y="0"/>
                    <a:pt x="9583" y="0"/>
                  </a:cubicBezTo>
                  <a:lnTo>
                    <a:pt x="11408" y="0"/>
                  </a:lnTo>
                  <a:cubicBezTo>
                    <a:pt x="15778" y="0"/>
                    <a:pt x="19595" y="6663"/>
                    <a:pt x="20687" y="16200"/>
                  </a:cubicBezTo>
                  <a:lnTo>
                    <a:pt x="21600" y="16200"/>
                  </a:lnTo>
                  <a:lnTo>
                    <a:pt x="20079" y="21600"/>
                  </a:lnTo>
                  <a:lnTo>
                    <a:pt x="17949" y="16200"/>
                  </a:lnTo>
                  <a:lnTo>
                    <a:pt x="18862" y="16200"/>
                  </a:lnTo>
                  <a:cubicBezTo>
                    <a:pt x="17854" y="7400"/>
                    <a:pt x="14510" y="964"/>
                    <a:pt x="10496" y="98"/>
                  </a:cubicBezTo>
                  <a:lnTo>
                    <a:pt x="10496" y="98"/>
                  </a:lnTo>
                  <a:cubicBezTo>
                    <a:pt x="5579" y="1158"/>
                    <a:pt x="1825" y="10468"/>
                    <a:pt x="1825" y="21600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47" name="Фигура"/>
            <p:cNvSpPr/>
            <p:nvPr/>
          </p:nvSpPr>
          <p:spPr>
            <a:xfrm rot="19013375">
              <a:off x="63294" y="598173"/>
              <a:ext cx="616150" cy="428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9671"/>
                    <a:pt x="8830" y="0"/>
                    <a:pt x="19722" y="0"/>
                  </a:cubicBezTo>
                  <a:cubicBezTo>
                    <a:pt x="20349" y="0"/>
                    <a:pt x="20976" y="33"/>
                    <a:pt x="21600" y="98"/>
                  </a:cubicBezTo>
                  <a:lnTo>
                    <a:pt x="21600" y="98"/>
                  </a:lnTo>
                  <a:cubicBezTo>
                    <a:pt x="11482" y="1158"/>
                    <a:pt x="3757" y="10468"/>
                    <a:pt x="3757" y="21600"/>
                  </a:cubicBezTo>
                  <a:close/>
                </a:path>
              </a:pathLst>
            </a:custGeom>
            <a:solidFill>
              <a:schemeClr val="accent1">
                <a:satOff val="-4409"/>
                <a:lumOff val="-1050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48" name="Линия"/>
            <p:cNvSpPr/>
            <p:nvPr/>
          </p:nvSpPr>
          <p:spPr>
            <a:xfrm rot="19013375">
              <a:off x="404131" y="458159"/>
              <a:ext cx="5357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12" y="0"/>
                    <a:pt x="14420" y="7208"/>
                    <a:pt x="21600" y="21600"/>
                  </a:cubicBezTo>
                </a:path>
              </a:pathLst>
            </a:custGeom>
            <a:noFill/>
            <a:ln w="254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</p:grpSp>
      <p:grpSp>
        <p:nvGrpSpPr>
          <p:cNvPr id="153" name="Сгруппировать"/>
          <p:cNvGrpSpPr/>
          <p:nvPr/>
        </p:nvGrpSpPr>
        <p:grpSpPr>
          <a:xfrm>
            <a:off x="4620836" y="4848834"/>
            <a:ext cx="995149" cy="1170478"/>
            <a:chOff x="0" y="0"/>
            <a:chExt cx="995147" cy="1170477"/>
          </a:xfrm>
        </p:grpSpPr>
        <p:sp>
          <p:nvSpPr>
            <p:cNvPr id="150" name="Фигура"/>
            <p:cNvSpPr/>
            <p:nvPr/>
          </p:nvSpPr>
          <p:spPr>
            <a:xfrm rot="18286820">
              <a:off x="-66121" y="370926"/>
              <a:ext cx="1127390" cy="428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29"/>
                    <a:pt x="4213" y="21600"/>
                    <a:pt x="9410" y="21600"/>
                  </a:cubicBezTo>
                  <a:lnTo>
                    <a:pt x="11464" y="21600"/>
                  </a:lnTo>
                  <a:cubicBezTo>
                    <a:pt x="15754" y="21600"/>
                    <a:pt x="19502" y="14937"/>
                    <a:pt x="20574" y="5400"/>
                  </a:cubicBezTo>
                  <a:lnTo>
                    <a:pt x="21600" y="5400"/>
                  </a:lnTo>
                  <a:lnTo>
                    <a:pt x="19846" y="0"/>
                  </a:lnTo>
                  <a:lnTo>
                    <a:pt x="17494" y="5400"/>
                  </a:lnTo>
                  <a:lnTo>
                    <a:pt x="18520" y="5400"/>
                  </a:lnTo>
                  <a:cubicBezTo>
                    <a:pt x="17542" y="14093"/>
                    <a:pt x="14324" y="20491"/>
                    <a:pt x="10437" y="21471"/>
                  </a:cubicBezTo>
                  <a:cubicBezTo>
                    <a:pt x="5666" y="20268"/>
                    <a:pt x="2054" y="11017"/>
                    <a:pt x="2054" y="0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51" name="Фигура"/>
            <p:cNvSpPr/>
            <p:nvPr/>
          </p:nvSpPr>
          <p:spPr>
            <a:xfrm rot="18286820">
              <a:off x="47513" y="588196"/>
              <a:ext cx="598329" cy="428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29"/>
                    <a:pt x="7938" y="21600"/>
                    <a:pt x="17730" y="21600"/>
                  </a:cubicBezTo>
                  <a:lnTo>
                    <a:pt x="21600" y="21600"/>
                  </a:lnTo>
                  <a:cubicBezTo>
                    <a:pt x="11808" y="21600"/>
                    <a:pt x="3870" y="11929"/>
                    <a:pt x="3870" y="0"/>
                  </a:cubicBezTo>
                  <a:close/>
                </a:path>
              </a:pathLst>
            </a:custGeom>
            <a:solidFill>
              <a:schemeClr val="accent1">
                <a:satOff val="-4409"/>
                <a:lumOff val="-1050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52" name="Линия"/>
            <p:cNvSpPr/>
            <p:nvPr/>
          </p:nvSpPr>
          <p:spPr>
            <a:xfrm rot="18286820">
              <a:off x="650212" y="693976"/>
              <a:ext cx="5360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384" y="21600"/>
                    <a:pt x="7173" y="14389"/>
                    <a:pt x="0" y="0"/>
                  </a:cubicBezTo>
                </a:path>
              </a:pathLst>
            </a:custGeom>
            <a:noFill/>
            <a:ln w="254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</p:grpSp>
      <p:grpSp>
        <p:nvGrpSpPr>
          <p:cNvPr id="157" name="Сгруппировать"/>
          <p:cNvGrpSpPr/>
          <p:nvPr/>
        </p:nvGrpSpPr>
        <p:grpSpPr>
          <a:xfrm>
            <a:off x="5159446" y="2578742"/>
            <a:ext cx="1337322" cy="856040"/>
            <a:chOff x="0" y="0"/>
            <a:chExt cx="1337321" cy="856039"/>
          </a:xfrm>
        </p:grpSpPr>
        <p:sp>
          <p:nvSpPr>
            <p:cNvPr id="154" name="Фигура"/>
            <p:cNvSpPr/>
            <p:nvPr/>
          </p:nvSpPr>
          <p:spPr>
            <a:xfrm flipH="1" rot="1264900">
              <a:off x="34652" y="213707"/>
              <a:ext cx="1268017" cy="428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9671"/>
                    <a:pt x="4290" y="0"/>
                    <a:pt x="9583" y="0"/>
                  </a:cubicBezTo>
                  <a:lnTo>
                    <a:pt x="11408" y="0"/>
                  </a:lnTo>
                  <a:cubicBezTo>
                    <a:pt x="15778" y="0"/>
                    <a:pt x="19595" y="6663"/>
                    <a:pt x="20687" y="16200"/>
                  </a:cubicBezTo>
                  <a:lnTo>
                    <a:pt x="21600" y="16200"/>
                  </a:lnTo>
                  <a:lnTo>
                    <a:pt x="20079" y="21600"/>
                  </a:lnTo>
                  <a:lnTo>
                    <a:pt x="17949" y="16200"/>
                  </a:lnTo>
                  <a:lnTo>
                    <a:pt x="18862" y="16200"/>
                  </a:lnTo>
                  <a:cubicBezTo>
                    <a:pt x="17854" y="7400"/>
                    <a:pt x="14510" y="964"/>
                    <a:pt x="10496" y="98"/>
                  </a:cubicBezTo>
                  <a:lnTo>
                    <a:pt x="10496" y="98"/>
                  </a:lnTo>
                  <a:cubicBezTo>
                    <a:pt x="5579" y="1158"/>
                    <a:pt x="1825" y="10468"/>
                    <a:pt x="1825" y="21600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55" name="Фигура"/>
            <p:cNvSpPr/>
            <p:nvPr/>
          </p:nvSpPr>
          <p:spPr>
            <a:xfrm flipH="1" rot="1264900">
              <a:off x="664704" y="330945"/>
              <a:ext cx="616150" cy="428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9671"/>
                    <a:pt x="8830" y="0"/>
                    <a:pt x="19722" y="0"/>
                  </a:cubicBezTo>
                  <a:cubicBezTo>
                    <a:pt x="20349" y="0"/>
                    <a:pt x="20976" y="33"/>
                    <a:pt x="21600" y="98"/>
                  </a:cubicBezTo>
                  <a:lnTo>
                    <a:pt x="21600" y="98"/>
                  </a:lnTo>
                  <a:cubicBezTo>
                    <a:pt x="11482" y="1158"/>
                    <a:pt x="3757" y="10468"/>
                    <a:pt x="3757" y="21600"/>
                  </a:cubicBezTo>
                  <a:close/>
                </a:path>
              </a:pathLst>
            </a:custGeom>
            <a:solidFill>
              <a:schemeClr val="accent1">
                <a:satOff val="-4409"/>
                <a:lumOff val="-1050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56" name="Линия"/>
            <p:cNvSpPr/>
            <p:nvPr/>
          </p:nvSpPr>
          <p:spPr>
            <a:xfrm flipH="1" rot="1264900">
              <a:off x="760269" y="238670"/>
              <a:ext cx="5357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12" y="0"/>
                    <a:pt x="14420" y="7208"/>
                    <a:pt x="21600" y="21600"/>
                  </a:cubicBezTo>
                </a:path>
              </a:pathLst>
            </a:custGeom>
            <a:noFill/>
            <a:ln w="254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</p:grpSp>
      <p:grpSp>
        <p:nvGrpSpPr>
          <p:cNvPr id="161" name="Сгруппировать"/>
          <p:cNvGrpSpPr/>
          <p:nvPr/>
        </p:nvGrpSpPr>
        <p:grpSpPr>
          <a:xfrm>
            <a:off x="2356719" y="2647004"/>
            <a:ext cx="1337323" cy="856041"/>
            <a:chOff x="0" y="0"/>
            <a:chExt cx="1337321" cy="856039"/>
          </a:xfrm>
        </p:grpSpPr>
        <p:sp>
          <p:nvSpPr>
            <p:cNvPr id="158" name="Фигура"/>
            <p:cNvSpPr/>
            <p:nvPr/>
          </p:nvSpPr>
          <p:spPr>
            <a:xfrm rot="20335100">
              <a:off x="34652" y="213707"/>
              <a:ext cx="1268017" cy="428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9671"/>
                    <a:pt x="4290" y="0"/>
                    <a:pt x="9583" y="0"/>
                  </a:cubicBezTo>
                  <a:lnTo>
                    <a:pt x="11408" y="0"/>
                  </a:lnTo>
                  <a:cubicBezTo>
                    <a:pt x="15778" y="0"/>
                    <a:pt x="19595" y="6663"/>
                    <a:pt x="20687" y="16200"/>
                  </a:cubicBezTo>
                  <a:lnTo>
                    <a:pt x="21600" y="16200"/>
                  </a:lnTo>
                  <a:lnTo>
                    <a:pt x="20079" y="21600"/>
                  </a:lnTo>
                  <a:lnTo>
                    <a:pt x="17949" y="16200"/>
                  </a:lnTo>
                  <a:lnTo>
                    <a:pt x="18862" y="16200"/>
                  </a:lnTo>
                  <a:cubicBezTo>
                    <a:pt x="17854" y="7400"/>
                    <a:pt x="14510" y="964"/>
                    <a:pt x="10496" y="98"/>
                  </a:cubicBezTo>
                  <a:lnTo>
                    <a:pt x="10496" y="98"/>
                  </a:lnTo>
                  <a:cubicBezTo>
                    <a:pt x="5579" y="1158"/>
                    <a:pt x="1825" y="10468"/>
                    <a:pt x="1825" y="21600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59" name="Фигура"/>
            <p:cNvSpPr/>
            <p:nvPr/>
          </p:nvSpPr>
          <p:spPr>
            <a:xfrm rot="20335100">
              <a:off x="56468" y="330945"/>
              <a:ext cx="616149" cy="428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9671"/>
                    <a:pt x="8830" y="0"/>
                    <a:pt x="19722" y="0"/>
                  </a:cubicBezTo>
                  <a:cubicBezTo>
                    <a:pt x="20349" y="0"/>
                    <a:pt x="20976" y="33"/>
                    <a:pt x="21600" y="98"/>
                  </a:cubicBezTo>
                  <a:lnTo>
                    <a:pt x="21600" y="98"/>
                  </a:lnTo>
                  <a:cubicBezTo>
                    <a:pt x="11482" y="1158"/>
                    <a:pt x="3757" y="10468"/>
                    <a:pt x="3757" y="21600"/>
                  </a:cubicBezTo>
                  <a:close/>
                </a:path>
              </a:pathLst>
            </a:custGeom>
            <a:solidFill>
              <a:schemeClr val="accent1">
                <a:satOff val="-4409"/>
                <a:lumOff val="-1050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60" name="Линия"/>
            <p:cNvSpPr/>
            <p:nvPr/>
          </p:nvSpPr>
          <p:spPr>
            <a:xfrm rot="20335100">
              <a:off x="523474" y="238670"/>
              <a:ext cx="5357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12" y="0"/>
                    <a:pt x="14420" y="7208"/>
                    <a:pt x="21600" y="21600"/>
                  </a:cubicBezTo>
                </a:path>
              </a:pathLst>
            </a:custGeom>
            <a:noFill/>
            <a:ln w="254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</p:grpSp>
      <p:sp>
        <p:nvSpPr>
          <p:cNvPr id="162" name="Главным в компьютере является системный блок, включающий в себя процессор, оперативную память, жёсткий диск, блок питания и другие составляющие."/>
          <p:cNvSpPr txBox="1"/>
          <p:nvPr>
            <p:ph type="body" sz="quarter" idx="4294967295"/>
          </p:nvPr>
        </p:nvSpPr>
        <p:spPr>
          <a:xfrm>
            <a:off x="1143000" y="1243012"/>
            <a:ext cx="7543800" cy="132873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SzTx/>
              <a:buNone/>
              <a:defRPr sz="2500"/>
            </a:pPr>
            <a:r>
              <a:t>Главным в компьютере является </a:t>
            </a:r>
            <a:r>
              <a:rPr b="1" i="1"/>
              <a:t>системный блок</a:t>
            </a:r>
            <a:r>
              <a:t>, включающий в себя процессор, оперативную память, жёсткий диск, блок питания и другие составляющие.</a:t>
            </a:r>
          </a:p>
        </p:txBody>
      </p:sp>
      <p:sp>
        <p:nvSpPr>
          <p:cNvPr id="163" name="Как устроен компьютер"/>
          <p:cNvSpPr txBox="1"/>
          <p:nvPr>
            <p:ph type="title" idx="4294967295"/>
          </p:nvPr>
        </p:nvSpPr>
        <p:spPr>
          <a:xfrm>
            <a:off x="457200" y="-1"/>
            <a:ext cx="8229600" cy="114300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497D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/>
            <a:r>
              <a:t>Как устроен компьютер</a:t>
            </a:r>
          </a:p>
        </p:txBody>
      </p:sp>
      <p:grpSp>
        <p:nvGrpSpPr>
          <p:cNvPr id="172" name="Сгруппировать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286499" y="5786437"/>
            <a:ext cx="2571752" cy="642939"/>
            <a:chOff x="0" y="0"/>
            <a:chExt cx="2571750" cy="642937"/>
          </a:xfrm>
        </p:grpSpPr>
        <p:grpSp>
          <p:nvGrpSpPr>
            <p:cNvPr id="170" name="Сгруппировать"/>
            <p:cNvGrpSpPr/>
            <p:nvPr/>
          </p:nvGrpSpPr>
          <p:grpSpPr>
            <a:xfrm>
              <a:off x="-1" y="-1"/>
              <a:ext cx="2571752" cy="642939"/>
              <a:chOff x="0" y="0"/>
              <a:chExt cx="2571750" cy="642937"/>
            </a:xfrm>
          </p:grpSpPr>
          <p:sp>
            <p:nvSpPr>
              <p:cNvPr id="164" name="Прямоугольник"/>
              <p:cNvSpPr/>
              <p:nvPr/>
            </p:nvSpPr>
            <p:spPr>
              <a:xfrm>
                <a:off x="-1" y="-1"/>
                <a:ext cx="2571752" cy="642939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385D8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000">
                    <a:solidFill>
                      <a:srgbClr val="FFFFFF"/>
                    </a:solidFill>
                    <a:effectLst>
                      <a:outerShdw sx="100000" sy="100000" kx="0" ky="0" algn="b" rotWithShape="0" blurRad="12700" dist="25400" dir="2700000">
                        <a:srgbClr val="000000"/>
                      </a:outerShdw>
                    </a:effectLst>
                  </a:defRPr>
                </a:pPr>
              </a:p>
            </p:txBody>
          </p:sp>
          <p:sp>
            <p:nvSpPr>
              <p:cNvPr id="165" name="Фигура"/>
              <p:cNvSpPr/>
              <p:nvPr/>
            </p:nvSpPr>
            <p:spPr>
              <a:xfrm>
                <a:off x="-1" y="-1"/>
                <a:ext cx="2571752" cy="80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675" y="21600"/>
                    </a:lnTo>
                    <a:lnTo>
                      <a:pt x="2092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29AC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000">
                    <a:solidFill>
                      <a:srgbClr val="FFFFFF"/>
                    </a:solidFill>
                    <a:effectLst>
                      <a:outerShdw sx="100000" sy="100000" kx="0" ky="0" algn="b" rotWithShape="0" blurRad="12700" dist="25400" dir="2700000">
                        <a:srgbClr val="000000"/>
                      </a:outerShdw>
                    </a:effectLst>
                  </a:defRPr>
                </a:pPr>
              </a:p>
            </p:txBody>
          </p:sp>
          <p:sp>
            <p:nvSpPr>
              <p:cNvPr id="166" name="Фигура"/>
              <p:cNvSpPr/>
              <p:nvPr/>
            </p:nvSpPr>
            <p:spPr>
              <a:xfrm>
                <a:off x="-1" y="-1"/>
                <a:ext cx="80369" cy="642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600" y="2700"/>
                    </a:lnTo>
                    <a:lnTo>
                      <a:pt x="21600" y="189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5B3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000">
                    <a:solidFill>
                      <a:srgbClr val="FFFFFF"/>
                    </a:solidFill>
                    <a:effectLst>
                      <a:outerShdw sx="100000" sy="100000" kx="0" ky="0" algn="b" rotWithShape="0" blurRad="12700" dist="25400" dir="2700000">
                        <a:srgbClr val="000000"/>
                      </a:outerShdw>
                    </a:effectLst>
                  </a:defRPr>
                </a:pPr>
              </a:p>
            </p:txBody>
          </p:sp>
          <p:sp>
            <p:nvSpPr>
              <p:cNvPr id="167" name="Фигура"/>
              <p:cNvSpPr/>
              <p:nvPr/>
            </p:nvSpPr>
            <p:spPr>
              <a:xfrm>
                <a:off x="2491382" y="-1"/>
                <a:ext cx="80369" cy="642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2700"/>
                    </a:lnTo>
                    <a:lnTo>
                      <a:pt x="0" y="189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2F4D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000">
                    <a:solidFill>
                      <a:srgbClr val="FFFFFF"/>
                    </a:solidFill>
                    <a:effectLst>
                      <a:outerShdw sx="100000" sy="100000" kx="0" ky="0" algn="b" rotWithShape="0" blurRad="12700" dist="25400" dir="2700000">
                        <a:srgbClr val="000000"/>
                      </a:outerShdw>
                    </a:effectLst>
                  </a:defRPr>
                </a:pPr>
              </a:p>
            </p:txBody>
          </p:sp>
          <p:sp>
            <p:nvSpPr>
              <p:cNvPr id="168" name="Фигура"/>
              <p:cNvSpPr/>
              <p:nvPr/>
            </p:nvSpPr>
            <p:spPr>
              <a:xfrm>
                <a:off x="-1" y="562570"/>
                <a:ext cx="2571752" cy="8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0925" y="0"/>
                    </a:lnTo>
                    <a:lnTo>
                      <a:pt x="675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1">
                  <a:satOff val="-4409"/>
                  <a:lumOff val="-10509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000">
                    <a:solidFill>
                      <a:srgbClr val="FFFFFF"/>
                    </a:solidFill>
                    <a:effectLst>
                      <a:outerShdw sx="100000" sy="100000" kx="0" ky="0" algn="b" rotWithShape="0" blurRad="12700" dist="25400" dir="2700000">
                        <a:srgbClr val="000000"/>
                      </a:outerShdw>
                    </a:effectLst>
                  </a:defRPr>
                </a:pPr>
              </a:p>
            </p:txBody>
          </p:sp>
          <p:sp>
            <p:nvSpPr>
              <p:cNvPr id="169" name="Фигура"/>
              <p:cNvSpPr/>
              <p:nvPr/>
            </p:nvSpPr>
            <p:spPr>
              <a:xfrm>
                <a:off x="-1" y="-1"/>
                <a:ext cx="2571752" cy="642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75" y="2700"/>
                    </a:moveTo>
                    <a:lnTo>
                      <a:pt x="675" y="18900"/>
                    </a:lnTo>
                    <a:lnTo>
                      <a:pt x="20925" y="18900"/>
                    </a:lnTo>
                    <a:lnTo>
                      <a:pt x="20925" y="2700"/>
                    </a:lnTo>
                    <a:close/>
                    <a:moveTo>
                      <a:pt x="0" y="0"/>
                    </a:moveTo>
                    <a:lnTo>
                      <a:pt x="675" y="2700"/>
                    </a:lnTo>
                    <a:moveTo>
                      <a:pt x="0" y="21600"/>
                    </a:moveTo>
                    <a:lnTo>
                      <a:pt x="675" y="18900"/>
                    </a:lnTo>
                    <a:moveTo>
                      <a:pt x="21600" y="21600"/>
                    </a:moveTo>
                    <a:lnTo>
                      <a:pt x="20925" y="18900"/>
                    </a:lnTo>
                    <a:moveTo>
                      <a:pt x="21600" y="0"/>
                    </a:moveTo>
                    <a:lnTo>
                      <a:pt x="20925" y="2700"/>
                    </a:lnTo>
                  </a:path>
                </a:pathLst>
              </a:custGeom>
              <a:noFill/>
              <a:ln w="25400" cap="flat">
                <a:solidFill>
                  <a:srgbClr val="385D8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000">
                    <a:solidFill>
                      <a:srgbClr val="FFFFFF"/>
                    </a:solidFill>
                    <a:effectLst>
                      <a:outerShdw sx="100000" sy="100000" kx="0" ky="0" algn="b" rotWithShape="0" blurRad="12700" dist="25400" dir="2700000">
                        <a:srgbClr val="000000"/>
                      </a:outerShdw>
                    </a:effectLst>
                  </a:defRPr>
                </a:pPr>
              </a:p>
            </p:txBody>
          </p:sp>
        </p:grpSp>
        <p:sp>
          <p:nvSpPr>
            <p:cNvPr id="171" name="Это интересно"/>
            <p:cNvSpPr txBox="1"/>
            <p:nvPr/>
          </p:nvSpPr>
          <p:spPr>
            <a:xfrm>
              <a:off x="138787" y="151378"/>
              <a:ext cx="2294176" cy="340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20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lvl1pPr>
            </a:lstStyle>
            <a:p>
              <a:pPr/>
              <a:r>
                <a:t>Это интересно</a:t>
              </a:r>
            </a:p>
          </p:txBody>
        </p:sp>
      </p:grpSp>
      <p:pic>
        <p:nvPicPr>
          <p:cNvPr id="173" name="C:\Documents and Settings\User\Рабочий стол\работа для 1 сентября\15.png" descr="C:\Documents and Settings\User\Рабочий стол\работа для 1 сентября\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14750" y="2643187"/>
            <a:ext cx="1428750" cy="2667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6" name="Сгруппировать"/>
          <p:cNvGrpSpPr/>
          <p:nvPr/>
        </p:nvGrpSpPr>
        <p:grpSpPr>
          <a:xfrm>
            <a:off x="785812" y="3214687"/>
            <a:ext cx="2071688" cy="928688"/>
            <a:chOff x="0" y="0"/>
            <a:chExt cx="2071687" cy="928687"/>
          </a:xfrm>
        </p:grpSpPr>
        <p:sp>
          <p:nvSpPr>
            <p:cNvPr id="174" name="Сквиркл"/>
            <p:cNvSpPr/>
            <p:nvPr/>
          </p:nvSpPr>
          <p:spPr>
            <a:xfrm>
              <a:off x="0" y="0"/>
              <a:ext cx="2071688" cy="928688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25400" cap="flat">
              <a:solidFill>
                <a:srgbClr val="357D91"/>
              </a:solidFill>
              <a:prstDash val="solid"/>
              <a:round/>
            </a:ln>
            <a:effectLst>
              <a:outerShdw sx="100000" sy="100000" kx="0" ky="0" algn="b" rotWithShape="0" blurRad="63500" dist="38100" dir="2700000">
                <a:srgbClr val="000000">
                  <a:alpha val="39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175" name="Процессор"/>
            <p:cNvSpPr txBox="1"/>
            <p:nvPr/>
          </p:nvSpPr>
          <p:spPr>
            <a:xfrm>
              <a:off x="103736" y="297800"/>
              <a:ext cx="186421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lvl1pPr>
            </a:lstStyle>
            <a:p>
              <a:pPr/>
              <a:r>
                <a:t>Процессор</a:t>
              </a:r>
            </a:p>
          </p:txBody>
        </p:sp>
      </p:grpSp>
      <p:grpSp>
        <p:nvGrpSpPr>
          <p:cNvPr id="179" name="Сгруппировать"/>
          <p:cNvGrpSpPr/>
          <p:nvPr/>
        </p:nvGrpSpPr>
        <p:grpSpPr>
          <a:xfrm>
            <a:off x="785812" y="4929187"/>
            <a:ext cx="2214563" cy="928688"/>
            <a:chOff x="0" y="0"/>
            <a:chExt cx="2214562" cy="928687"/>
          </a:xfrm>
        </p:grpSpPr>
        <p:sp>
          <p:nvSpPr>
            <p:cNvPr id="177" name="Сквиркл"/>
            <p:cNvSpPr/>
            <p:nvPr/>
          </p:nvSpPr>
          <p:spPr>
            <a:xfrm>
              <a:off x="0" y="0"/>
              <a:ext cx="2214563" cy="928688"/>
            </a:xfrm>
            <a:prstGeom prst="roundRect">
              <a:avLst>
                <a:gd name="adj" fmla="val 16667"/>
              </a:avLst>
            </a:prstGeom>
            <a:solidFill>
              <a:srgbClr val="558ED5"/>
            </a:solidFill>
            <a:ln w="25400" cap="flat">
              <a:solidFill>
                <a:srgbClr val="376092"/>
              </a:solidFill>
              <a:prstDash val="solid"/>
              <a:round/>
            </a:ln>
            <a:effectLst>
              <a:outerShdw sx="100000" sy="100000" kx="0" ky="0" algn="b" rotWithShape="0" blurRad="63500" dist="38100" dir="2700000">
                <a:srgbClr val="000000">
                  <a:alpha val="39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178" name="Долговременная…"/>
            <p:cNvSpPr txBox="1"/>
            <p:nvPr/>
          </p:nvSpPr>
          <p:spPr>
            <a:xfrm>
              <a:off x="103736" y="5700"/>
              <a:ext cx="2007091" cy="9172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Долговременная</a:t>
              </a:r>
            </a:p>
            <a:p>
              <a:pPr algn="ctr">
                <a:defRPr b="1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память</a:t>
              </a:r>
            </a:p>
            <a:p>
              <a:pPr algn="ctr">
                <a:defRPr b="1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(жесткий диск)</a:t>
              </a:r>
            </a:p>
          </p:txBody>
        </p:sp>
      </p:grpSp>
      <p:grpSp>
        <p:nvGrpSpPr>
          <p:cNvPr id="182" name="Сгруппировать"/>
          <p:cNvGrpSpPr/>
          <p:nvPr/>
        </p:nvGrpSpPr>
        <p:grpSpPr>
          <a:xfrm>
            <a:off x="6000750" y="2857500"/>
            <a:ext cx="2071688" cy="928688"/>
            <a:chOff x="0" y="0"/>
            <a:chExt cx="2071687" cy="928687"/>
          </a:xfrm>
        </p:grpSpPr>
        <p:sp>
          <p:nvSpPr>
            <p:cNvPr id="180" name="Сквиркл"/>
            <p:cNvSpPr/>
            <p:nvPr/>
          </p:nvSpPr>
          <p:spPr>
            <a:xfrm>
              <a:off x="0" y="0"/>
              <a:ext cx="2071688" cy="928688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25400" cap="flat">
              <a:solidFill>
                <a:srgbClr val="376092"/>
              </a:solidFill>
              <a:prstDash val="solid"/>
              <a:round/>
            </a:ln>
            <a:effectLst>
              <a:outerShdw sx="100000" sy="100000" kx="0" ky="0" algn="b" rotWithShape="0" blurRad="63500" dist="38100" dir="2700000">
                <a:srgbClr val="000000">
                  <a:alpha val="39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181" name="Оперативная память"/>
            <p:cNvSpPr txBox="1"/>
            <p:nvPr/>
          </p:nvSpPr>
          <p:spPr>
            <a:xfrm>
              <a:off x="103736" y="151750"/>
              <a:ext cx="1864216" cy="6251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lvl1pPr>
            </a:lstStyle>
            <a:p>
              <a:pPr/>
              <a:r>
                <a:t>Оперативная память</a:t>
              </a:r>
            </a:p>
          </p:txBody>
        </p:sp>
      </p:grpSp>
      <p:grpSp>
        <p:nvGrpSpPr>
          <p:cNvPr id="185" name="Сгруппировать"/>
          <p:cNvGrpSpPr/>
          <p:nvPr/>
        </p:nvGrpSpPr>
        <p:grpSpPr>
          <a:xfrm>
            <a:off x="6000750" y="4357687"/>
            <a:ext cx="2071688" cy="928688"/>
            <a:chOff x="0" y="0"/>
            <a:chExt cx="2071687" cy="928687"/>
          </a:xfrm>
        </p:grpSpPr>
        <p:sp>
          <p:nvSpPr>
            <p:cNvPr id="183" name="Сквиркл"/>
            <p:cNvSpPr/>
            <p:nvPr/>
          </p:nvSpPr>
          <p:spPr>
            <a:xfrm>
              <a:off x="0" y="0"/>
              <a:ext cx="2071688" cy="928688"/>
            </a:xfrm>
            <a:prstGeom prst="roundRect">
              <a:avLst>
                <a:gd name="adj" fmla="val 16667"/>
              </a:avLst>
            </a:prstGeom>
            <a:solidFill>
              <a:srgbClr val="558ED5"/>
            </a:solidFill>
            <a:ln w="25400" cap="flat">
              <a:solidFill>
                <a:srgbClr val="376092"/>
              </a:solidFill>
              <a:prstDash val="solid"/>
              <a:round/>
            </a:ln>
            <a:effectLst>
              <a:outerShdw sx="100000" sy="100000" kx="0" ky="0" algn="b" rotWithShape="0" blurRad="63500" dist="38100" dir="2700000">
                <a:srgbClr val="000000">
                  <a:alpha val="39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184" name="Блок питания"/>
            <p:cNvSpPr txBox="1"/>
            <p:nvPr/>
          </p:nvSpPr>
          <p:spPr>
            <a:xfrm>
              <a:off x="103736" y="297800"/>
              <a:ext cx="186421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lvl1pPr>
            </a:lstStyle>
            <a:p>
              <a:pPr/>
              <a:r>
                <a:t>Блок питания</a:t>
              </a:r>
            </a:p>
          </p:txBody>
        </p:sp>
      </p:grpSp>
      <p:grpSp>
        <p:nvGrpSpPr>
          <p:cNvPr id="188" name="Сгруппировать"/>
          <p:cNvGrpSpPr/>
          <p:nvPr/>
        </p:nvGrpSpPr>
        <p:grpSpPr>
          <a:xfrm>
            <a:off x="3643312" y="5643562"/>
            <a:ext cx="2071688" cy="928688"/>
            <a:chOff x="0" y="0"/>
            <a:chExt cx="2071687" cy="928687"/>
          </a:xfrm>
        </p:grpSpPr>
        <p:sp>
          <p:nvSpPr>
            <p:cNvPr id="186" name="Сквиркл"/>
            <p:cNvSpPr/>
            <p:nvPr/>
          </p:nvSpPr>
          <p:spPr>
            <a:xfrm>
              <a:off x="0" y="0"/>
              <a:ext cx="2071688" cy="928688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25400" cap="flat">
              <a:solidFill>
                <a:srgbClr val="376092"/>
              </a:solidFill>
              <a:prstDash val="solid"/>
              <a:round/>
            </a:ln>
            <a:effectLst>
              <a:outerShdw sx="100000" sy="100000" kx="0" ky="0" algn="b" rotWithShape="0" blurRad="63500" dist="38100" dir="2700000">
                <a:srgbClr val="000000">
                  <a:alpha val="39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187" name="Другие составляющие"/>
            <p:cNvSpPr txBox="1"/>
            <p:nvPr/>
          </p:nvSpPr>
          <p:spPr>
            <a:xfrm>
              <a:off x="103736" y="151750"/>
              <a:ext cx="1864216" cy="6251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lvl1pPr>
            </a:lstStyle>
            <a:p>
              <a:pPr/>
              <a:r>
                <a:t>Другие составляющие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Компьютер и информация"/>
          <p:cNvSpPr txBox="1"/>
          <p:nvPr/>
        </p:nvSpPr>
        <p:spPr>
          <a:xfrm>
            <a:off x="831532" y="-1"/>
            <a:ext cx="7809549" cy="653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400">
                <a:solidFill>
                  <a:srgbClr val="1F497D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/>
            <a:r>
              <a:t>Компьютер и информация</a:t>
            </a:r>
          </a:p>
        </p:txBody>
      </p:sp>
      <p:sp>
        <p:nvSpPr>
          <p:cNvPr id="191" name="Нажмите дважды"/>
          <p:cNvSpPr txBox="1"/>
          <p:nvPr>
            <p:ph type="body" idx="4294967295"/>
          </p:nvPr>
        </p:nvSpPr>
        <p:spPr>
          <a:xfrm>
            <a:off x="1042987" y="1052512"/>
            <a:ext cx="7643813" cy="5073651"/>
          </a:xfrm>
          <a:prstGeom prst="rect">
            <a:avLst/>
          </a:prstGeom>
        </p:spPr>
        <p:txBody>
          <a:bodyPr/>
          <a:lstStyle/>
          <a:p>
            <a:pPr>
              <a:buChar char="•"/>
            </a:pPr>
          </a:p>
        </p:txBody>
      </p:sp>
      <p:pic>
        <p:nvPicPr>
          <p:cNvPr id="192" name="C:\Users\Берингов\Desktop\Компьютер и информация.jpg" descr="C:\Users\Берингов\Desktop\Компьютер и информация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1562" y="928687"/>
            <a:ext cx="7812088" cy="5708651"/>
          </a:xfrm>
          <a:prstGeom prst="rect">
            <a:avLst/>
          </a:prstGeom>
          <a:ln>
            <a:solidFill>
              <a:srgbClr val="376092"/>
            </a:solidFill>
          </a:ln>
          <a:effectLst>
            <a:outerShdw sx="100000" sy="100000" kx="0" ky="0" algn="b" rotWithShape="0" blurRad="63500" dist="38100" dir="270000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Задание: заполните таблицу."/>
          <p:cNvSpPr txBox="1"/>
          <p:nvPr/>
        </p:nvSpPr>
        <p:spPr>
          <a:xfrm>
            <a:off x="975994" y="1073070"/>
            <a:ext cx="7407912" cy="497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 sz="3200" u="sng">
                <a:solidFill>
                  <a:srgbClr val="17375E"/>
                </a:solidFill>
              </a:defRPr>
            </a:pPr>
            <a:r>
              <a:t>Задание</a:t>
            </a:r>
            <a:r>
              <a:rPr u="none"/>
              <a:t>: заполните таблицу.</a:t>
            </a:r>
          </a:p>
        </p:txBody>
      </p:sp>
      <p:graphicFrame>
        <p:nvGraphicFramePr>
          <p:cNvPr id="195" name="Таблица"/>
          <p:cNvGraphicFramePr/>
          <p:nvPr/>
        </p:nvGraphicFramePr>
        <p:xfrm>
          <a:off x="1071562" y="1801812"/>
          <a:ext cx="7858126" cy="484187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928812"/>
                <a:gridCol w="3214687"/>
                <a:gridCol w="2714625"/>
              </a:tblGrid>
              <a:tr h="88106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</a:rPr>
                        <a:t>Органы человека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</a:rPr>
                        <a:t>Информационный процесс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</a:rPr>
                        <a:t>Устройство компьютера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103505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i="1" sz="2800">
                          <a:solidFill>
                            <a:srgbClr val="17375E"/>
                          </a:solidFill>
                        </a:rPr>
                        <a:t>Органы чувств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i="1" sz="2400">
                          <a:solidFill>
                            <a:srgbClr val="17375E"/>
                          </a:solidFill>
                        </a:rPr>
                        <a:t>Приём (ввод) информации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i="1" sz="2800">
                          <a:solidFill>
                            <a:srgbClr val="0033CC"/>
                          </a:solidFill>
                        </a:rPr>
                        <a:t>Клавиатура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94456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i="1" sz="2800">
                          <a:solidFill>
                            <a:srgbClr val="17375E"/>
                          </a:solidFill>
                        </a:rPr>
                        <a:t>Мозг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i="1" sz="2400">
                          <a:solidFill>
                            <a:srgbClr val="17375E"/>
                          </a:solidFill>
                        </a:defRPr>
                      </a:pPr>
                      <a:r>
                        <a:t>Хранение </a:t>
                      </a:r>
                    </a:p>
                    <a:p>
                      <a:pPr algn="ctr">
                        <a:defRPr i="1" sz="2400">
                          <a:solidFill>
                            <a:srgbClr val="17375E"/>
                          </a:solidFill>
                        </a:defRPr>
                      </a:pPr>
                      <a:r>
                        <a:t>информации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i="1" sz="2800">
                          <a:solidFill>
                            <a:srgbClr val="0033CC"/>
                          </a:solidFill>
                        </a:rPr>
                        <a:t>Системный блок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i="1" sz="2800">
                          <a:solidFill>
                            <a:srgbClr val="17375E"/>
                          </a:solidFill>
                        </a:rPr>
                        <a:t>Мозг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i="1" sz="2400">
                          <a:solidFill>
                            <a:srgbClr val="17375E"/>
                          </a:solidFill>
                        </a:defRPr>
                      </a:pPr>
                      <a:r>
                        <a:t>Обработка </a:t>
                      </a:r>
                    </a:p>
                    <a:p>
                      <a:pPr algn="ctr">
                        <a:defRPr i="1" sz="2400">
                          <a:solidFill>
                            <a:srgbClr val="17375E"/>
                          </a:solidFill>
                        </a:defRPr>
                      </a:pPr>
                      <a:r>
                        <a:t>информации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i="1" sz="2800">
                          <a:solidFill>
                            <a:srgbClr val="0033CC"/>
                          </a:solidFill>
                        </a:rPr>
                        <a:t>Системный блок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3505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i="1" sz="2800">
                          <a:solidFill>
                            <a:srgbClr val="17375E"/>
                          </a:solidFill>
                        </a:rPr>
                        <a:t>Речь и жесты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i="1" sz="2400">
                          <a:solidFill>
                            <a:srgbClr val="17375E"/>
                          </a:solidFill>
                        </a:rPr>
                        <a:t>Передача (вывод) информации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 i="1" sz="2800">
                          <a:solidFill>
                            <a:srgbClr val="0033CC"/>
                          </a:solidFill>
                        </a:defRPr>
                      </a:pPr>
                      <a:r>
                        <a:t>Монитор</a:t>
                      </a:r>
                      <a:r>
                        <a:rPr i="0"/>
                        <a:t> 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196" name="Сквиркл"/>
          <p:cNvSpPr/>
          <p:nvPr/>
        </p:nvSpPr>
        <p:spPr>
          <a:xfrm>
            <a:off x="6357937" y="2786062"/>
            <a:ext cx="2500313" cy="85725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7" name="Сквиркл"/>
          <p:cNvSpPr/>
          <p:nvPr/>
        </p:nvSpPr>
        <p:spPr>
          <a:xfrm>
            <a:off x="6357937" y="3786187"/>
            <a:ext cx="2500313" cy="857251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8" name="Сквиркл"/>
          <p:cNvSpPr/>
          <p:nvPr/>
        </p:nvSpPr>
        <p:spPr>
          <a:xfrm>
            <a:off x="6357937" y="4714875"/>
            <a:ext cx="2500313" cy="8572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9" name="Сквиркл"/>
          <p:cNvSpPr/>
          <p:nvPr/>
        </p:nvSpPr>
        <p:spPr>
          <a:xfrm>
            <a:off x="6357937" y="5715000"/>
            <a:ext cx="2500313" cy="857250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0" name="Давайте подумаем"/>
          <p:cNvSpPr txBox="1"/>
          <p:nvPr>
            <p:ph type="title" idx="4294967295"/>
          </p:nvPr>
        </p:nvSpPr>
        <p:spPr>
          <a:xfrm>
            <a:off x="457200" y="-1"/>
            <a:ext cx="8229600" cy="114300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497D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/>
            <a:r>
              <a:t>Давайте подумаем</a:t>
            </a:r>
          </a:p>
        </p:txBody>
      </p:sp>
      <p:pic>
        <p:nvPicPr>
          <p:cNvPr id="201" name="C:\Documents and Settings\Елена\Local Settings\Temporary Internet Files\Content.IE5\YL1I3MTK\MC900442141[1].png" descr="C:\Documents and Settings\Елена\Local Settings\Temporary Internet Files\Content.IE5\YL1I3MTK\MC900442141[1]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8625" y="500062"/>
            <a:ext cx="1357313" cy="13477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xit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xit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7" grpId="2"/>
      <p:bldP build="whole" bldLvl="1" animBg="1" rev="0" advAuto="0" spid="199" grpId="4"/>
      <p:bldP build="whole" bldLvl="1" animBg="1" rev="0" advAuto="0" spid="198" grpId="3"/>
      <p:bldP build="whole" bldLvl="1" animBg="1" rev="0" advAuto="0" spid="196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