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8" r:id="rId5"/>
    <p:sldId id="268" r:id="rId6"/>
    <p:sldId id="269" r:id="rId7"/>
    <p:sldId id="270" r:id="rId8"/>
    <p:sldId id="273" r:id="rId9"/>
    <p:sldId id="274" r:id="rId10"/>
    <p:sldId id="272" r:id="rId11"/>
    <p:sldId id="271" r:id="rId12"/>
    <p:sldId id="275" r:id="rId13"/>
    <p:sldId id="276" r:id="rId14"/>
    <p:sldId id="277" r:id="rId15"/>
    <p:sldId id="279" r:id="rId16"/>
    <p:sldId id="281" r:id="rId17"/>
    <p:sldId id="265" r:id="rId18"/>
    <p:sldId id="280" r:id="rId19"/>
    <p:sldId id="283" r:id="rId20"/>
    <p:sldId id="282" r:id="rId21"/>
    <p:sldId id="278" r:id="rId22"/>
    <p:sldId id="257" r:id="rId23"/>
    <p:sldId id="267" r:id="rId24"/>
    <p:sldId id="25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07"/>
    <a:srgbClr val="8D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88F79-BADA-46B4-A968-15D999737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275" y="-20637"/>
            <a:ext cx="9144000" cy="2387600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anchor="b">
            <a:normAutofit/>
          </a:bodyPr>
          <a:lstStyle>
            <a:lvl1pPr algn="ctr">
              <a:defRPr sz="8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22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8658B-B4E2-482B-8B8B-7324DE48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51CEB4-5605-4F92-9B39-CB24A4B77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97CBB-1B91-4A15-AB3D-B99495A48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8A17F6-3A9C-46A3-ADD6-4D94F4D8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9345B5-5EAF-42DE-A2AE-77B2CF01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6F348E-F5AA-4869-9451-E32AB17E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FD875-0AEE-48C8-AF93-04F62420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4A7F0-D2CF-4EE6-AA96-C9B2DCC9F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A0937D-0D34-4F54-A68B-86FF73BDD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C7D14E-FFF7-4FDA-84CA-8AD99BEC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BA7F38-055A-479F-B363-322BC427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F837BF-5B89-4A07-9051-AF79A009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6E698-ED68-4291-9A9D-11C65CD9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4B61F3-BBAE-4206-A2FB-5123BE173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688D3A-0F9F-4184-932E-C1E106BE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58B42-401B-4A20-9BD7-963E1923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650D4C-313F-4FF2-886F-C0CB92F6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6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DF0037-B7C1-49FC-BAD8-CD7CC17B2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6A6EE-020A-4A09-9F78-75AE900B6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B1830E-D7C5-415D-B455-CF136FC2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747B37-677C-4490-B78D-BEFCA0E7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94392-AE2C-497A-A194-0877E529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4E534-41C5-4E76-BE4A-960384F7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82096-7AF9-4EEA-86A1-D9D7A442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570D4-2AEB-45FC-9D6E-A27F5AE8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ED3C1-437B-47DF-9BE0-5E373E4A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2586B-D902-414F-A2D9-5B3C948A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4E534-41C5-4E76-BE4A-960384F7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514" y="365125"/>
            <a:ext cx="8291286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82096-7AF9-4EEA-86A1-D9D7A442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514" y="1825625"/>
            <a:ext cx="8291286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8" name="Рисунок 7" descr="Изображение выглядит как дерево, трава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4CA516A-9D99-4664-BAF0-E71369B51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9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3D5038D-2D34-4FA1-BDC9-2DC604D7D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50" y="0"/>
            <a:ext cx="5954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4E534-41C5-4E76-BE4A-960384F7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82096-7AF9-4EEA-86A1-D9D7A442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570D4-2AEB-45FC-9D6E-A27F5AE8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ED3C1-437B-47DF-9BE0-5E373E4A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2586B-D902-414F-A2D9-5B3C948A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46F65-E40D-4E2E-9840-32E8BDC5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F8BDC0-FBE5-4A6C-9D74-E2E4C89DE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D603F2-89F9-45A8-A7E7-B8997081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77CD5-7336-45F8-BBAB-82F76BC7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30CB2-BF9F-41FB-B2C6-F3AA6A7D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CDDD9-ABF0-4DC9-928F-61E7FAF8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6102F-922E-41F0-AE93-C5EF8D8AC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DEFA72-20A0-44BD-9EE0-F73A62031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C8A66-3016-4360-B5FF-A4844E53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38B945-4DC8-4634-8BF2-8E2EB609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271EF5-402F-433F-ACBF-CE2499EF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28B93-ED70-44A2-B329-F305CE37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EC2BC-AB31-4AA0-941B-F63D3203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557C03-6949-4B43-88E2-49B50F52D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5F4B15-8201-4F09-B138-99CB0A73B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BDFA61-DF01-4A6B-A64D-6A6A06210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8316A7-11EE-4EB1-9267-121BBC2C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A6A1D8-00D7-4BD6-8B8A-20256B0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A1ED72-814B-4160-9AB0-EF8BAA6B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7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ED386-72FA-4E4D-A11F-39B6560C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544B33-E8C4-4807-917E-9231CD25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F5DF59-9436-4A75-A495-3D18A63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6BC6D7-0407-48A5-A406-C4D36802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552CB-2298-46D9-B8AB-F4B8A098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F9A7F4-9853-47B5-9218-C21393530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F95EA-B546-40E5-955E-973EA04C5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25256-EB4B-4638-A26A-2DFE18B0AEEE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FFF830-B83E-470D-9903-33FD1DB39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71D2B-DD87-4F95-AE17-6A2EC1C18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A817-2A67-4288-9E7B-92C4DDD59B1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id="{47B89673-269B-483F-B129-9D3CE40FFEE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5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nazaccent.ru/school_content/6201/" TargetMode="External"/><Relationship Id="rId3" Type="http://schemas.openxmlformats.org/officeDocument/2006/relationships/hyperlink" Target="https://pikabu.ru/story/sol_zemli__selo_seryogovo_8149725" TargetMode="External"/><Relationship Id="rId7" Type="http://schemas.openxmlformats.org/officeDocument/2006/relationships/hyperlink" Target="https://emva.bezformata.com/listnews/knyazhpogostskogo/150899172/" TargetMode="External"/><Relationship Id="rId2" Type="http://schemas.openxmlformats.org/officeDocument/2006/relationships/hyperlink" Target="https://folklore.elpub.ru/jour/article/viewFile/48/4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@ngrkomi-knyazhpogostskii-raion" TargetMode="External"/><Relationship Id="rId5" Type="http://schemas.openxmlformats.org/officeDocument/2006/relationships/hyperlink" Target="https://nashural.ru/mesta/respublika-komi/selo-seregovo/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respublika11.ru/2018/06/27/sol-zemli-komi/" TargetMode="External"/><Relationship Id="rId9" Type="http://schemas.openxmlformats.org/officeDocument/2006/relationships/hyperlink" Target="https://vk.com/club22539510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174482-B7B3-8A40-A751-122FB74B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81"/>
            <a:ext cx="12191999" cy="68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C9EC03-4198-E140-96B5-BAE8A19C4764}"/>
              </a:ext>
            </a:extLst>
          </p:cNvPr>
          <p:cNvSpPr txBox="1"/>
          <p:nvPr/>
        </p:nvSpPr>
        <p:spPr>
          <a:xfrm>
            <a:off x="5981700" y="22860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Соляной промысел</a:t>
            </a:r>
            <a:r>
              <a:rPr lang="ru-RU" sz="2400" dirty="0">
                <a:solidFill>
                  <a:srgbClr val="006807"/>
                </a:solidFill>
                <a:effectLst/>
              </a:rPr>
              <a:t> 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669AB-7C4C-804A-B711-5AFBD3812F58}"/>
              </a:ext>
            </a:extLst>
          </p:cNvPr>
          <p:cNvSpPr txBox="1"/>
          <p:nvPr/>
        </p:nvSpPr>
        <p:spPr>
          <a:xfrm>
            <a:off x="3302000" y="901700"/>
            <a:ext cx="839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1990-х годах на солеваренном заводе добывали до шести тысяч тонн соли в год. Но в 2001 году солеваренный завод прекратил добычу, а через три года был ликвидирован. Так что сейчас сереговскую соль в магазине не купишь и на стол не поставишь.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B2ADC0-2172-7444-85DE-C2920681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82" y="3060699"/>
            <a:ext cx="4287818" cy="27151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94714F-CB35-484F-A5DF-FDC292C92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2380515"/>
            <a:ext cx="4079127" cy="2715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888AF-124F-E642-8B37-E81539CA4CFA}"/>
              </a:ext>
            </a:extLst>
          </p:cNvPr>
          <p:cNvSpPr txBox="1"/>
          <p:nvPr/>
        </p:nvSpPr>
        <p:spPr>
          <a:xfrm>
            <a:off x="8115299" y="5334000"/>
            <a:ext cx="3685427" cy="1022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оклонные кресты (1799г.), когда-то обозначавших границы солеваренного центра.</a:t>
            </a:r>
            <a:endParaRPr lang="ru-RU" sz="18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5089F0-D4E2-CD4F-833C-325EDD974DBA}"/>
              </a:ext>
            </a:extLst>
          </p:cNvPr>
          <p:cNvSpPr txBox="1"/>
          <p:nvPr/>
        </p:nvSpPr>
        <p:spPr>
          <a:xfrm>
            <a:off x="5702300" y="241300"/>
            <a:ext cx="337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Соляной промысел</a:t>
            </a:r>
            <a:r>
              <a:rPr lang="ru-RU" sz="2400" dirty="0">
                <a:solidFill>
                  <a:srgbClr val="006807"/>
                </a:solidFill>
                <a:effectLst/>
              </a:rPr>
              <a:t> 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5ECA7-246F-1A4A-8013-E1D17A209414}"/>
              </a:ext>
            </a:extLst>
          </p:cNvPr>
          <p:cNvSpPr txBox="1"/>
          <p:nvPr/>
        </p:nvSpPr>
        <p:spPr>
          <a:xfrm>
            <a:off x="3187700" y="8255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 старинного производства в Серёгово остались </a:t>
            </a: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покосившаяся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бревенчатая </a:t>
            </a: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башня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в которой из скважины добывали соляной раствор, полуразрушенный </a:t>
            </a: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амбар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по имени </a:t>
            </a: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Миледа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печь для обжига извести.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80FBB-1147-C542-B997-DF0D77B4B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86" y="4045564"/>
            <a:ext cx="3631440" cy="2422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44A6F9-C356-614D-B307-ECCF294A3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22" y="2664204"/>
            <a:ext cx="2535685" cy="38035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F54743-DD31-D942-8A3A-C02724D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14" y="1928753"/>
            <a:ext cx="3631440" cy="27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337265-A1A0-CC44-9D58-B4353151BD75}"/>
              </a:ext>
            </a:extLst>
          </p:cNvPr>
          <p:cNvSpPr txBox="1"/>
          <p:nvPr/>
        </p:nvSpPr>
        <p:spPr>
          <a:xfrm>
            <a:off x="4432300" y="152400"/>
            <a:ext cx="6311900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Санаторий «Серёгово» - сердце села</a:t>
            </a:r>
            <a:endParaRPr lang="ru-RU" sz="2400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148E0-3B40-904D-B6C0-9188DB1FA401}"/>
              </a:ext>
            </a:extLst>
          </p:cNvPr>
          <p:cNvSpPr txBox="1"/>
          <p:nvPr/>
        </p:nvSpPr>
        <p:spPr>
          <a:xfrm>
            <a:off x="3213100" y="850900"/>
            <a:ext cx="8394700" cy="11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Местное население издавна знало о целебных свойствах здешних рассолов. Жители окрестных деревень вывозили рассол в бочках и использовали его дома в лечебных целях.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DB0FF-3AA7-FF48-904B-5C2EF6BBF984}"/>
              </a:ext>
            </a:extLst>
          </p:cNvPr>
          <p:cNvSpPr txBox="1"/>
          <p:nvPr/>
        </p:nvSpPr>
        <p:spPr>
          <a:xfrm>
            <a:off x="3213100" y="2133600"/>
            <a:ext cx="8394700" cy="147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Сереговские рассолы незаменимы при лечении многих заболеваний, а местные минеральные воды по своим свойствам ничуть не уступают известным минералкам Северного Кавказа или чешских Карловых Вар.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734A99-8812-0947-9AAB-F63882FC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966632"/>
            <a:ext cx="3708400" cy="2472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17BFF-7DFA-C04C-BF45-FC94C5304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4005981"/>
            <a:ext cx="4377898" cy="23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42B93-E806-B849-8802-AFBE9FAC1CF3}"/>
              </a:ext>
            </a:extLst>
          </p:cNvPr>
          <p:cNvSpPr txBox="1"/>
          <p:nvPr/>
        </p:nvSpPr>
        <p:spPr>
          <a:xfrm>
            <a:off x="4406900" y="203200"/>
            <a:ext cx="6578600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Санаторий «Серёгово» - сердце села</a:t>
            </a:r>
            <a:endParaRPr lang="ru-RU" sz="2400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DCF8B-D51E-3042-BA62-97E04A661A11}"/>
              </a:ext>
            </a:extLst>
          </p:cNvPr>
          <p:cNvSpPr txBox="1"/>
          <p:nvPr/>
        </p:nvSpPr>
        <p:spPr>
          <a:xfrm>
            <a:off x="3251200" y="927100"/>
            <a:ext cx="8229600" cy="11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1929 году был построен курорт с бальнеологической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грязе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водолечебницей. В советское время на курорте отдыхали более двухсот человек за смену.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980E9-EF97-E245-94A8-4D936209F2AC}"/>
              </a:ext>
            </a:extLst>
          </p:cNvPr>
          <p:cNvSpPr txBox="1"/>
          <p:nvPr/>
        </p:nvSpPr>
        <p:spPr>
          <a:xfrm>
            <a:off x="3308350" y="2131342"/>
            <a:ext cx="8153400" cy="11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конце 1970-х годов приняли решение о строительстве на противоположном берегу Выми нового санатория. Работы начались в середине 1980-х годов и не закончены до сих пор.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4E4289-6E87-CA47-A489-900EC177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3623564"/>
            <a:ext cx="4095750" cy="273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B9769-17B2-3040-B125-95CA3D0D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95" y="3623564"/>
            <a:ext cx="410216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FDE00-5F3E-654B-BF1A-CB831903D643}"/>
              </a:ext>
            </a:extLst>
          </p:cNvPr>
          <p:cNvSpPr txBox="1"/>
          <p:nvPr/>
        </p:nvSpPr>
        <p:spPr>
          <a:xfrm>
            <a:off x="5346700" y="21726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Культурное наследие</a:t>
            </a:r>
            <a:r>
              <a:rPr lang="ru-RU" sz="2400" dirty="0">
                <a:solidFill>
                  <a:srgbClr val="00680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6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8A62C-1397-A149-97CE-2EB155992406}"/>
              </a:ext>
            </a:extLst>
          </p:cNvPr>
          <p:cNvSpPr txBox="1"/>
          <p:nvPr/>
        </p:nvSpPr>
        <p:spPr>
          <a:xfrm>
            <a:off x="3111500" y="934760"/>
            <a:ext cx="859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Село упоминается в путевых заметках академика Ивана Лепехина (1772 г.) и произведениях местных писателей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Здесь бытовали как чисто коми,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так и русские люди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3E898-BC8F-9D43-88C8-C34E9EEFD1AB}"/>
              </a:ext>
            </a:extLst>
          </p:cNvPr>
          <p:cNvSpPr txBox="1"/>
          <p:nvPr/>
        </p:nvSpPr>
        <p:spPr>
          <a:xfrm>
            <a:off x="3111500" y="2131992"/>
            <a:ext cx="859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Их 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радиционная одежда - это комплекс костюмов коми-зырян, сочетающий домотканые материалы с покупными тканями. 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8B66E-1EF7-9048-9475-ED6970DE4E7B}"/>
              </a:ext>
            </a:extLst>
          </p:cNvPr>
          <p:cNvSpPr txBox="1"/>
          <p:nvPr/>
        </p:nvSpPr>
        <p:spPr>
          <a:xfrm>
            <a:off x="3111500" y="3130708"/>
            <a:ext cx="363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Характерны рубахи, сарафаны (крашенинные, пестрядинные), передники, а также верхняя одежда: шушун, шабур, зипун и овчинные шубы. Особенностью является использование домотканого льна и пестряди.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F4933-1C0F-9840-BD47-E20415849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98" y="3095704"/>
            <a:ext cx="4834502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F23E3C-96F5-8C47-9DAE-CA0FD674D8C8}"/>
              </a:ext>
            </a:extLst>
          </p:cNvPr>
          <p:cNvSpPr txBox="1"/>
          <p:nvPr/>
        </p:nvSpPr>
        <p:spPr>
          <a:xfrm>
            <a:off x="5168900" y="266700"/>
            <a:ext cx="414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Культурное наследие</a:t>
            </a:r>
            <a:r>
              <a:rPr lang="ru-RU" sz="2400" dirty="0">
                <a:solidFill>
                  <a:srgbClr val="006807"/>
                </a:solidFill>
                <a:effectLst/>
              </a:rPr>
              <a:t> 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0CDAD-77C9-134F-8E07-4625A2365BDB}"/>
              </a:ext>
            </a:extLst>
          </p:cNvPr>
          <p:cNvSpPr txBox="1"/>
          <p:nvPr/>
        </p:nvSpPr>
        <p:spPr>
          <a:xfrm>
            <a:off x="3187700" y="1243081"/>
            <a:ext cx="4902200" cy="218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1930-х годах здесь была собрана уникальная коллекция фольклорно-этнографических записей русского населения, которая хранится в Национальном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Музее Республики Коми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:\Users\ЕшкилеваГЕ\Pictures\IMG_20220215_104233.jpg">
            <a:extLst>
              <a:ext uri="{FF2B5EF4-FFF2-40B4-BE49-F238E27FC236}">
                <a16:creationId xmlns:a16="http://schemas.microsoft.com/office/drawing/2014/main" id="{EEB8D29F-566F-AC4F-AF4D-50D37495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68" y="1390225"/>
            <a:ext cx="3251232" cy="40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4F9770-658C-4049-9E93-A4BD6F1724A8}"/>
              </a:ext>
            </a:extLst>
          </p:cNvPr>
          <p:cNvSpPr txBox="1"/>
          <p:nvPr/>
        </p:nvSpPr>
        <p:spPr>
          <a:xfrm>
            <a:off x="7835899" y="5611706"/>
            <a:ext cx="405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Праздничный наряд   серёговской женщины  в 19 веке. принадлежал Немчиновой Надежде Галактионовне.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2DDC-7F4C-0843-B6DE-C8A872A62190}"/>
              </a:ext>
            </a:extLst>
          </p:cNvPr>
          <p:cNvSpPr txBox="1"/>
          <p:nvPr/>
        </p:nvSpPr>
        <p:spPr>
          <a:xfrm>
            <a:off x="3187700" y="3808453"/>
            <a:ext cx="5105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отражают традиционную культуру, особенности фольклора (песни, сказки, обряды) коми и русских жителей с. Серегово.</a:t>
            </a:r>
          </a:p>
        </p:txBody>
      </p:sp>
    </p:spTree>
    <p:extLst>
      <p:ext uri="{BB962C8B-B14F-4D97-AF65-F5344CB8AC3E}">
        <p14:creationId xmlns:p14="http://schemas.microsoft.com/office/powerpoint/2010/main" val="2396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06E62-CC11-5249-8779-F320F831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12" y="2420934"/>
            <a:ext cx="6454503" cy="4214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880CAF-F4AB-EE47-963A-68B0AC5410BA}"/>
              </a:ext>
            </a:extLst>
          </p:cNvPr>
          <p:cNvSpPr txBox="1"/>
          <p:nvPr/>
        </p:nvSpPr>
        <p:spPr>
          <a:xfrm>
            <a:off x="3590693" y="223026"/>
            <a:ext cx="801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80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Серёгово сегодня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12714-D310-FF47-B3F5-D117888773DC}"/>
              </a:ext>
            </a:extLst>
          </p:cNvPr>
          <p:cNvSpPr txBox="1"/>
          <p:nvPr/>
        </p:nvSpPr>
        <p:spPr>
          <a:xfrm>
            <a:off x="3590693" y="885413"/>
            <a:ext cx="8017727" cy="112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наши дни село часто посещают в рамках зимних туристических маршрутов. Маршрут «Тропа истории» охватывает объекты культурного наследия Серёгово.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92991-22C6-F54D-AF65-A30E9B06821D}"/>
              </a:ext>
            </a:extLst>
          </p:cNvPr>
          <p:cNvSpPr txBox="1"/>
          <p:nvPr/>
        </p:nvSpPr>
        <p:spPr>
          <a:xfrm>
            <a:off x="4215161" y="267629"/>
            <a:ext cx="505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80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Серёгово сегодня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6AA3E-3CC0-3747-87A1-8E976D39DFFE}"/>
              </a:ext>
            </a:extLst>
          </p:cNvPr>
          <p:cNvSpPr txBox="1"/>
          <p:nvPr/>
        </p:nvSpPr>
        <p:spPr>
          <a:xfrm>
            <a:off x="3100039" y="825190"/>
            <a:ext cx="8575288" cy="77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8D41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Памятник – монумент «Землякам, погибшим в Великой Отечественной войне»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установлен в 1982 г. к 400-летию села.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E9EC1-BD6A-E84C-B887-6DB7E32A105B}"/>
              </a:ext>
            </a:extLst>
          </p:cNvPr>
          <p:cNvSpPr txBox="1"/>
          <p:nvPr/>
        </p:nvSpPr>
        <p:spPr>
          <a:xfrm>
            <a:off x="3100039" y="1691169"/>
            <a:ext cx="8764859" cy="10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Семнадцать серёговцев отдали свои жизни в боях с белогвардейцами и интервентами, а с фронтов ВОВ не вернулись 98 жителей села. Их имена у подножья памятника. </a:t>
            </a:r>
            <a:endParaRPr lang="ru-RU" sz="18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0EB135-FF3A-AF4F-90B6-1E19ABED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73" y="3004329"/>
            <a:ext cx="4196816" cy="33184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7A1C98-9195-5849-83A4-2367E401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5" y="2598233"/>
            <a:ext cx="2332286" cy="2877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B0A669-A726-2146-917F-F998309129C4}"/>
              </a:ext>
            </a:extLst>
          </p:cNvPr>
          <p:cNvSpPr txBox="1"/>
          <p:nvPr/>
        </p:nvSpPr>
        <p:spPr>
          <a:xfrm>
            <a:off x="8268452" y="5620433"/>
            <a:ext cx="3702205" cy="70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Церковь Николая Чудотворца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деревянный действующий храм.</a:t>
            </a:r>
            <a:endParaRPr lang="ru-RU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6C0A-1A2E-EC4C-AAE1-AAE91B512E58}"/>
              </a:ext>
            </a:extLst>
          </p:cNvPr>
          <p:cNvSpPr txBox="1"/>
          <p:nvPr/>
        </p:nvSpPr>
        <p:spPr>
          <a:xfrm>
            <a:off x="4505093" y="289931"/>
            <a:ext cx="874255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Школьный музей «Кристаллы Серёгово»</a:t>
            </a:r>
            <a:endParaRPr lang="ru-RU" sz="2400" b="1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:\Конкурс ШКОЛА ГОДА 2009г\Фото\сканирование0025.jpg">
            <a:extLst>
              <a:ext uri="{FF2B5EF4-FFF2-40B4-BE49-F238E27FC236}">
                <a16:creationId xmlns:a16="http://schemas.microsoft.com/office/drawing/2014/main" id="{349432E8-6980-FD48-A03F-9A60CC99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147932" y="3097560"/>
            <a:ext cx="4672361" cy="357646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1EE89D-1658-3343-B42E-0C397AA79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56" y="3097560"/>
            <a:ext cx="3626625" cy="362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27A6A-718B-2F40-9A1A-B0922E94FC1C}"/>
              </a:ext>
            </a:extLst>
          </p:cNvPr>
          <p:cNvSpPr txBox="1"/>
          <p:nvPr/>
        </p:nvSpPr>
        <p:spPr>
          <a:xfrm>
            <a:off x="3264828" y="770832"/>
            <a:ext cx="8410499" cy="2185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школе работает </a:t>
            </a:r>
            <a:r>
              <a:rPr lang="ru-RU" sz="2000" b="1" dirty="0">
                <a:solidFill>
                  <a:srgbClr val="8D41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краеведческий музей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«Кристаллы Серёгово». Там оформлены экспозиции (300), вещи и предметы (150), иллюстрирующие историю села Серегово, сользавода, курорта, стенды о старожилах села, собран богатый материал об истории школы.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музее ведутся тематические часы для отдыхающих курорта с. Серёгово.</a:t>
            </a:r>
            <a:endParaRPr lang="ru-RU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шкилеваГЕ\Music\IMG_20220214_131207.jpg">
            <a:extLst>
              <a:ext uri="{FF2B5EF4-FFF2-40B4-BE49-F238E27FC236}">
                <a16:creationId xmlns:a16="http://schemas.microsoft.com/office/drawing/2014/main" id="{3BAC8476-60C5-E24C-8C4C-8FF31521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24156" y="3428999"/>
            <a:ext cx="2501703" cy="3306337"/>
          </a:xfrm>
          <a:prstGeom prst="rect">
            <a:avLst/>
          </a:prstGeom>
          <a:noFill/>
        </p:spPr>
      </p:pic>
      <p:pic>
        <p:nvPicPr>
          <p:cNvPr id="3" name="Picture 2" descr="C:\Users\ЕшкилеваГЕ\Music\hello_html_m3da7b14b.jpg">
            <a:extLst>
              <a:ext uri="{FF2B5EF4-FFF2-40B4-BE49-F238E27FC236}">
                <a16:creationId xmlns:a16="http://schemas.microsoft.com/office/drawing/2014/main" id="{8FF91641-07C5-1E4C-8B27-808B881B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34735" y="2637934"/>
            <a:ext cx="4322943" cy="268030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FB0CA-A7D9-6E48-94D0-7921236C8F6A}"/>
              </a:ext>
            </a:extLst>
          </p:cNvPr>
          <p:cNvSpPr txBox="1"/>
          <p:nvPr/>
        </p:nvSpPr>
        <p:spPr>
          <a:xfrm>
            <a:off x="5820937" y="128385"/>
            <a:ext cx="4036741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Серёговские хороводы</a:t>
            </a:r>
            <a:endParaRPr lang="ru-RU" sz="2400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D3EE6-9C87-8146-B5A1-C0C342088E20}"/>
              </a:ext>
            </a:extLst>
          </p:cNvPr>
          <p:cNvSpPr txBox="1"/>
          <p:nvPr/>
        </p:nvSpPr>
        <p:spPr>
          <a:xfrm>
            <a:off x="3233854" y="724829"/>
            <a:ext cx="8631057" cy="1831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Село Серёгово всегда славилось своей самобытной культурой и самодеятельностью. В 1957 году сельские артисты побывали в Москве, где с успехом выступили на Всероссийском смотре художественной самодеятельности потребительской кооперации. Эти традиции сохраняются и современным поколением.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ЕшкилеваГЕ\Music\5ddcdf75e30c1782128793.jpg">
            <a:extLst>
              <a:ext uri="{FF2B5EF4-FFF2-40B4-BE49-F238E27FC236}">
                <a16:creationId xmlns:a16="http://schemas.microsoft.com/office/drawing/2014/main" id="{CDEE0FE6-5683-3E45-B2A5-BC78E40E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216766" y="4416685"/>
            <a:ext cx="2648145" cy="2200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6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7B5650-5B23-E344-B66D-2E1B2B089341}"/>
              </a:ext>
            </a:extLst>
          </p:cNvPr>
          <p:cNvSpPr txBox="1"/>
          <p:nvPr/>
        </p:nvSpPr>
        <p:spPr>
          <a:xfrm>
            <a:off x="3426107" y="625033"/>
            <a:ext cx="8264324" cy="77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Цель: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расширить представления детей о сельской местности</a:t>
            </a: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    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      Серёгово, её истории, культуре и значимых местах.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A9051E-ED16-E345-A830-8A5425E2ACC2}"/>
              </a:ext>
            </a:extLst>
          </p:cNvPr>
          <p:cNvSpPr txBox="1"/>
          <p:nvPr/>
        </p:nvSpPr>
        <p:spPr>
          <a:xfrm>
            <a:off x="3426106" y="1782501"/>
            <a:ext cx="8021256" cy="408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000" b="1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Познакомить с происхождением названия села, историческими фактами и достопримечательностями.</a:t>
            </a:r>
          </a:p>
          <a:p>
            <a:pPr lvl="0" algn="just">
              <a:lnSpc>
                <a:spcPct val="115000"/>
              </a:lnSpc>
            </a:pP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Показать особенности природы, ландшафта и экологического состояния родного края.</a:t>
            </a:r>
          </a:p>
          <a:p>
            <a:pPr lvl="0" algn="just">
              <a:lnSpc>
                <a:spcPct val="115000"/>
              </a:lnSpc>
            </a:pP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Воспитывать чувство гордости и любовь к малой родине.</a:t>
            </a:r>
          </a:p>
          <a:p>
            <a:pPr lvl="0" algn="just">
              <a:lnSpc>
                <a:spcPct val="115000"/>
              </a:lnSpc>
            </a:pP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Сформировать гражданскую позицию и чувство принадлежности к родной земле.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39AD3C-3A1E-1C4B-9B5B-BF3BD144CBD9}"/>
              </a:ext>
            </a:extLst>
          </p:cNvPr>
          <p:cNvSpPr txBox="1"/>
          <p:nvPr/>
        </p:nvSpPr>
        <p:spPr>
          <a:xfrm>
            <a:off x="3345366" y="211873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Выставка - ретроспектива</a:t>
            </a: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6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CF7D5-356F-4546-80DC-5926036055E5}"/>
              </a:ext>
            </a:extLst>
          </p:cNvPr>
          <p:cNvSpPr txBox="1"/>
          <p:nvPr/>
        </p:nvSpPr>
        <p:spPr>
          <a:xfrm>
            <a:off x="3155795" y="814039"/>
            <a:ext cx="8530683" cy="147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г.Сыктывкаре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проходят выставки, одна из них - ретроспектива «Историко-архитектурный музей Коми АССР «Солеваренный завод в с. Серёгово» – взгляд в прошлое для осмысления нашего наследия.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22DC-E5B2-7949-9191-6431F3008D93}"/>
              </a:ext>
            </a:extLst>
          </p:cNvPr>
          <p:cNvSpPr txBox="1"/>
          <p:nvPr/>
        </p:nvSpPr>
        <p:spPr>
          <a:xfrm>
            <a:off x="3245005" y="2292008"/>
            <a:ext cx="8441473" cy="112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ней ш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 большой разговор с людьми, которые своим трудом сохраняют и передают будущим поколениям культурное наследие и историческую память.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35C06D-7234-9144-B486-39058EB78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24" y="3302620"/>
            <a:ext cx="3343507" cy="33435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A55ED6-97F5-F548-AC87-9FAEDDD3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69" y="3514493"/>
            <a:ext cx="3697214" cy="31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0D567-DA26-594E-932D-CA6A9D10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56" y="1861975"/>
            <a:ext cx="6087637" cy="3291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7C0D5B-EBFD-5243-9FA0-31B11E859357}"/>
              </a:ext>
            </a:extLst>
          </p:cNvPr>
          <p:cNvSpPr txBox="1"/>
          <p:nvPr/>
        </p:nvSpPr>
        <p:spPr>
          <a:xfrm>
            <a:off x="6358363" y="28989"/>
            <a:ext cx="215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3CCE2-768D-A242-9819-28D5598722CD}"/>
              </a:ext>
            </a:extLst>
          </p:cNvPr>
          <p:cNvSpPr txBox="1"/>
          <p:nvPr/>
        </p:nvSpPr>
        <p:spPr>
          <a:xfrm>
            <a:off x="3423424" y="490654"/>
            <a:ext cx="8307659" cy="112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Серёгово - это народ с богатой культурой, большим историческим наследием, включающая собственный язык, оригинальные обычаи и обряды, устное народное творчество. </a:t>
            </a:r>
            <a:endParaRPr lang="ru-RU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B1FD5-4E67-C245-A7FE-3FB6E1868A7B}"/>
              </a:ext>
            </a:extLst>
          </p:cNvPr>
          <p:cNvSpPr txBox="1"/>
          <p:nvPr/>
        </p:nvSpPr>
        <p:spPr>
          <a:xfrm>
            <a:off x="3423424" y="5397190"/>
            <a:ext cx="8307659" cy="112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Серёгово - это не только исторический памятник, но и важнейший оздоровительный центр республики, сохраняющий традиции северного гостеприимства.</a:t>
            </a:r>
            <a:endParaRPr lang="ru-RU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152808-009B-B14A-AC7A-2EA02430678B}"/>
              </a:ext>
            </a:extLst>
          </p:cNvPr>
          <p:cNvSpPr txBox="1"/>
          <p:nvPr/>
        </p:nvSpPr>
        <p:spPr>
          <a:xfrm>
            <a:off x="3668751" y="156118"/>
            <a:ext cx="8341112" cy="395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Серёгово родное, милее нет села.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Оно всегда со мною, где б я не жила,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Я помню горы эти, ручьи, луга и лес,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 зори на рассвете, и синь родных небес.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 родники с бодрящей, холодною водой,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 речку Вымь с щемящей неброской красотой.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Черёмухи цветенье, сирени лепестки,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 хороводов пение, гулянья у реки.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 самого рассвета костры на берегу.</a:t>
            </a:r>
          </a:p>
          <a:p>
            <a:pPr marL="457200"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душе своей всё это я свято берегу.</a:t>
            </a: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Р. Сажина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5C939B-38D7-0246-95A2-FD1D1A234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80" y="3902927"/>
            <a:ext cx="4738030" cy="2665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BE53D3-AB4B-734E-B1AD-66E3C36F2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96" y="5647214"/>
            <a:ext cx="2334167" cy="9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D8FC1D-1688-A349-AF68-1E19BE9C368D}"/>
              </a:ext>
            </a:extLst>
          </p:cNvPr>
          <p:cNvSpPr txBox="1"/>
          <p:nvPr/>
        </p:nvSpPr>
        <p:spPr>
          <a:xfrm>
            <a:off x="1048214" y="657921"/>
            <a:ext cx="4460488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Благодарим всех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3200" b="1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CA0710-E3ED-AC45-842F-A419708B1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6" y="2313533"/>
            <a:ext cx="5702451" cy="42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7E41C8-9EB9-1444-A3F8-178CBFCE5A0D}"/>
              </a:ext>
            </a:extLst>
          </p:cNvPr>
          <p:cNvSpPr txBox="1"/>
          <p:nvPr/>
        </p:nvSpPr>
        <p:spPr>
          <a:xfrm>
            <a:off x="5910146" y="365125"/>
            <a:ext cx="3869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ресурсы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EEBDA-5E20-3044-917E-B1523CDE1D89}"/>
              </a:ext>
            </a:extLst>
          </p:cNvPr>
          <p:cNvSpPr txBox="1"/>
          <p:nvPr/>
        </p:nvSpPr>
        <p:spPr>
          <a:xfrm>
            <a:off x="3155795" y="1092820"/>
            <a:ext cx="87425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Сажина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р.А.Кристаллы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Серёгово:научно-популярные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очерки/автор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Р.А.Сажина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-148с.:ил.,4с.цв.вкл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  <a:hlinkClick r:id="rId2" tooltip="https://folklore.elpub.ru/jour/article/viewFile/48/47"/>
              </a:rPr>
              <a:t>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2" tooltip="https://folklore.elpub.ru/jour/article/viewFile/48/47"/>
              </a:rPr>
              <a:t>folklore.elpub.ru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2" tooltip="https://folklore.elpub.ru/jour/article/viewFile/48/47"/>
              </a:rPr>
              <a:t>›jour/article/viewFile/48/47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Фотоматериалы и документы школьного музея.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Литвиненко Ольга Владимировна «</a:t>
            </a: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Сердцу милый уголок» </a:t>
            </a:r>
            <a:r>
              <a:rPr lang="ru-RU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https://pikabu.ru/story/sol_zemli__selo_seryogovo_8149725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Артур Артеев «Соль земли Коми»  </a:t>
            </a:r>
            <a:r>
              <a:rPr lang="ru-RU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http://respublika11.ru/2018/06/27/sol-zemli-komi/</a:t>
            </a:r>
            <a:endParaRPr lang="ru-RU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Село Серёгово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https://nashural.ru/mesta/respublika-komi/selo-seregovo/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Княжпогостский район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https://vk.com/@ngrkomi-knyazhpogostskii-raion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История мемориальных объектов Княжпогостского округа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https://emva.bezformata.com/listnews/knyazhpogostskogo/150899172/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Коми экскурсия по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княжпогостским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местам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https://nazaccent.ru/school_content/6201/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Выставка-ретроспектива «Историко-архитектурный музей Коми АССР «Солеваренный завод в с. Серёгово» – взгляд в прошлое для осмысления нашего наследия. 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https://vk.com/club225395105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760388-BE26-F14F-AB17-A5023F5D62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56" y="5765180"/>
            <a:ext cx="2374336" cy="9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449FC1-EE1F-4BF0-9781-9F9E9B2B8189}"/>
              </a:ext>
            </a:extLst>
          </p:cNvPr>
          <p:cNvSpPr/>
          <p:nvPr/>
        </p:nvSpPr>
        <p:spPr>
          <a:xfrm>
            <a:off x="3012988" y="2553849"/>
            <a:ext cx="2886075" cy="3796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2CE48F2-BCAB-40B9-84E2-0A91DA538CC8}"/>
              </a:ext>
            </a:extLst>
          </p:cNvPr>
          <p:cNvSpPr/>
          <p:nvPr/>
        </p:nvSpPr>
        <p:spPr>
          <a:xfrm>
            <a:off x="4015912" y="1989825"/>
            <a:ext cx="733425" cy="7334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33942-EE66-44FB-B4A4-9657FB3A7F40}"/>
              </a:ext>
            </a:extLst>
          </p:cNvPr>
          <p:cNvSpPr txBox="1"/>
          <p:nvPr/>
        </p:nvSpPr>
        <p:spPr>
          <a:xfrm>
            <a:off x="4064949" y="2002594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03487C-720E-4076-87D1-936DF09CB4D0}"/>
              </a:ext>
            </a:extLst>
          </p:cNvPr>
          <p:cNvSpPr/>
          <p:nvPr/>
        </p:nvSpPr>
        <p:spPr>
          <a:xfrm>
            <a:off x="6032397" y="2002594"/>
            <a:ext cx="2886075" cy="4431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8638AD4-F5D2-4E80-B893-BEC51C7D56CF}"/>
              </a:ext>
            </a:extLst>
          </p:cNvPr>
          <p:cNvSpPr/>
          <p:nvPr/>
        </p:nvSpPr>
        <p:spPr>
          <a:xfrm>
            <a:off x="7108721" y="1505259"/>
            <a:ext cx="733425" cy="7334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993D5-4FF0-4549-BD49-4A9535DA182D}"/>
              </a:ext>
            </a:extLst>
          </p:cNvPr>
          <p:cNvSpPr txBox="1"/>
          <p:nvPr/>
        </p:nvSpPr>
        <p:spPr>
          <a:xfrm>
            <a:off x="7130441" y="1444021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2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ED363B6-5B05-429F-B0DC-759B5F730A44}"/>
              </a:ext>
            </a:extLst>
          </p:cNvPr>
          <p:cNvSpPr/>
          <p:nvPr/>
        </p:nvSpPr>
        <p:spPr>
          <a:xfrm>
            <a:off x="9004541" y="1505259"/>
            <a:ext cx="3011022" cy="49302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45FDAAD-C2F4-45B4-82E9-6B2E0D1D7FAC}"/>
              </a:ext>
            </a:extLst>
          </p:cNvPr>
          <p:cNvSpPr/>
          <p:nvPr/>
        </p:nvSpPr>
        <p:spPr>
          <a:xfrm>
            <a:off x="10155857" y="992498"/>
            <a:ext cx="733425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8D12C-6A0B-45DC-A01B-A2B03C0D3EF6}"/>
              </a:ext>
            </a:extLst>
          </p:cNvPr>
          <p:cNvSpPr txBox="1"/>
          <p:nvPr/>
        </p:nvSpPr>
        <p:spPr>
          <a:xfrm>
            <a:off x="10199295" y="993704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3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F6C51-B5F4-6440-ADBF-4673947B9548}"/>
              </a:ext>
            </a:extLst>
          </p:cNvPr>
          <p:cNvSpPr txBox="1"/>
          <p:nvPr/>
        </p:nvSpPr>
        <p:spPr>
          <a:xfrm>
            <a:off x="4910342" y="191643"/>
            <a:ext cx="437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Актуальность темы</a:t>
            </a:r>
            <a:r>
              <a:rPr lang="ru-RU" sz="2400" dirty="0">
                <a:solidFill>
                  <a:srgbClr val="00680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6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D7FE2-4768-B546-978A-12FC10227185}"/>
              </a:ext>
            </a:extLst>
          </p:cNvPr>
          <p:cNvSpPr txBox="1"/>
          <p:nvPr/>
        </p:nvSpPr>
        <p:spPr>
          <a:xfrm>
            <a:off x="3147034" y="2723250"/>
            <a:ext cx="2642329" cy="356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Республика Коми - родина народа коми. Здесь под влиянием своеобразных природных условий формировалась его уникальная историческая, духовная и материальная культура. </a:t>
            </a:r>
            <a:endParaRPr lang="ru-RU" sz="18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A1C3-C724-6843-A097-AA32F7D6F032}"/>
              </a:ext>
            </a:extLst>
          </p:cNvPr>
          <p:cNvSpPr txBox="1"/>
          <p:nvPr/>
        </p:nvSpPr>
        <p:spPr>
          <a:xfrm>
            <a:off x="6020937" y="2579889"/>
            <a:ext cx="2886075" cy="293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настоящее время многие занятия, традиции коми народа утеряны, поэтому сегодня важно знать, сохранять и передавать потомкам богатую культуру своего народа.</a:t>
            </a:r>
            <a:endParaRPr lang="ru-RU" sz="1800" b="1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F1EAED-F05D-1446-9135-B372C8263562}"/>
              </a:ext>
            </a:extLst>
          </p:cNvPr>
          <p:cNvSpPr txBox="1"/>
          <p:nvPr/>
        </p:nvSpPr>
        <p:spPr>
          <a:xfrm>
            <a:off x="8929932" y="1824941"/>
            <a:ext cx="3172504" cy="452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Также эта тема актуальна тем, что 2026 год в Республике Коми объявлен Годом села (соответствующий указ подписан главой региона Ростиславом Гольдштейном), заключающимся в необходимости комплексного развития сельских территорий, сохранения самобытного культурного наследия.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211B5-D783-7148-BB03-EAD187F62495}"/>
              </a:ext>
            </a:extLst>
          </p:cNvPr>
          <p:cNvSpPr txBox="1"/>
          <p:nvPr/>
        </p:nvSpPr>
        <p:spPr>
          <a:xfrm>
            <a:off x="300942" y="1145895"/>
            <a:ext cx="6400799" cy="400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sz="2400" b="1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Значение названия села.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Географическое расположение и уникальная природа.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Соляной промысел.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Санаторий «Серёгово» - сердце села.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Культурное наследие.</a:t>
            </a:r>
          </a:p>
          <a:p>
            <a:pPr lvl="0" algn="just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6. Серёгово сегодня.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7. Заключение.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59E00-73D3-7A43-9D77-B9692E1EDE39}"/>
              </a:ext>
            </a:extLst>
          </p:cNvPr>
          <p:cNvSpPr txBox="1"/>
          <p:nvPr/>
        </p:nvSpPr>
        <p:spPr>
          <a:xfrm>
            <a:off x="4676172" y="219919"/>
            <a:ext cx="584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Значение названия села Серёгово</a:t>
            </a:r>
            <a:r>
              <a:rPr lang="ru-RU" sz="2400" dirty="0">
                <a:solidFill>
                  <a:srgbClr val="006807"/>
                </a:solidFill>
                <a:effectLst/>
              </a:rPr>
              <a:t> </a:t>
            </a:r>
            <a:endParaRPr lang="ru-RU" sz="2400" dirty="0">
              <a:solidFill>
                <a:srgbClr val="00680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BBCBE-F052-3A4C-BC70-3BA7263D2D55}"/>
              </a:ext>
            </a:extLst>
          </p:cNvPr>
          <p:cNvSpPr txBox="1"/>
          <p:nvPr/>
        </p:nvSpPr>
        <p:spPr>
          <a:xfrm>
            <a:off x="3431894" y="770790"/>
            <a:ext cx="8333772" cy="70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Слово «сэр» (соль) взято из ненецкого языка. Ненцам были известны соляные источники на Выми.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16838-0962-C24E-B276-923ED75123F8}"/>
              </a:ext>
            </a:extLst>
          </p:cNvPr>
          <p:cNvSpPr txBox="1"/>
          <p:nvPr/>
        </p:nvSpPr>
        <p:spPr>
          <a:xfrm>
            <a:off x="3385595" y="1562304"/>
            <a:ext cx="8380071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Позднее это слово стало известно коми, которые при помощи суффикса -öг- (-ег-) образовали форму Сэрöг, Сэрэг, Сярöгыб. Ыб (коми) - возвышенность.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E5FA9-5A25-5048-BD76-816C6B92EF2B}"/>
              </a:ext>
            </a:extLst>
          </p:cNvPr>
          <p:cNvSpPr txBox="1"/>
          <p:nvPr/>
        </p:nvSpPr>
        <p:spPr>
          <a:xfrm>
            <a:off x="3385595" y="2759265"/>
            <a:ext cx="8333772" cy="13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Далее название Серегыб в русском языке получило форму Серегов при помощи суффикса -ов-, а вторая часть «ыб» была переведена словом «гора». В переписных книгах 1608 г записано: «Погост серегова гора».</a:t>
            </a:r>
            <a:endParaRPr lang="ru-RU" sz="18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A56BAB-7E49-924A-8DCE-D8C92C1E5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43" y="4007205"/>
            <a:ext cx="5899235" cy="24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55E8AB-8CEC-3744-B573-3479A01C6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3" y="6917"/>
            <a:ext cx="457494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61CB39-3B5F-3A42-A382-C747E358C4C4}"/>
              </a:ext>
            </a:extLst>
          </p:cNvPr>
          <p:cNvSpPr txBox="1"/>
          <p:nvPr/>
        </p:nvSpPr>
        <p:spPr>
          <a:xfrm>
            <a:off x="5645728" y="252071"/>
            <a:ext cx="519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Географическое расположение </a:t>
            </a:r>
            <a:endParaRPr lang="ru-RU" sz="2400" b="1" dirty="0">
              <a:solidFill>
                <a:srgbClr val="00680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92EEA-0638-994B-A854-A6C11112DDF4}"/>
              </a:ext>
            </a:extLst>
          </p:cNvPr>
          <p:cNvSpPr txBox="1"/>
          <p:nvPr/>
        </p:nvSpPr>
        <p:spPr>
          <a:xfrm>
            <a:off x="4988689" y="972273"/>
            <a:ext cx="6759615" cy="147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Село Серегово находится в южной части Княжпогостского района на высоком правом берегу реки Вымь. Всего 22 км отделяют село от места впадения ее в реку Вычегду.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36F41-D515-6644-B700-E2B568EF0BDE}"/>
              </a:ext>
            </a:extLst>
          </p:cNvPr>
          <p:cNvSpPr txBox="1"/>
          <p:nvPr/>
        </p:nvSpPr>
        <p:spPr>
          <a:xfrm>
            <a:off x="4988689" y="2450242"/>
            <a:ext cx="6759615" cy="11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Место, где находится село, возвышенное, холмистое. Река, широкой лентой протекающая около села, уходит далеко к горизонту.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A50C1B-275C-9546-A454-C494ACCF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61" y="3693612"/>
            <a:ext cx="5275337" cy="29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41E73EE-16CE-0149-B2E6-809316374E12}"/>
              </a:ext>
            </a:extLst>
          </p:cNvPr>
          <p:cNvSpPr txBox="1"/>
          <p:nvPr/>
        </p:nvSpPr>
        <p:spPr>
          <a:xfrm>
            <a:off x="5512122" y="230690"/>
            <a:ext cx="342610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Уникальная природа</a:t>
            </a:r>
            <a:endParaRPr lang="ru-RU" sz="2400" b="1" dirty="0">
              <a:solidFill>
                <a:srgbClr val="00680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79C7D6-1040-1A47-B500-50E6BF1A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997511"/>
            <a:ext cx="5321300" cy="3569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FFA66-0FA7-154C-8016-AA95052864F2}"/>
              </a:ext>
            </a:extLst>
          </p:cNvPr>
          <p:cNvSpPr txBox="1"/>
          <p:nvPr/>
        </p:nvSpPr>
        <p:spPr>
          <a:xfrm>
            <a:off x="3263900" y="812800"/>
            <a:ext cx="8293100" cy="11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Растительный мир представляет собой среднюю тайгу, состоящую из елей, пихт, сосен, встречаются лиственницы. По окраинам леса и на вырубках растут березы, осины, ивы.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7E1F4-90F6-B94E-86F5-890BD94F0494}"/>
              </a:ext>
            </a:extLst>
          </p:cNvPr>
          <p:cNvSpPr txBox="1"/>
          <p:nvPr/>
        </p:nvSpPr>
        <p:spPr>
          <a:xfrm>
            <a:off x="3263900" y="2038099"/>
            <a:ext cx="8191500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Есть боры-беломошники с белыми грибами и болота с клюквой и морошкой.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996D7-EDF8-FE4C-BEFC-6299210DBB63}"/>
              </a:ext>
            </a:extLst>
          </p:cNvPr>
          <p:cNvSpPr txBox="1"/>
          <p:nvPr/>
        </p:nvSpPr>
        <p:spPr>
          <a:xfrm>
            <a:off x="3390900" y="3429000"/>
            <a:ext cx="2387600" cy="253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Животный мир небогат, обитают представители тайги: медведи, волки, лоси, встречается боровая дичь.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3DC9D6-9BCF-834D-8F87-261674581166}"/>
              </a:ext>
            </a:extLst>
          </p:cNvPr>
          <p:cNvSpPr txBox="1"/>
          <p:nvPr/>
        </p:nvSpPr>
        <p:spPr>
          <a:xfrm>
            <a:off x="6883400" y="304800"/>
            <a:ext cx="347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Соляной промысел</a:t>
            </a:r>
            <a:r>
              <a:rPr lang="ru-RU" sz="2400" dirty="0">
                <a:solidFill>
                  <a:srgbClr val="00680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6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88E20-25B3-C349-A57D-A50DF60E3362}"/>
              </a:ext>
            </a:extLst>
          </p:cNvPr>
          <p:cNvSpPr txBox="1"/>
          <p:nvPr/>
        </p:nvSpPr>
        <p:spPr>
          <a:xfrm>
            <a:off x="3403600" y="1011896"/>
            <a:ext cx="8293100" cy="147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Село Серёгово стоит на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мощном соляном пласте глубиной в несколько километров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поэтому п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оявление села связано с организацией соляного промысла на реке Вымь в конце XVI века (около 1582 года).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1C9F7-1B78-6541-B7E8-6BFC5D10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2853430"/>
            <a:ext cx="2895600" cy="35036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528B0-325A-FD40-8C45-08EBE0569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2853430"/>
            <a:ext cx="5638800" cy="35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31F79-C719-3C4F-8F01-1B9506D2FED0}"/>
              </a:ext>
            </a:extLst>
          </p:cNvPr>
          <p:cNvSpPr txBox="1"/>
          <p:nvPr/>
        </p:nvSpPr>
        <p:spPr>
          <a:xfrm>
            <a:off x="3276600" y="838200"/>
            <a:ext cx="8382000" cy="183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Еще при Иване Грозном здесь появился завод по добыче соли – владения Афанасия Строганова. Соль продавали в Архангельске, на Вятке и даже в Москве. Отличалась эта соль особенной белизной.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Соляные варницы кормили регион веками.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F1B12-2CE4-8D46-8C97-BCAC8F9BA0C4}"/>
              </a:ext>
            </a:extLst>
          </p:cNvPr>
          <p:cNvSpPr txBox="1"/>
          <p:nvPr/>
        </p:nvSpPr>
        <p:spPr>
          <a:xfrm>
            <a:off x="5981700" y="215900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80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Соляной промысел</a:t>
            </a:r>
            <a:r>
              <a:rPr lang="ru-RU" sz="2400" dirty="0">
                <a:solidFill>
                  <a:srgbClr val="00680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6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2F9EC-524B-654C-80F5-0AF3ED70B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50" y="2535767"/>
            <a:ext cx="4127500" cy="3522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44C01-8797-A54B-B671-1E4D11A294B4}"/>
              </a:ext>
            </a:extLst>
          </p:cNvPr>
          <p:cNvSpPr txBox="1"/>
          <p:nvPr/>
        </p:nvSpPr>
        <p:spPr>
          <a:xfrm>
            <a:off x="8648700" y="6175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Соляные варницы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A606-65D7-4747-993E-6FD95A378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75" y="2830811"/>
            <a:ext cx="3949700" cy="3188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34864-5E56-9A46-8259-980AB25ED506}"/>
              </a:ext>
            </a:extLst>
          </p:cNvPr>
          <p:cNvSpPr txBox="1"/>
          <p:nvPr/>
        </p:nvSpPr>
        <p:spPr>
          <a:xfrm>
            <a:off x="3802062" y="6175144"/>
            <a:ext cx="320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Бывший солеварный завод</a:t>
            </a:r>
          </a:p>
        </p:txBody>
      </p:sp>
    </p:spTree>
    <p:extLst>
      <p:ext uri="{BB962C8B-B14F-4D97-AF65-F5344CB8AC3E}">
        <p14:creationId xmlns:p14="http://schemas.microsoft.com/office/powerpoint/2010/main" val="37139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1405</Words>
  <Application>Microsoft Macintosh PowerPoint</Application>
  <PresentationFormat>Широкоэкранный</PresentationFormat>
  <Paragraphs>106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Черных Нина Ивановна</cp:lastModifiedBy>
  <cp:revision>27</cp:revision>
  <dcterms:created xsi:type="dcterms:W3CDTF">2021-05-05T06:13:49Z</dcterms:created>
  <dcterms:modified xsi:type="dcterms:W3CDTF">2026-04-19T17:45:58Z</dcterms:modified>
</cp:coreProperties>
</file>