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6" r:id="rId2"/>
  </p:sldMasterIdLst>
  <p:notesMasterIdLst>
    <p:notesMasterId r:id="rId30"/>
  </p:notesMasterIdLst>
  <p:sldIdLst>
    <p:sldId id="874" r:id="rId3"/>
    <p:sldId id="1019" r:id="rId4"/>
    <p:sldId id="835" r:id="rId5"/>
    <p:sldId id="728" r:id="rId6"/>
    <p:sldId id="1020" r:id="rId7"/>
    <p:sldId id="1032" r:id="rId8"/>
    <p:sldId id="1033" r:id="rId9"/>
    <p:sldId id="1021" r:id="rId10"/>
    <p:sldId id="1034" r:id="rId11"/>
    <p:sldId id="1035" r:id="rId12"/>
    <p:sldId id="1022" r:id="rId13"/>
    <p:sldId id="1036" r:id="rId14"/>
    <p:sldId id="1037" r:id="rId15"/>
    <p:sldId id="1023" r:id="rId16"/>
    <p:sldId id="1038" r:id="rId17"/>
    <p:sldId id="1041" r:id="rId18"/>
    <p:sldId id="1024" r:id="rId19"/>
    <p:sldId id="1040" r:id="rId20"/>
    <p:sldId id="1039" r:id="rId21"/>
    <p:sldId id="1025" r:id="rId22"/>
    <p:sldId id="1042" r:id="rId23"/>
    <p:sldId id="1043" r:id="rId24"/>
    <p:sldId id="1026" r:id="rId25"/>
    <p:sldId id="1044" r:id="rId26"/>
    <p:sldId id="1051" r:id="rId27"/>
    <p:sldId id="1030" r:id="rId28"/>
    <p:sldId id="1052" r:id="rId2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12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9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>
        <p:scale>
          <a:sx n="100" d="100"/>
          <a:sy n="100" d="100"/>
        </p:scale>
        <p:origin x="1242" y="396"/>
      </p:cViewPr>
      <p:guideLst>
        <p:guide orient="horz" pos="228"/>
        <p:guide pos="226"/>
        <p:guide pos="5534"/>
        <p:guide orient="horz" pos="3012"/>
        <p:guide pos="2767"/>
        <p:guide pos="29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45A02-2392-4178-9488-CC78F4C0704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2FECC-0297-45B0-B6A2-5348FA88E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4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29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2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542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4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18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90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67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91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3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0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51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42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85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69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8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3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0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6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2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2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1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8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1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6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42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4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55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1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4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1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1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3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0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6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6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0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66"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45F0-4AC9-457D-963C-B9485FB5266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7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5.xml"/><Relationship Id="rId5" Type="http://schemas.openxmlformats.org/officeDocument/2006/relationships/slide" Target="slide10.xml"/><Relationship Id="rId10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58777" y="872553"/>
            <a:ext cx="4033837" cy="3398394"/>
            <a:chOff x="358777" y="880384"/>
            <a:chExt cx="4033837" cy="339839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58777" y="880384"/>
              <a:ext cx="4033837" cy="1978006"/>
              <a:chOff x="358777" y="1240075"/>
              <a:chExt cx="4033837" cy="1978006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F359D35-0E1D-4DAE-A901-625BB4BA1923}"/>
                  </a:ext>
                </a:extLst>
              </p:cNvPr>
              <p:cNvSpPr/>
              <p:nvPr/>
            </p:nvSpPr>
            <p:spPr>
              <a:xfrm>
                <a:off x="358778" y="1925419"/>
                <a:ext cx="4033836" cy="12926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 defTabSz="685749"/>
                <a:r>
                  <a:rPr lang="ru-RU" sz="4200" dirty="0">
                    <a:solidFill>
                      <a:schemeClr val="bg1"/>
                    </a:solidFill>
                    <a:latin typeface="Merriweather"/>
                  </a:rPr>
                  <a:t>Множества.</a:t>
                </a:r>
                <a:endParaRPr lang="en-US" sz="4200" dirty="0">
                  <a:solidFill>
                    <a:schemeClr val="bg1"/>
                  </a:solidFill>
                  <a:latin typeface="Merriweather"/>
                </a:endParaRPr>
              </a:p>
              <a:p>
                <a:pPr algn="ctr" defTabSz="685749"/>
                <a:r>
                  <a:rPr lang="ru-RU" sz="4200" dirty="0">
                    <a:solidFill>
                      <a:schemeClr val="bg1"/>
                    </a:solidFill>
                    <a:latin typeface="Merriweather"/>
                  </a:rPr>
                  <a:t>Круги Эйлера</a:t>
                </a:r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04760A0-D719-477F-AB7F-7FD0C8F756F8}"/>
                  </a:ext>
                </a:extLst>
              </p:cNvPr>
              <p:cNvSpPr/>
              <p:nvPr/>
            </p:nvSpPr>
            <p:spPr>
              <a:xfrm>
                <a:off x="358777" y="1240075"/>
                <a:ext cx="4033836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 defTabSz="685749"/>
                <a:r>
                  <a:rPr lang="ru-RU" sz="2400">
                    <a:solidFill>
                      <a:schemeClr val="bg1"/>
                    </a:solidFill>
                    <a:latin typeface="Merriweather"/>
                  </a:rPr>
                  <a:t>Игра</a:t>
                </a:r>
              </a:p>
            </p:txBody>
          </p:sp>
        </p:grpSp>
        <p:sp>
          <p:nvSpPr>
            <p:cNvPr id="8" name="Скругленный прямоугольник 12">
              <a:hlinkClick r:id="rId3" action="ppaction://hlinksldjump"/>
              <a:extLst>
                <a:ext uri="{FF2B5EF4-FFF2-40B4-BE49-F238E27FC236}">
                  <a16:creationId xmlns:a16="http://schemas.microsoft.com/office/drawing/2014/main" id="{259DFE83-0565-43F2-99ED-D4745E662E15}"/>
                </a:ext>
              </a:extLst>
            </p:cNvPr>
            <p:cNvSpPr/>
            <p:nvPr/>
          </p:nvSpPr>
          <p:spPr>
            <a:xfrm>
              <a:off x="1072358" y="3738774"/>
              <a:ext cx="2606675" cy="54000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254000" dist="190500" dir="5400000" sx="90000" sy="90000" algn="t" rotWithShape="0">
                <a:schemeClr val="accent2">
                  <a:lumMod val="50000"/>
                  <a:alpha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0" tIns="135000" rIns="270000" bIns="135000" rtlCol="0" anchor="ctr">
              <a:spAutoFit/>
            </a:bodyPr>
            <a:lstStyle/>
            <a:p>
              <a:pPr algn="ctr" defTabSz="685783"/>
              <a:r>
                <a:rPr lang="ru-RU" sz="1400">
                  <a:solidFill>
                    <a:prstClr val="white"/>
                  </a:solidFill>
                  <a:latin typeface="Merriweather" panose="00000500000000000000" pitchFamily="2" charset="-52"/>
                  <a:ea typeface="Roboto Slab" pitchFamily="2" charset="0"/>
                </a:rPr>
                <a:t>Начать игру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5CD6E6-4EA5-457E-9E51-C5099DEBF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1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23" name="Скругленный прямоугольник 12">
            <a:hlinkClick r:id="rId3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2456342"/>
            <a:ext cx="2520000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Множества не пересекаются</a:t>
            </a:r>
          </a:p>
        </p:txBody>
      </p:sp>
      <p:sp>
        <p:nvSpPr>
          <p:cNvPr id="24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3484964"/>
            <a:ext cx="2592387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Множества А и В равны</a:t>
            </a:r>
          </a:p>
        </p:txBody>
      </p:sp>
      <p:sp>
        <p:nvSpPr>
          <p:cNvPr id="25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2456341"/>
            <a:ext cx="2592387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Множества пересекаются</a:t>
            </a:r>
          </a:p>
        </p:txBody>
      </p:sp>
      <p:sp>
        <p:nvSpPr>
          <p:cNvPr id="26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3484964"/>
            <a:ext cx="2520001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В является подмножеством 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D7B0C70-7A6B-4FBF-8A93-3142B4154360}"/>
              </a:ext>
            </a:extLst>
          </p:cNvPr>
          <p:cNvSpPr/>
          <p:nvPr/>
        </p:nvSpPr>
        <p:spPr>
          <a:xfrm>
            <a:off x="395290" y="1149119"/>
            <a:ext cx="5267281" cy="561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отношение множеств, изображённое на рисунке?</a:t>
            </a:r>
          </a:p>
        </p:txBody>
      </p:sp>
      <p:sp>
        <p:nvSpPr>
          <p:cNvPr id="30" name="Овал 29"/>
          <p:cNvSpPr/>
          <p:nvPr/>
        </p:nvSpPr>
        <p:spPr>
          <a:xfrm>
            <a:off x="6361894" y="1149119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18970" y="1792946"/>
            <a:ext cx="908589" cy="9085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050795" y="1158465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03156" y="184119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7303" y="2701535"/>
            <a:ext cx="1798138" cy="17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0" name="Скругленный прямоугольник 12">
            <a:extLst>
              <a:ext uri="{FF2B5EF4-FFF2-40B4-BE49-F238E27FC236}">
                <a16:creationId xmlns:a16="http://schemas.microsoft.com/office/drawing/2014/main" id="{F091C290-7652-4C18-8BD4-CE4AC0E5D730}"/>
              </a:ext>
            </a:extLst>
          </p:cNvPr>
          <p:cNvSpPr/>
          <p:nvPr/>
        </p:nvSpPr>
        <p:spPr>
          <a:xfrm>
            <a:off x="1093442" y="866962"/>
            <a:ext cx="4814986" cy="916183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>
                <a:solidFill>
                  <a:schemeClr val="tx1"/>
                </a:solidFill>
                <a:latin typeface="Roboto Slab"/>
              </a:rPr>
              <a:t>Каждый элемент множества B </a:t>
            </a:r>
            <a:br>
              <a:rPr lang="ru-RU" sz="1400">
                <a:solidFill>
                  <a:schemeClr val="tx1"/>
                </a:solidFill>
                <a:latin typeface="Roboto Slab"/>
              </a:rPr>
            </a:br>
            <a:r>
              <a:rPr lang="ru-RU" sz="1400">
                <a:solidFill>
                  <a:schemeClr val="tx1"/>
                </a:solidFill>
                <a:latin typeface="Roboto Slab"/>
              </a:rPr>
              <a:t>является элементом множества A, </a:t>
            </a:r>
            <a:br>
              <a:rPr lang="ru-RU" sz="1400">
                <a:solidFill>
                  <a:schemeClr val="tx1"/>
                </a:solidFill>
                <a:latin typeface="Roboto Slab"/>
              </a:rPr>
            </a:br>
            <a:r>
              <a:rPr lang="ru-RU" sz="1400">
                <a:solidFill>
                  <a:schemeClr val="tx1"/>
                </a:solidFill>
                <a:latin typeface="Roboto Slab"/>
              </a:rPr>
              <a:t>т. е. множество B является </a:t>
            </a:r>
            <a:r>
              <a:rPr lang="ru-RU" sz="1400" b="1">
                <a:solidFill>
                  <a:schemeClr val="tx1"/>
                </a:solidFill>
                <a:latin typeface="Roboto Slab"/>
              </a:rPr>
              <a:t>подмножеством</a:t>
            </a:r>
            <a:r>
              <a:rPr lang="ru-RU" sz="1400">
                <a:solidFill>
                  <a:schemeClr val="tx1"/>
                </a:solidFill>
                <a:latin typeface="Roboto Slab"/>
              </a:rPr>
              <a:t> A.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7368E36-D6FC-4D1F-AEAA-B15F7764DA46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6361894" y="1149119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18970" y="1792946"/>
            <a:ext cx="908589" cy="9085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050795" y="1158465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03156" y="184119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7" y="2247240"/>
            <a:ext cx="2514200" cy="25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25" y="1387586"/>
            <a:ext cx="2464244" cy="2464244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4904509" y="741750"/>
            <a:ext cx="2199675" cy="1010316"/>
          </a:xfrm>
          <a:prstGeom prst="wedgeEllipseCallout">
            <a:avLst>
              <a:gd name="adj1" fmla="val -41182"/>
              <a:gd name="adj2" fmla="val 504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r>
              <a:rPr lang="ru-RU" sz="1600" dirty="0">
                <a:solidFill>
                  <a:schemeClr val="tx1"/>
                </a:solidFill>
                <a:latin typeface="Roboto Slab"/>
              </a:rPr>
              <a:t>Неверный ответ…</a:t>
            </a:r>
          </a:p>
        </p:txBody>
      </p:sp>
    </p:spTree>
    <p:extLst>
      <p:ext uri="{BB962C8B-B14F-4D97-AF65-F5344CB8AC3E}">
        <p14:creationId xmlns:p14="http://schemas.microsoft.com/office/powerpoint/2010/main" val="30681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22" name="Скругленный прямоугольник 12">
            <a:hlinkClick r:id="rId3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2565042"/>
            <a:ext cx="2520000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Множества не пересекаются</a:t>
            </a:r>
          </a:p>
        </p:txBody>
      </p:sp>
      <p:sp>
        <p:nvSpPr>
          <p:cNvPr id="23" name="Скругленный 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3593664"/>
            <a:ext cx="2592387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Множества А и В равны</a:t>
            </a:r>
          </a:p>
        </p:txBody>
      </p:sp>
      <p:sp>
        <p:nvSpPr>
          <p:cNvPr id="24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2565041"/>
            <a:ext cx="2592387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Множества пересекаются</a:t>
            </a:r>
          </a:p>
        </p:txBody>
      </p:sp>
      <p:sp>
        <p:nvSpPr>
          <p:cNvPr id="25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3593664"/>
            <a:ext cx="2520001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В является подмножеством 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B32DF3B-2E86-4BC8-90B7-803D618D3BDF}"/>
              </a:ext>
            </a:extLst>
          </p:cNvPr>
          <p:cNvSpPr/>
          <p:nvPr/>
        </p:nvSpPr>
        <p:spPr>
          <a:xfrm>
            <a:off x="395290" y="1149119"/>
            <a:ext cx="5267281" cy="561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отношение множеств, изображённое на рисунке?</a:t>
            </a:r>
          </a:p>
        </p:txBody>
      </p:sp>
      <p:sp>
        <p:nvSpPr>
          <p:cNvPr id="27" name="Овал 26"/>
          <p:cNvSpPr/>
          <p:nvPr/>
        </p:nvSpPr>
        <p:spPr>
          <a:xfrm>
            <a:off x="6086935" y="1077794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214053" y="1425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7299" y="142569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В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43" y="2479605"/>
            <a:ext cx="2106157" cy="21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0" name="Скругленный прямоугольник 12">
            <a:extLst>
              <a:ext uri="{FF2B5EF4-FFF2-40B4-BE49-F238E27FC236}">
                <a16:creationId xmlns:a16="http://schemas.microsoft.com/office/drawing/2014/main" id="{86F32C3F-7738-4C93-A9FB-F2513C5D7AB4}"/>
              </a:ext>
            </a:extLst>
          </p:cNvPr>
          <p:cNvSpPr/>
          <p:nvPr/>
        </p:nvSpPr>
        <p:spPr>
          <a:xfrm>
            <a:off x="1382692" y="788462"/>
            <a:ext cx="4039764" cy="13929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Каждый элемент множества В является элементом множества А, и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наоборот: каждый элемент множества А является элементом множества В,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то есть </a:t>
            </a:r>
            <a:r>
              <a:rPr lang="ru-RU" sz="1400" b="1" dirty="0">
                <a:solidFill>
                  <a:schemeClr val="tx1"/>
                </a:solidFill>
                <a:latin typeface="Roboto Slab"/>
              </a:rPr>
              <a:t>множества А и В равны</a:t>
            </a:r>
            <a:r>
              <a:rPr lang="ru-RU" sz="1400" dirty="0">
                <a:solidFill>
                  <a:schemeClr val="tx1"/>
                </a:solidFill>
                <a:latin typeface="Roboto Slab"/>
              </a:rPr>
              <a:t>.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765BF3F9-0C4C-4C85-A7D9-1B89275A5128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2409" y="142569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=</a:t>
            </a:r>
          </a:p>
        </p:txBody>
      </p:sp>
      <p:sp>
        <p:nvSpPr>
          <p:cNvPr id="18" name="Овал 17"/>
          <p:cNvSpPr/>
          <p:nvPr/>
        </p:nvSpPr>
        <p:spPr>
          <a:xfrm>
            <a:off x="6086935" y="1077794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214053" y="1425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7299" y="142569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3" y="2494993"/>
            <a:ext cx="2009042" cy="20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90" y="1266092"/>
            <a:ext cx="2202073" cy="2202073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4904509" y="741750"/>
            <a:ext cx="2199675" cy="1010316"/>
          </a:xfrm>
          <a:prstGeom prst="wedgeEllipseCallout">
            <a:avLst>
              <a:gd name="adj1" fmla="val -41182"/>
              <a:gd name="adj2" fmla="val 504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r>
              <a:rPr lang="ru-RU" sz="1600" dirty="0">
                <a:solidFill>
                  <a:schemeClr val="tx1"/>
                </a:solidFill>
                <a:latin typeface="Roboto Slab"/>
              </a:rPr>
              <a:t>Неверный ответ…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76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362377" y="107154"/>
            <a:ext cx="2419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09">
              <a:defRPr/>
            </a:pPr>
            <a:r>
              <a:rPr lang="ru-RU" sz="2200">
                <a:solidFill>
                  <a:prstClr val="black"/>
                </a:solidFill>
                <a:latin typeface="Merriweather" panose="00000500000000000000" pitchFamily="2" charset="-52"/>
              </a:rPr>
              <a:t>Решите задачу</a:t>
            </a:r>
          </a:p>
        </p:txBody>
      </p:sp>
      <p:sp>
        <p:nvSpPr>
          <p:cNvPr id="78" name="Скругленный прямоугольник 12">
            <a:hlinkClick r:id="rId3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200016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142</a:t>
            </a:r>
          </a:p>
        </p:txBody>
      </p:sp>
      <p:sp>
        <p:nvSpPr>
          <p:cNvPr id="79" name="Скругленный 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38</a:t>
            </a:r>
          </a:p>
        </p:txBody>
      </p:sp>
      <p:sp>
        <p:nvSpPr>
          <p:cNvPr id="80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200015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188</a:t>
            </a:r>
          </a:p>
        </p:txBody>
      </p:sp>
      <p:sp>
        <p:nvSpPr>
          <p:cNvPr id="81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165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59246DD1-6345-4B8B-A6FB-EBC3EE794D71}"/>
              </a:ext>
            </a:extLst>
          </p:cNvPr>
          <p:cNvSpPr/>
          <p:nvPr/>
        </p:nvSpPr>
        <p:spPr>
          <a:xfrm>
            <a:off x="395290" y="1149119"/>
            <a:ext cx="5725068" cy="1684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Даны два круга, внутри которых отмечено несколько точек.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Внутри первого из них всего 90 отмеченных точек. Внутри второго — всего 75 отмеченных точек. Внутри обоих кругов одновременно находится ровно 23 точки. А сколько отмеченных точек всего?</a:t>
            </a:r>
          </a:p>
        </p:txBody>
      </p:sp>
      <p:grpSp>
        <p:nvGrpSpPr>
          <p:cNvPr id="83" name="Группа 82"/>
          <p:cNvGrpSpPr/>
          <p:nvPr/>
        </p:nvGrpSpPr>
        <p:grpSpPr>
          <a:xfrm>
            <a:off x="6074147" y="1241938"/>
            <a:ext cx="2592387" cy="2526656"/>
            <a:chOff x="6074147" y="1241938"/>
            <a:chExt cx="2592387" cy="2526656"/>
          </a:xfrm>
        </p:grpSpPr>
        <p:sp>
          <p:nvSpPr>
            <p:cNvPr id="84" name="Овал 83"/>
            <p:cNvSpPr/>
            <p:nvPr/>
          </p:nvSpPr>
          <p:spPr>
            <a:xfrm>
              <a:off x="6074147" y="1241938"/>
              <a:ext cx="1678207" cy="1678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988327" y="2090387"/>
              <a:ext cx="1678207" cy="1678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63048" y="12512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А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942131" y="2138640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В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483528" y="155161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666439" y="139903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120358" y="176435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878927" y="172442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236046" y="201930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091415" y="149837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477768" y="184730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00617" y="143639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454343" y="212948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422559" y="238352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7156" y="247960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691531" y="216003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8927" y="200034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103107" y="18760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09749" y="174142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842914" y="153699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662656" y="18119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046718" y="234697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996908" y="255798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148481" y="251609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186685" y="227263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385043" y="234708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410865" y="216962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251207" y="212730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448606" y="204253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021813" y="286082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225849" y="291161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47171" y="271111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519216" y="255111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627859" y="236630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794031" y="223741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972070" y="234682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192137" y="243685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363473" y="26853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346141" y="29338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224819" y="305770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994571" y="328530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16176" y="335316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535360" y="331356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389239" y="326058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238737" y="316499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115895" y="306771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71907" y="304869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506065" y="292089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709449" y="288843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665739" y="271548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838409" y="26382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735788" y="254841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099386" y="286252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996765" y="277264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888988" y="302868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46325" y="3130398"/>
              <a:ext cx="235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25587" y="3220436"/>
              <a:ext cx="235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9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68" name="Скругленный прямоугольник 12">
            <a:extLst>
              <a:ext uri="{FF2B5EF4-FFF2-40B4-BE49-F238E27FC236}">
                <a16:creationId xmlns:a16="http://schemas.microsoft.com/office/drawing/2014/main" id="{63E93396-7FE6-4805-A421-4795EB9CCA75}"/>
              </a:ext>
            </a:extLst>
          </p:cNvPr>
          <p:cNvSpPr/>
          <p:nvPr/>
        </p:nvSpPr>
        <p:spPr>
          <a:xfrm>
            <a:off x="521204" y="1091917"/>
            <a:ext cx="5254703" cy="275498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Сложим количества точек в обоих кругах.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90 + 75 = 165 (точек).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При этом точки, находящиеся в их пересечении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(то есть и в первом, и во втором),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будут посчитаны дважды,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то есть лишний раз,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поэтому от суммы нужно отнять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число точек в пересечении.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165 – 23 = 142 (точки).</a:t>
            </a:r>
          </a:p>
        </p:txBody>
      </p:sp>
      <p:sp>
        <p:nvSpPr>
          <p:cNvPr id="69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287CC997-0E38-4635-A58D-DD4B7B730DA5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6074147" y="1241938"/>
            <a:ext cx="2592387" cy="2526656"/>
            <a:chOff x="6074147" y="1241938"/>
            <a:chExt cx="2592387" cy="2526656"/>
          </a:xfrm>
        </p:grpSpPr>
        <p:sp>
          <p:nvSpPr>
            <p:cNvPr id="71" name="Овал 70"/>
            <p:cNvSpPr/>
            <p:nvPr/>
          </p:nvSpPr>
          <p:spPr>
            <a:xfrm>
              <a:off x="6074147" y="1241938"/>
              <a:ext cx="1678207" cy="1678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988327" y="2090387"/>
              <a:ext cx="1678207" cy="1678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63048" y="12512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А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42131" y="2138640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В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83528" y="155161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66439" y="139903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20358" y="176435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78927" y="172442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236046" y="201930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091415" y="149837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77768" y="184730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300617" y="143639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54343" y="212948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422559" y="238352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697156" y="247960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691531" y="216003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78927" y="200034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03107" y="18760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309749" y="174142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42914" y="153699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62656" y="18119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46718" y="234697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96908" y="255798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48481" y="251609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86685" y="227263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85043" y="234708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410865" y="216962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51207" y="212730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448606" y="204253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21813" y="286082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225849" y="291161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47171" y="271111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19216" y="255111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27859" y="236630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794031" y="223741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972070" y="234682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92137" y="243685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363473" y="26853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346141" y="29338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224819" y="305770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94571" y="328530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16176" y="335316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535360" y="331356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89239" y="326058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238737" y="316499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115895" y="306771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371907" y="304869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506065" y="292089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09449" y="288843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65739" y="271548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838409" y="26382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735788" y="254841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99386" y="286252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996765" y="277264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88988" y="302868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646325" y="3130398"/>
              <a:ext cx="235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825587" y="3220436"/>
              <a:ext cx="235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9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</p:spPr>
      </p:pic>
      <p:sp>
        <p:nvSpPr>
          <p:cNvPr id="12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04" y="2434498"/>
            <a:ext cx="1921371" cy="2434041"/>
          </a:xfrm>
          <a:prstGeom prst="rect">
            <a:avLst/>
          </a:prstGeom>
        </p:spPr>
      </p:pic>
      <p:sp>
        <p:nvSpPr>
          <p:cNvPr id="15" name="Овальная выноска 14"/>
          <p:cNvSpPr/>
          <p:nvPr/>
        </p:nvSpPr>
        <p:spPr>
          <a:xfrm>
            <a:off x="4866142" y="1654379"/>
            <a:ext cx="2257226" cy="1010316"/>
          </a:xfrm>
          <a:prstGeom prst="wedgeEllipseCallout">
            <a:avLst>
              <a:gd name="adj1" fmla="val -41182"/>
              <a:gd name="adj2" fmla="val 504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r>
              <a:rPr lang="ru-RU" sz="1600" dirty="0">
                <a:solidFill>
                  <a:schemeClr val="tx1"/>
                </a:solidFill>
                <a:latin typeface="Roboto Slab"/>
              </a:rPr>
              <a:t>Попытайтесь снова!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1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362379" y="107154"/>
            <a:ext cx="2419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Решите задачу</a:t>
            </a:r>
          </a:p>
        </p:txBody>
      </p:sp>
      <p:sp>
        <p:nvSpPr>
          <p:cNvPr id="19" name="Скругленный прямоугольник 12">
            <a:hlinkClick r:id="rId3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21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20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15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21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36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22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39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85FCB94-C740-44EA-85A0-8D0A6F35072A}"/>
              </a:ext>
            </a:extLst>
          </p:cNvPr>
          <p:cNvSpPr/>
          <p:nvPr/>
        </p:nvSpPr>
        <p:spPr>
          <a:xfrm>
            <a:off x="395290" y="1149119"/>
            <a:ext cx="6424254" cy="1403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экскурсию поехали 90 ребят.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зоопарк захотели сходить 75 человек,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в цирк — 54.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Сколько ребят захотели сходить и в зоопарк, и в цирк?</a:t>
            </a:r>
          </a:p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 сходил как минимум на одно мероприятие.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43" y="3397850"/>
            <a:ext cx="2835288" cy="11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ru-RU" sz="1013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38B341-B161-48A8-880E-873A12CA79A1}"/>
              </a:ext>
            </a:extLst>
          </p:cNvPr>
          <p:cNvSpPr txBox="1"/>
          <p:nvPr/>
        </p:nvSpPr>
        <p:spPr>
          <a:xfrm>
            <a:off x="3405660" y="107154"/>
            <a:ext cx="2332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>
              <a:defRPr/>
            </a:pPr>
            <a:r>
              <a:rPr lang="ru-RU" sz="2200">
                <a:solidFill>
                  <a:prstClr val="black"/>
                </a:solidFill>
                <a:latin typeface="Merriweather" panose="00000500000000000000" pitchFamily="2" charset="-52"/>
              </a:rPr>
              <a:t>Правила игры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3C4D3B4A-BAD7-4541-8D51-AAF132903464}"/>
              </a:ext>
            </a:extLst>
          </p:cNvPr>
          <p:cNvSpPr txBox="1"/>
          <p:nvPr/>
        </p:nvSpPr>
        <p:spPr>
          <a:xfrm>
            <a:off x="420922" y="1005682"/>
            <a:ext cx="3909544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На сколько вы хорошо изучили множества и круги Эйлера? Давайте это проверим.</a:t>
            </a:r>
          </a:p>
          <a:p>
            <a:pPr defTabSz="914354">
              <a:defRPr/>
            </a:pPr>
            <a:endParaRPr lang="ru-RU" sz="1400" dirty="0">
              <a:solidFill>
                <a:prstClr val="black"/>
              </a:solidFill>
              <a:latin typeface="Open Sans"/>
            </a:endParaRP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Для этого необходимо </a:t>
            </a:r>
            <a:r>
              <a:rPr lang="ru-RU" sz="1400" b="1" dirty="0">
                <a:solidFill>
                  <a:prstClr val="black"/>
                </a:solidFill>
                <a:latin typeface="Open Sans"/>
              </a:rPr>
              <a:t>правильно</a:t>
            </a:r>
            <a:r>
              <a:rPr lang="ru-RU" sz="1400" dirty="0">
                <a:solidFill>
                  <a:prstClr val="black"/>
                </a:solidFill>
                <a:latin typeface="Open Sans"/>
              </a:rPr>
              <a:t> ответить на предложенные вопросы.</a:t>
            </a:r>
          </a:p>
          <a:p>
            <a:pPr defTabSz="914354">
              <a:defRPr/>
            </a:pPr>
            <a:endParaRPr lang="ru-RU" sz="1400" dirty="0">
              <a:solidFill>
                <a:prstClr val="black"/>
              </a:solidFill>
              <a:latin typeface="Open Sans"/>
            </a:endParaRP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В случае неправильного ответа вам </a:t>
            </a:r>
            <a:br>
              <a:rPr lang="ru-RU" sz="1400" dirty="0">
                <a:solidFill>
                  <a:prstClr val="black"/>
                </a:solidFill>
                <a:latin typeface="Open Sans"/>
              </a:rPr>
            </a:br>
            <a:r>
              <a:rPr lang="ru-RU" sz="1400" dirty="0">
                <a:solidFill>
                  <a:prstClr val="black"/>
                </a:solidFill>
                <a:latin typeface="Open Sans"/>
              </a:rPr>
              <a:t>будет предложено вернуться к вопросу </a:t>
            </a: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и попробовать ещё раз.</a:t>
            </a:r>
          </a:p>
          <a:p>
            <a:pPr defTabSz="914354">
              <a:defRPr/>
            </a:pPr>
            <a:endParaRPr lang="ru-RU" sz="1400" dirty="0">
              <a:solidFill>
                <a:prstClr val="black"/>
              </a:solidFill>
              <a:latin typeface="Open Sans"/>
            </a:endParaRP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Важно! На вопросы следует отвечать </a:t>
            </a: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по порядку – от 1 до 8.</a:t>
            </a:r>
          </a:p>
          <a:p>
            <a:pPr defTabSz="914354">
              <a:defRPr/>
            </a:pPr>
            <a:endParaRPr lang="ru-RU" sz="1400" dirty="0">
              <a:solidFill>
                <a:prstClr val="black"/>
              </a:solidFill>
              <a:latin typeface="Open Sans"/>
            </a:endParaRP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Успехов!</a:t>
            </a:r>
          </a:p>
        </p:txBody>
      </p:sp>
      <p:sp>
        <p:nvSpPr>
          <p:cNvPr id="23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id="{EC56C650-8910-41B9-BD61-A0B2CD4C52FD}"/>
              </a:ext>
            </a:extLst>
          </p:cNvPr>
          <p:cNvSpPr/>
          <p:nvPr/>
        </p:nvSpPr>
        <p:spPr>
          <a:xfrm>
            <a:off x="6929273" y="4254080"/>
            <a:ext cx="1858169" cy="4054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301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68" name="Скругленный прямоугольник 12">
            <a:extLst>
              <a:ext uri="{FF2B5EF4-FFF2-40B4-BE49-F238E27FC236}">
                <a16:creationId xmlns:a16="http://schemas.microsoft.com/office/drawing/2014/main" id="{EF159301-CC97-4D86-91E5-1AF9964FB4D4}"/>
              </a:ext>
            </a:extLst>
          </p:cNvPr>
          <p:cNvSpPr/>
          <p:nvPr/>
        </p:nvSpPr>
        <p:spPr>
          <a:xfrm>
            <a:off x="259050" y="852153"/>
            <a:ext cx="5962235" cy="347007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Изобразим всё в виде кругов.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А – ребята, которые хотели в зоопарк,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В – в цирк.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В пересечении этих кругов находятся ребята,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которые хотели и в цирк, и в зоопарк.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Узнаем количество всех желающих: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75 + 54 = 129 (ребят).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Всего у нас было 90 человек.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Отнимем от всех желающих количество ребят,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которые были на экскурсии, и получим число человек,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которые хотели и в зоопарк, и в цирк.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129 – 90 = 39 (ребят).</a:t>
            </a:r>
          </a:p>
        </p:txBody>
      </p:sp>
      <p:sp>
        <p:nvSpPr>
          <p:cNvPr id="69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940463A4-B126-4989-8919-B0B35A9E80C0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6323530" y="1320947"/>
            <a:ext cx="2592387" cy="2526656"/>
            <a:chOff x="6074147" y="1241938"/>
            <a:chExt cx="2592387" cy="2526656"/>
          </a:xfrm>
        </p:grpSpPr>
        <p:sp>
          <p:nvSpPr>
            <p:cNvPr id="71" name="Овал 70"/>
            <p:cNvSpPr/>
            <p:nvPr/>
          </p:nvSpPr>
          <p:spPr>
            <a:xfrm>
              <a:off x="6074147" y="1241938"/>
              <a:ext cx="1678207" cy="1678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988327" y="2090387"/>
              <a:ext cx="1678207" cy="1678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63048" y="12512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А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42131" y="2138640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В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83528" y="155161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66439" y="139903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20358" y="176435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78927" y="172442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236046" y="201930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091415" y="149837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77768" y="184730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300617" y="143639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54343" y="212948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422559" y="238352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697156" y="247960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691531" y="216003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78927" y="200034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03107" y="18760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309749" y="174142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42914" y="153699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62656" y="18119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46718" y="234697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96908" y="255798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48481" y="251609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86685" y="227263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85043" y="234708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410865" y="216962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51207" y="212730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448606" y="204253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21813" y="286082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225849" y="291161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47171" y="271111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19216" y="255111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27859" y="236630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794031" y="223741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972070" y="234682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92137" y="243685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363473" y="26853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346141" y="29338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224819" y="305770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94571" y="328530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16176" y="335316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535360" y="331356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89239" y="326058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238737" y="316499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115895" y="306771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371907" y="304869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506065" y="292089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09449" y="288843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65739" y="271548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838409" y="26382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735788" y="254841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99386" y="286252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996765" y="277264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88988" y="302868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646325" y="3130398"/>
              <a:ext cx="235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825587" y="3220436"/>
              <a:ext cx="235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6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5171" y="1596828"/>
            <a:ext cx="2257226" cy="4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r>
              <a:rPr lang="ru-RU" sz="1600" dirty="0">
                <a:solidFill>
                  <a:schemeClr val="tx1"/>
                </a:solidFill>
                <a:latin typeface="Roboto Slab"/>
              </a:rPr>
              <a:t>Попытайтесь снова!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1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362377" y="107154"/>
            <a:ext cx="2419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09">
              <a:defRPr/>
            </a:pPr>
            <a:r>
              <a:rPr lang="ru-RU" sz="2200">
                <a:solidFill>
                  <a:prstClr val="black"/>
                </a:solidFill>
                <a:latin typeface="Merriweather" panose="00000500000000000000" pitchFamily="2" charset="-52"/>
              </a:rPr>
              <a:t>Решите задачу</a:t>
            </a:r>
          </a:p>
        </p:txBody>
      </p:sp>
      <p:sp>
        <p:nvSpPr>
          <p:cNvPr id="19" name="Скругленный прямоугольник 12">
            <a:hlinkClick r:id="rId3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105</a:t>
            </a:r>
          </a:p>
        </p:txBody>
      </p:sp>
      <p:sp>
        <p:nvSpPr>
          <p:cNvPr id="20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81</a:t>
            </a:r>
          </a:p>
        </p:txBody>
      </p:sp>
      <p:sp>
        <p:nvSpPr>
          <p:cNvPr id="21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87</a:t>
            </a:r>
          </a:p>
        </p:txBody>
      </p:sp>
      <p:sp>
        <p:nvSpPr>
          <p:cNvPr id="22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123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1704EEC-B5EA-4510-9DAC-60ABC5B138D8}"/>
              </a:ext>
            </a:extLst>
          </p:cNvPr>
          <p:cNvSpPr/>
          <p:nvPr/>
        </p:nvSpPr>
        <p:spPr>
          <a:xfrm>
            <a:off x="395288" y="918920"/>
            <a:ext cx="7082281" cy="1684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кондитерском отделе супермаркета посетители обычно покупают либо один торт, либо одну коробку конфет,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либо один торт и одну коробку конфет.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один из дней было продано 63 торта и 42 коробки конфет. Сколько было покупателей, если 18 человек купили и торт, и коробку конфет?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430" y="2322767"/>
            <a:ext cx="2509118" cy="22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68" name="Скругленный прямоугольник 12">
            <a:extLst>
              <a:ext uri="{FF2B5EF4-FFF2-40B4-BE49-F238E27FC236}">
                <a16:creationId xmlns:a16="http://schemas.microsoft.com/office/drawing/2014/main" id="{EF9CCEBE-3DBE-4CB8-B123-B39FD46DD714}"/>
              </a:ext>
            </a:extLst>
          </p:cNvPr>
          <p:cNvSpPr/>
          <p:nvPr/>
        </p:nvSpPr>
        <p:spPr>
          <a:xfrm>
            <a:off x="244687" y="774667"/>
            <a:ext cx="6024775" cy="347007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49">
              <a:defRPr/>
            </a:pPr>
            <a:r>
              <a:rPr lang="ru-RU" sz="1400">
                <a:solidFill>
                  <a:schemeClr val="tx1"/>
                </a:solidFill>
                <a:latin typeface="Roboto Slab"/>
              </a:rPr>
              <a:t>Изобразим всё в виде кругов. </a:t>
            </a:r>
            <a:br>
              <a:rPr lang="ru-RU" sz="1400">
                <a:solidFill>
                  <a:schemeClr val="tx1"/>
                </a:solidFill>
                <a:latin typeface="Roboto Slab"/>
              </a:rPr>
            </a:br>
            <a:r>
              <a:rPr lang="ru-RU" sz="1400">
                <a:solidFill>
                  <a:schemeClr val="tx1"/>
                </a:solidFill>
                <a:latin typeface="Roboto Slab"/>
              </a:rPr>
              <a:t>А – количество купленных тортов, </a:t>
            </a:r>
            <a:br>
              <a:rPr lang="ru-RU" sz="1400">
                <a:solidFill>
                  <a:schemeClr val="tx1"/>
                </a:solidFill>
                <a:latin typeface="Roboto Slab"/>
              </a:rPr>
            </a:br>
            <a:r>
              <a:rPr lang="ru-RU" sz="1400">
                <a:solidFill>
                  <a:schemeClr val="tx1"/>
                </a:solidFill>
                <a:latin typeface="Roboto Slab"/>
              </a:rPr>
              <a:t>В – коробок конфет. </a:t>
            </a:r>
            <a:br>
              <a:rPr lang="ru-RU" sz="1400">
                <a:solidFill>
                  <a:schemeClr val="tx1"/>
                </a:solidFill>
                <a:latin typeface="Roboto Slab"/>
              </a:rPr>
            </a:br>
            <a:r>
              <a:rPr lang="ru-RU" sz="1400">
                <a:solidFill>
                  <a:schemeClr val="tx1"/>
                </a:solidFill>
                <a:latin typeface="Roboto Slab"/>
              </a:rPr>
              <a:t>В пересечении этих кругов находятся посетители, </a:t>
            </a:r>
            <a:br>
              <a:rPr lang="ru-RU" sz="1400">
                <a:solidFill>
                  <a:schemeClr val="tx1"/>
                </a:solidFill>
                <a:latin typeface="Roboto Slab"/>
              </a:rPr>
            </a:br>
            <a:r>
              <a:rPr lang="ru-RU" sz="1400">
                <a:solidFill>
                  <a:schemeClr val="tx1"/>
                </a:solidFill>
                <a:latin typeface="Roboto Slab"/>
              </a:rPr>
              <a:t>которые купили и торт, и конфеты.</a:t>
            </a:r>
          </a:p>
          <a:p>
            <a:pPr defTabSz="685749">
              <a:defRPr/>
            </a:pPr>
            <a:r>
              <a:rPr lang="ru-RU" sz="1400">
                <a:solidFill>
                  <a:schemeClr val="tx1"/>
                </a:solidFill>
                <a:latin typeface="Roboto Slab"/>
              </a:rPr>
              <a:t>Найдём количество посетителей в обоих кругах.</a:t>
            </a:r>
          </a:p>
          <a:p>
            <a:pPr defTabSz="685749">
              <a:defRPr/>
            </a:pPr>
            <a:endParaRPr lang="ru-RU" sz="80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>
                <a:solidFill>
                  <a:schemeClr val="tx1"/>
                </a:solidFill>
                <a:latin typeface="Roboto Slab"/>
              </a:rPr>
              <a:t>63 + 42 = 105 (посетителей).</a:t>
            </a:r>
          </a:p>
          <a:p>
            <a:pPr defTabSz="685749">
              <a:defRPr/>
            </a:pPr>
            <a:endParaRPr lang="ru-RU" sz="80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>
                <a:solidFill>
                  <a:schemeClr val="tx1"/>
                </a:solidFill>
                <a:latin typeface="Roboto Slab"/>
              </a:rPr>
              <a:t>При этом посетители, находящиеся в пересечении кругов, </a:t>
            </a:r>
            <a:br>
              <a:rPr lang="ru-RU" sz="1400">
                <a:solidFill>
                  <a:schemeClr val="tx1"/>
                </a:solidFill>
                <a:latin typeface="Roboto Slab"/>
              </a:rPr>
            </a:br>
            <a:r>
              <a:rPr lang="ru-RU" sz="1400">
                <a:solidFill>
                  <a:schemeClr val="tx1"/>
                </a:solidFill>
                <a:latin typeface="Roboto Slab"/>
              </a:rPr>
              <a:t>будут посчитаны дважды, то есть лишний раз, поэтому от суммы нужно отнять число посетителей в пересечении.</a:t>
            </a:r>
          </a:p>
          <a:p>
            <a:pPr defTabSz="685749">
              <a:defRPr/>
            </a:pPr>
            <a:endParaRPr lang="ru-RU" sz="80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>
                <a:solidFill>
                  <a:schemeClr val="tx1"/>
                </a:solidFill>
                <a:latin typeface="Roboto Slab"/>
              </a:rPr>
              <a:t>105 – 18 = 87 (посетителей).</a:t>
            </a:r>
          </a:p>
        </p:txBody>
      </p:sp>
      <p:sp>
        <p:nvSpPr>
          <p:cNvPr id="69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41D1B729-472A-4FBE-B323-23BA5BB97AE2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6317140" y="1235543"/>
            <a:ext cx="2592387" cy="2526656"/>
            <a:chOff x="6074147" y="1241938"/>
            <a:chExt cx="2592387" cy="2526656"/>
          </a:xfrm>
        </p:grpSpPr>
        <p:sp>
          <p:nvSpPr>
            <p:cNvPr id="71" name="Овал 70"/>
            <p:cNvSpPr/>
            <p:nvPr/>
          </p:nvSpPr>
          <p:spPr>
            <a:xfrm>
              <a:off x="6074147" y="1241938"/>
              <a:ext cx="1678207" cy="1678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988327" y="2090387"/>
              <a:ext cx="1678207" cy="1678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63048" y="12512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А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42131" y="2138640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В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83528" y="155161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66439" y="139903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20358" y="176435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78927" y="172442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236046" y="201930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091415" y="149837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77768" y="184730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300617" y="143639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54343" y="212948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422559" y="238352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697156" y="247960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691531" y="216003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78927" y="200034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03107" y="18760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309749" y="174142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42914" y="153699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62656" y="18119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46718" y="234697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96908" y="255798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48481" y="251609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86685" y="227263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85043" y="234708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410865" y="216962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51207" y="212730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448606" y="204253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21813" y="286082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225849" y="291161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47171" y="271111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19216" y="255111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27859" y="236630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794031" y="223741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972070" y="234682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92137" y="243685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363473" y="26853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346141" y="29338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224819" y="305770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94571" y="328530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16176" y="335316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535360" y="331356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89239" y="326058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238737" y="316499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115895" y="306771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371907" y="304869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506065" y="292089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09449" y="288843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65739" y="271548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838409" y="26382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735788" y="254841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99386" y="286252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996765" y="277264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88988" y="302868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646325" y="3130398"/>
              <a:ext cx="235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825587" y="3220436"/>
              <a:ext cx="235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1931110" y="895217"/>
            <a:ext cx="2871088" cy="1144598"/>
          </a:xfrm>
          <a:prstGeom prst="wedgeEllipseCallout">
            <a:avLst>
              <a:gd name="adj1" fmla="val 59345"/>
              <a:gd name="adj2" fmla="val 719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Неверный ответ…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1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9" name="Скругленный прямоугольник 12">
            <a:hlinkClick r:id="rId3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20</a:t>
            </a:r>
          </a:p>
        </p:txBody>
      </p:sp>
      <p:sp>
        <p:nvSpPr>
          <p:cNvPr id="20" name="Скругленный 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2</a:t>
            </a:r>
          </a:p>
        </p:txBody>
      </p:sp>
      <p:sp>
        <p:nvSpPr>
          <p:cNvPr id="21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6</a:t>
            </a:r>
          </a:p>
        </p:txBody>
      </p:sp>
      <p:sp>
        <p:nvSpPr>
          <p:cNvPr id="22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14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FBF53B3-D8F7-443D-AC7F-07828E75ABF0}"/>
              </a:ext>
            </a:extLst>
          </p:cNvPr>
          <p:cNvSpPr/>
          <p:nvPr/>
        </p:nvSpPr>
        <p:spPr>
          <a:xfrm>
            <a:off x="395290" y="1149119"/>
            <a:ext cx="5746213" cy="1684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классе 35 человек.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из них ходят на факультатив по информатике,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— по математике.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Сколько человек посещают оба факультатива,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известно, что только Аня не ходит ни в один </a:t>
            </a:r>
            <a:b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 двух кружков?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545" y="2025786"/>
            <a:ext cx="2532695" cy="249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74" name="Скругленный прямоугольник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9E062EC-FD26-4C14-8367-BA670C3F4639}"/>
              </a:ext>
            </a:extLst>
          </p:cNvPr>
          <p:cNvSpPr/>
          <p:nvPr/>
        </p:nvSpPr>
        <p:spPr>
          <a:xfrm>
            <a:off x="6929273" y="4254080"/>
            <a:ext cx="1858169" cy="4054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Завершить игру</a:t>
            </a: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EF231195-A83E-485F-9E57-28949445D81A}"/>
              </a:ext>
            </a:extLst>
          </p:cNvPr>
          <p:cNvSpPr/>
          <p:nvPr/>
        </p:nvSpPr>
        <p:spPr>
          <a:xfrm>
            <a:off x="290345" y="-10365"/>
            <a:ext cx="5865375" cy="5172668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Изобразим всё в виде кругов.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А – количество человек, которые ходят на факультатив по информатике, В – математике.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В пересечении этих кругов находятся ребята,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которые посещают оба факультатива.</a:t>
            </a: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Т. к. один ученик никуда не ходит,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отмечаем его точкой за пределами двух кругов.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Тогда в классе занимаются факультативами: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35 - 1 = 34 (ученика).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Найдём количество учеников, которые ходят на факультативы.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15 + 21 = 36 (учеников).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При этом ученики, находящиеся в пересечении кругов,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будут посчитаны дважды, то есть лишний раз,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поэтому от суммы нужно отнять число учащихся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в пересечении.</a:t>
            </a:r>
          </a:p>
          <a:p>
            <a:pPr defTabSz="685749">
              <a:defRPr/>
            </a:pPr>
            <a:endParaRPr lang="ru-RU" sz="800" dirty="0">
              <a:solidFill>
                <a:schemeClr val="tx1"/>
              </a:solidFill>
              <a:latin typeface="Roboto Slab"/>
            </a:endParaRPr>
          </a:p>
          <a:p>
            <a:pPr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36 – 34 = 2 (ученика).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6285168" y="1241938"/>
            <a:ext cx="2592387" cy="2526656"/>
            <a:chOff x="6074147" y="1241938"/>
            <a:chExt cx="2592387" cy="2526656"/>
          </a:xfrm>
        </p:grpSpPr>
        <p:sp>
          <p:nvSpPr>
            <p:cNvPr id="77" name="Овал 76"/>
            <p:cNvSpPr/>
            <p:nvPr/>
          </p:nvSpPr>
          <p:spPr>
            <a:xfrm>
              <a:off x="6074147" y="1241938"/>
              <a:ext cx="1678207" cy="1678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988327" y="2090387"/>
              <a:ext cx="1678207" cy="1678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63048" y="12512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А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42131" y="2138640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В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83528" y="155161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666439" y="139903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20358" y="176435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78927" y="172442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36046" y="201930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091415" y="149837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477768" y="184730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00617" y="143639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454343" y="212948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422559" y="238352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97156" y="247960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691531" y="216003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78927" y="200034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03107" y="18760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309749" y="174142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42914" y="153699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62656" y="18119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046718" y="2346972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996908" y="255798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48481" y="251609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186685" y="227263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85043" y="234708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410865" y="216962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251207" y="212730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48606" y="204253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21813" y="286082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225849" y="291161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347171" y="271111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519216" y="255111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627859" y="236630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94031" y="223741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72070" y="234682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92137" y="2436859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363473" y="268537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346141" y="29338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224819" y="305770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994571" y="328530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16176" y="3353168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35360" y="331356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389239" y="326058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238737" y="3164994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115895" y="306771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371907" y="304869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506065" y="292089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709449" y="2888430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665739" y="2715483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838409" y="263829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35788" y="2548411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099386" y="286252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996765" y="2772646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888988" y="3028685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646325" y="3130398"/>
              <a:ext cx="235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825587" y="3220436"/>
              <a:ext cx="235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.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8123033" y="1198527"/>
            <a:ext cx="23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1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</p:spPr>
      </p:pic>
      <p:sp>
        <p:nvSpPr>
          <p:cNvPr id="10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2110154" y="997528"/>
            <a:ext cx="2871088" cy="1144598"/>
          </a:xfrm>
          <a:prstGeom prst="wedgeEllipseCallout">
            <a:avLst>
              <a:gd name="adj1" fmla="val -37091"/>
              <a:gd name="adj2" fmla="val 831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А ответ-то неверный…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3" action="ppaction://hlinksldjump"/>
            <a:extLst>
              <a:ext uri="{FF2B5EF4-FFF2-40B4-BE49-F238E27FC236}">
                <a16:creationId xmlns:a16="http://schemas.microsoft.com/office/drawing/2014/main" id="{79BEEEB1-7AAA-485C-B25B-B848B6EAF012}"/>
              </a:ext>
            </a:extLst>
          </p:cNvPr>
          <p:cNvSpPr/>
          <p:nvPr/>
        </p:nvSpPr>
        <p:spPr>
          <a:xfrm>
            <a:off x="1717619" y="663899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 dirty="0">
                <a:solidFill>
                  <a:prstClr val="white"/>
                </a:solidFill>
                <a:latin typeface="Roboto Slab"/>
              </a:rPr>
              <a:t>1</a:t>
            </a:r>
          </a:p>
        </p:txBody>
      </p:sp>
      <p:sp>
        <p:nvSpPr>
          <p:cNvPr id="23" name="Овал 22">
            <a:hlinkClick r:id="rId4" action="ppaction://hlinksldjump"/>
            <a:extLst>
              <a:ext uri="{FF2B5EF4-FFF2-40B4-BE49-F238E27FC236}">
                <a16:creationId xmlns:a16="http://schemas.microsoft.com/office/drawing/2014/main" id="{BF2335A7-5FE5-4DB6-BD41-2DDAB44A2483}"/>
              </a:ext>
            </a:extLst>
          </p:cNvPr>
          <p:cNvSpPr/>
          <p:nvPr/>
        </p:nvSpPr>
        <p:spPr>
          <a:xfrm>
            <a:off x="3157482" y="663899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2</a:t>
            </a:r>
          </a:p>
        </p:txBody>
      </p:sp>
      <p:sp>
        <p:nvSpPr>
          <p:cNvPr id="24" name="Овал 23">
            <a:hlinkClick r:id="rId5" action="ppaction://hlinksldjump"/>
            <a:extLst>
              <a:ext uri="{FF2B5EF4-FFF2-40B4-BE49-F238E27FC236}">
                <a16:creationId xmlns:a16="http://schemas.microsoft.com/office/drawing/2014/main" id="{E4ADC9D5-0AF0-4C3A-8B2D-FE4C21F3E7BD}"/>
              </a:ext>
            </a:extLst>
          </p:cNvPr>
          <p:cNvSpPr/>
          <p:nvPr/>
        </p:nvSpPr>
        <p:spPr>
          <a:xfrm>
            <a:off x="4597345" y="663899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3</a:t>
            </a:r>
          </a:p>
        </p:txBody>
      </p:sp>
      <p:sp>
        <p:nvSpPr>
          <p:cNvPr id="25" name="Овал 24">
            <a:hlinkClick r:id="rId6" action="ppaction://hlinksldjump"/>
            <a:extLst>
              <a:ext uri="{FF2B5EF4-FFF2-40B4-BE49-F238E27FC236}">
                <a16:creationId xmlns:a16="http://schemas.microsoft.com/office/drawing/2014/main" id="{716405B0-FB84-4F73-BD40-B23BC0F16143}"/>
              </a:ext>
            </a:extLst>
          </p:cNvPr>
          <p:cNvSpPr/>
          <p:nvPr/>
        </p:nvSpPr>
        <p:spPr>
          <a:xfrm>
            <a:off x="6037208" y="663899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 dirty="0">
                <a:solidFill>
                  <a:prstClr val="white"/>
                </a:solidFill>
                <a:latin typeface="Roboto Slab"/>
              </a:rPr>
              <a:t>4</a:t>
            </a:r>
          </a:p>
        </p:txBody>
      </p:sp>
      <p:sp>
        <p:nvSpPr>
          <p:cNvPr id="26" name="Овал 25">
            <a:hlinkClick r:id="rId7" action="ppaction://hlinksldjump"/>
            <a:extLst>
              <a:ext uri="{FF2B5EF4-FFF2-40B4-BE49-F238E27FC236}">
                <a16:creationId xmlns:a16="http://schemas.microsoft.com/office/drawing/2014/main" id="{40AA015B-BDF7-4A28-9A50-7D03A1689BAA}"/>
              </a:ext>
            </a:extLst>
          </p:cNvPr>
          <p:cNvSpPr/>
          <p:nvPr/>
        </p:nvSpPr>
        <p:spPr>
          <a:xfrm>
            <a:off x="1717619" y="2599716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5</a:t>
            </a:r>
          </a:p>
        </p:txBody>
      </p:sp>
      <p:sp>
        <p:nvSpPr>
          <p:cNvPr id="27" name="Овал 26">
            <a:hlinkClick r:id="rId8" action="ppaction://hlinksldjump"/>
            <a:extLst>
              <a:ext uri="{FF2B5EF4-FFF2-40B4-BE49-F238E27FC236}">
                <a16:creationId xmlns:a16="http://schemas.microsoft.com/office/drawing/2014/main" id="{5E3DE18C-4906-401F-83AB-3AADE4D7036C}"/>
              </a:ext>
            </a:extLst>
          </p:cNvPr>
          <p:cNvSpPr/>
          <p:nvPr/>
        </p:nvSpPr>
        <p:spPr>
          <a:xfrm>
            <a:off x="3157482" y="2599716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6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5" name="Скругленный прямоугольник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2080A2A-23AE-478E-BCB5-FA764F048284}"/>
              </a:ext>
            </a:extLst>
          </p:cNvPr>
          <p:cNvSpPr/>
          <p:nvPr/>
        </p:nvSpPr>
        <p:spPr>
          <a:xfrm>
            <a:off x="3642916" y="4254080"/>
            <a:ext cx="1858169" cy="40540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27000" dist="63500" dir="5400000" sx="90000" sy="90000" algn="t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>
                <a:solidFill>
                  <a:schemeClr val="bg1"/>
                </a:solidFill>
                <a:latin typeface="Open Sans"/>
              </a:rPr>
              <a:t>Завершить игру</a:t>
            </a:r>
          </a:p>
        </p:txBody>
      </p:sp>
      <p:sp>
        <p:nvSpPr>
          <p:cNvPr id="28" name="Овал 27">
            <a:hlinkClick r:id="rId10" action="ppaction://hlinksldjump"/>
            <a:extLst>
              <a:ext uri="{FF2B5EF4-FFF2-40B4-BE49-F238E27FC236}">
                <a16:creationId xmlns:a16="http://schemas.microsoft.com/office/drawing/2014/main" id="{5C9CB684-08A4-4D3D-AAA5-83ABE7814044}"/>
              </a:ext>
            </a:extLst>
          </p:cNvPr>
          <p:cNvSpPr/>
          <p:nvPr/>
        </p:nvSpPr>
        <p:spPr>
          <a:xfrm>
            <a:off x="4597345" y="2599716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7</a:t>
            </a:r>
          </a:p>
        </p:txBody>
      </p:sp>
      <p:sp>
        <p:nvSpPr>
          <p:cNvPr id="29" name="Овал 28">
            <a:hlinkClick r:id="rId11" action="ppaction://hlinksldjump"/>
            <a:extLst>
              <a:ext uri="{FF2B5EF4-FFF2-40B4-BE49-F238E27FC236}">
                <a16:creationId xmlns:a16="http://schemas.microsoft.com/office/drawing/2014/main" id="{338CBBD3-5FF6-454B-BE2A-739C06598F30}"/>
              </a:ext>
            </a:extLst>
          </p:cNvPr>
          <p:cNvSpPr/>
          <p:nvPr/>
        </p:nvSpPr>
        <p:spPr>
          <a:xfrm>
            <a:off x="6037208" y="2599716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26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3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1998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ru-RU" sz="1013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1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>
              <a:defRPr/>
            </a:pPr>
            <a:r>
              <a:rPr lang="ru-RU" sz="2200">
                <a:solidFill>
                  <a:prstClr val="black"/>
                </a:solidFill>
                <a:latin typeface="Merriweather" panose="00000500000000000000" pitchFamily="2" charset="-52"/>
              </a:rPr>
              <a:t>Ответьте на вопрос</a:t>
            </a:r>
          </a:p>
        </p:txBody>
      </p:sp>
      <p:sp>
        <p:nvSpPr>
          <p:cNvPr id="34" name="Скругленный прямоугольник 12">
            <a:hlinkClick r:id="rId3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7" y="2584231"/>
            <a:ext cx="2520000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Множества не пересекаются</a:t>
            </a:r>
          </a:p>
        </p:txBody>
      </p:sp>
      <p:sp>
        <p:nvSpPr>
          <p:cNvPr id="35" name="Скругленный 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7" y="3612853"/>
            <a:ext cx="2592387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Множества А и В равны</a:t>
            </a:r>
          </a:p>
        </p:txBody>
      </p:sp>
      <p:sp>
        <p:nvSpPr>
          <p:cNvPr id="36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7" y="2584230"/>
            <a:ext cx="2592387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Множества пересекаются</a:t>
            </a:r>
          </a:p>
        </p:txBody>
      </p:sp>
      <p:sp>
        <p:nvSpPr>
          <p:cNvPr id="37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88" y="3612853"/>
            <a:ext cx="2520001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В является подмножеством 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B44C106-D168-47D3-8978-5054A2B10BA8}"/>
              </a:ext>
            </a:extLst>
          </p:cNvPr>
          <p:cNvSpPr/>
          <p:nvPr/>
        </p:nvSpPr>
        <p:spPr>
          <a:xfrm>
            <a:off x="395288" y="1149119"/>
            <a:ext cx="5267281" cy="561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отношение множеств, изображённое на рисунке?</a:t>
            </a:r>
          </a:p>
        </p:txBody>
      </p:sp>
      <p:sp>
        <p:nvSpPr>
          <p:cNvPr id="39" name="Овал 38"/>
          <p:cNvSpPr/>
          <p:nvPr/>
        </p:nvSpPr>
        <p:spPr>
          <a:xfrm>
            <a:off x="5891453" y="975576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055356" y="2491050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580354" y="98492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42815" y="259045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3500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  <p:sp>
        <p:nvSpPr>
          <p:cNvPr id="12" name="Скругленный прямоугольник 12">
            <a:extLst>
              <a:ext uri="{FF2B5EF4-FFF2-40B4-BE49-F238E27FC236}">
                <a16:creationId xmlns:a16="http://schemas.microsoft.com/office/drawing/2014/main" id="{17B9831B-75F5-44D6-B134-709004EBABF1}"/>
              </a:ext>
            </a:extLst>
          </p:cNvPr>
          <p:cNvSpPr/>
          <p:nvPr/>
        </p:nvSpPr>
        <p:spPr>
          <a:xfrm>
            <a:off x="1028195" y="725801"/>
            <a:ext cx="3608142" cy="916183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Множества А и В не имеют общих точек, поэтому эти множества</a:t>
            </a:r>
          </a:p>
          <a:p>
            <a:pPr algn="ctr" defTabSz="685749">
              <a:defRPr/>
            </a:pPr>
            <a:r>
              <a:rPr lang="ru-RU" sz="1400" b="1" dirty="0">
                <a:solidFill>
                  <a:schemeClr val="tx1"/>
                </a:solidFill>
                <a:latin typeface="Roboto Slab"/>
              </a:rPr>
              <a:t>не пересекаются</a:t>
            </a:r>
            <a:r>
              <a:rPr lang="ru-RU" sz="1400" dirty="0">
                <a:solidFill>
                  <a:schemeClr val="tx1"/>
                </a:solidFill>
                <a:latin typeface="Roboto Slab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5520581" y="835993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84484" y="2351467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09482" y="84533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1943" y="2450875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64" y="2029371"/>
            <a:ext cx="2558961" cy="25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</p:spPr>
      </p:pic>
      <p:sp>
        <p:nvSpPr>
          <p:cNvPr id="18" name="Овальная выноска 17"/>
          <p:cNvSpPr/>
          <p:nvPr/>
        </p:nvSpPr>
        <p:spPr>
          <a:xfrm>
            <a:off x="4866142" y="1654379"/>
            <a:ext cx="2257226" cy="1010316"/>
          </a:xfrm>
          <a:prstGeom prst="wedgeEllipseCallout">
            <a:avLst>
              <a:gd name="adj1" fmla="val -41182"/>
              <a:gd name="adj2" fmla="val 504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r>
              <a:rPr lang="ru-RU" sz="1600" dirty="0">
                <a:solidFill>
                  <a:schemeClr val="tx1"/>
                </a:solidFill>
                <a:latin typeface="Roboto Slab"/>
              </a:rPr>
              <a:t>Попытайтесь снова!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08" y="2305716"/>
            <a:ext cx="2475834" cy="24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7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20" name="Скругленный прямоугольник 12">
            <a:hlinkClick r:id="rId3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497598" y="2597017"/>
            <a:ext cx="2520000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Множества не пересекаются</a:t>
            </a:r>
          </a:p>
        </p:txBody>
      </p:sp>
      <p:sp>
        <p:nvSpPr>
          <p:cNvPr id="2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342398" y="3625639"/>
            <a:ext cx="2592387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Множества А и В равны</a:t>
            </a:r>
          </a:p>
        </p:txBody>
      </p:sp>
      <p:sp>
        <p:nvSpPr>
          <p:cNvPr id="26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342398" y="2597016"/>
            <a:ext cx="2592387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Множества пересекаются</a:t>
            </a:r>
          </a:p>
        </p:txBody>
      </p:sp>
      <p:sp>
        <p:nvSpPr>
          <p:cNvPr id="2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497599" y="3625639"/>
            <a:ext cx="2520001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В является подмножеством 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86BB0F3-C833-4B7A-8CA3-62BB72D5ED28}"/>
              </a:ext>
            </a:extLst>
          </p:cNvPr>
          <p:cNvSpPr/>
          <p:nvPr/>
        </p:nvSpPr>
        <p:spPr>
          <a:xfrm>
            <a:off x="497599" y="1149119"/>
            <a:ext cx="5267281" cy="561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отношение множеств, изображённое на рисунке?</a:t>
            </a:r>
          </a:p>
        </p:txBody>
      </p:sp>
      <p:sp>
        <p:nvSpPr>
          <p:cNvPr id="31" name="Овал 30"/>
          <p:cNvSpPr/>
          <p:nvPr/>
        </p:nvSpPr>
        <p:spPr>
          <a:xfrm>
            <a:off x="5991021" y="1241938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905201" y="2090387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679922" y="125128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9005" y="213864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30823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0995F4F5-1A54-4389-82AE-60475C48C2F0}"/>
              </a:ext>
            </a:extLst>
          </p:cNvPr>
          <p:cNvSpPr/>
          <p:nvPr/>
        </p:nvSpPr>
        <p:spPr>
          <a:xfrm>
            <a:off x="575497" y="811254"/>
            <a:ext cx="4901310" cy="11545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tx1"/>
                </a:solidFill>
                <a:latin typeface="Roboto Slab"/>
              </a:rPr>
              <a:t>Множества A и B имеют общие элементы,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т. е. элементы одновременно принадлежат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и множеству A, и множеству B, </a:t>
            </a:r>
            <a:br>
              <a:rPr lang="ru-RU" sz="1400" dirty="0">
                <a:solidFill>
                  <a:schemeClr val="tx1"/>
                </a:solidFill>
                <a:latin typeface="Roboto Slab"/>
              </a:rPr>
            </a:br>
            <a:r>
              <a:rPr lang="ru-RU" sz="1400" dirty="0">
                <a:solidFill>
                  <a:schemeClr val="tx1"/>
                </a:solidFill>
                <a:latin typeface="Roboto Slab"/>
              </a:rPr>
              <a:t>т. е. эти множества </a:t>
            </a:r>
            <a:r>
              <a:rPr lang="ru-RU" sz="1400" b="1" dirty="0">
                <a:solidFill>
                  <a:schemeClr val="tx1"/>
                </a:solidFill>
                <a:latin typeface="Roboto Slab"/>
              </a:rPr>
              <a:t>пересекаются</a:t>
            </a:r>
            <a:r>
              <a:rPr lang="ru-RU" sz="1400" dirty="0">
                <a:solidFill>
                  <a:schemeClr val="tx1"/>
                </a:solidFill>
                <a:latin typeface="Roboto Slab"/>
              </a:rPr>
              <a:t>.</a:t>
            </a:r>
          </a:p>
        </p:txBody>
      </p:sp>
      <p:sp>
        <p:nvSpPr>
          <p:cNvPr id="14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22684F8E-0BE8-42B0-AA04-64BDC56AED59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5991021" y="1241938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05201" y="2090387"/>
            <a:ext cx="1678207" cy="1678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679922" y="125128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9005" y="213864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/>
              <a:t>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63" y="2190624"/>
            <a:ext cx="3253578" cy="26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3357062" y="1112627"/>
            <a:ext cx="2250832" cy="1034121"/>
          </a:xfrm>
          <a:prstGeom prst="wedgeEllipseCallout">
            <a:avLst>
              <a:gd name="adj1" fmla="val -53363"/>
              <a:gd name="adj2" fmla="val 561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r>
              <a:rPr lang="ru-RU" sz="1600" dirty="0">
                <a:solidFill>
                  <a:schemeClr val="tx1"/>
                </a:solidFill>
                <a:latin typeface="Roboto Slab"/>
              </a:rPr>
              <a:t>Попытаемся снова?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Экран (16:9)</PresentationFormat>
  <Paragraphs>449</Paragraphs>
  <Slides>27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Merriweather</vt:lpstr>
      <vt:lpstr>Open Sans</vt:lpstr>
      <vt:lpstr>Roboto Slab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2020-04-16T07:27:06Z</dcterms:created>
  <dcterms:modified xsi:type="dcterms:W3CDTF">2020-09-16T06:18:54Z</dcterms:modified>
</cp:coreProperties>
</file>