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82" r:id="rId21"/>
    <p:sldId id="275" r:id="rId22"/>
    <p:sldId id="287" r:id="rId23"/>
    <p:sldId id="290" r:id="rId24"/>
    <p:sldId id="288" r:id="rId25"/>
    <p:sldId id="289" r:id="rId26"/>
    <p:sldId id="277" r:id="rId27"/>
    <p:sldId id="278" r:id="rId28"/>
    <p:sldId id="291" r:id="rId29"/>
    <p:sldId id="286" r:id="rId30"/>
    <p:sldId id="283" r:id="rId31"/>
  </p:sldIdLst>
  <p:sldSz cx="9144000" cy="5143500" type="screen16x9"/>
  <p:notesSz cx="9144000" cy="51435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Book Antiqua" panose="02040602050305030304" pitchFamily="18" charset="0"/>
      <p:regular r:id="rId37"/>
      <p:bold r:id="rId38"/>
      <p:italic r:id="rId39"/>
      <p:boldItalic r:id="rId40"/>
    </p:embeddedFont>
    <p:embeddedFont>
      <p:font typeface="Cambria Math" panose="02040503050406030204" pitchFamily="18" charset="0"/>
      <p:regular r:id="rId41"/>
    </p:embeddedFont>
    <p:embeddedFont>
      <p:font typeface="Monotype Corsiva" panose="03010101010201010101" pitchFamily="66" charset="0"/>
      <p:italic r:id="rId42"/>
    </p:embeddedFont>
  </p:embeddedFontLst>
  <p:custDataLst>
    <p:tags r:id="rId43"/>
  </p:custDataLst>
  <p:defaultTextStyle>
    <a:defPPr marR="0" lvl="0" algn="l">
      <a:lnSpc>
        <a:spcPct val="100000"/>
      </a:lnSpc>
      <a:spcBef>
        <a:spcPts val="0"/>
      </a:spcBef>
      <a:spcAft>
        <a:spcPts val="0"/>
      </a:spcAft>
    </a:defPPr>
    <a:lvl1pPr marR="0" lv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1pPr>
    <a:lvl2pPr marR="0" lvl="1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2pPr>
    <a:lvl3pPr marR="0" lvl="2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3pPr>
    <a:lvl4pPr marR="0" lvl="3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4pPr>
    <a:lvl5pPr marR="0" lvl="4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5pPr>
    <a:lvl6pPr marR="0" lvl="5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6pPr>
    <a:lvl7pPr marR="0" lvl="6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7pPr>
    <a:lvl8pPr marR="0" lvl="7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8pPr>
    <a:lvl9pPr marR="0" lvl="8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65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0F2E19-FA4F-431A-9345-BE4267B0C174}" type="datetimeFigureOut">
              <a:rPr lang="ru-RU" smtClean="0"/>
              <a:t>08.05.2026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12D0A6-74AB-4338-8150-9A6A982206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213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2D0A6-74AB-4338-8150-9A6A982206C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6875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2D0A6-74AB-4338-8150-9A6A982206C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4859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2D0A6-74AB-4338-8150-9A6A982206CA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3629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2D0A6-74AB-4338-8150-9A6A982206CA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0157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2D0A6-74AB-4338-8150-9A6A982206CA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4599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2D0A6-74AB-4338-8150-9A6A982206CA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49680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2D0A6-74AB-4338-8150-9A6A982206CA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9299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2D0A6-74AB-4338-8150-9A6A982206CA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8932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2D0A6-74AB-4338-8150-9A6A982206CA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9016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2D0A6-74AB-4338-8150-9A6A982206CA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2202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2D0A6-74AB-4338-8150-9A6A982206CA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9824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2D0A6-74AB-4338-8150-9A6A982206C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4250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2D0A6-74AB-4338-8150-9A6A982206CA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2719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2D0A6-74AB-4338-8150-9A6A982206CA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94559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2D0A6-74AB-4338-8150-9A6A982206CA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2546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2D0A6-74AB-4338-8150-9A6A982206CA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27935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2D0A6-74AB-4338-8150-9A6A982206CA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73627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2D0A6-74AB-4338-8150-9A6A982206CA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41575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2D0A6-74AB-4338-8150-9A6A982206CA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10599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2D0A6-74AB-4338-8150-9A6A982206CA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66514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2D0A6-74AB-4338-8150-9A6A982206CA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98471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2D0A6-74AB-4338-8150-9A6A982206CA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285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2D0A6-74AB-4338-8150-9A6A982206C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61333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2D0A6-74AB-4338-8150-9A6A982206CA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201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2D0A6-74AB-4338-8150-9A6A982206C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9027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2D0A6-74AB-4338-8150-9A6A982206C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9803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2D0A6-74AB-4338-8150-9A6A982206C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85627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2D0A6-74AB-4338-8150-9A6A982206C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7981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2D0A6-74AB-4338-8150-9A6A982206C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834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2D0A6-74AB-4338-8150-9A6A982206CA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9381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 slide" type="title" userDrawn="1">
  <p:cSld name="TIT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/>
          <p:nvPr/>
        </p:nvPicPr>
        <p:blipFill>
          <a:blip r:embed="rId2">
            <a:alphaModFix/>
          </a:blip>
          <a:srcRect t="7643" b="7896"/>
          <a:stretch/>
        </p:blipFill>
        <p:spPr bwMode="auto">
          <a:xfrm>
            <a:off x="11725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oogle Shape;11;p2"/>
          <p:cNvGrpSpPr/>
          <p:nvPr/>
        </p:nvGrpSpPr>
        <p:grpSpPr bwMode="auto">
          <a:xfrm>
            <a:off x="361128" y="298758"/>
            <a:ext cx="8421671" cy="4477829"/>
            <a:chOff x="0" y="-38100"/>
            <a:chExt cx="4705633" cy="2502000"/>
          </a:xfrm>
        </p:grpSpPr>
        <p:sp>
          <p:nvSpPr>
            <p:cNvPr id="12" name="Google Shape;12;p2"/>
            <p:cNvSpPr/>
            <p:nvPr/>
          </p:nvSpPr>
          <p:spPr bwMode="auto">
            <a:xfrm>
              <a:off x="0" y="0"/>
              <a:ext cx="4705633" cy="2463860"/>
            </a:xfrm>
            <a:custGeom>
              <a:avLst/>
              <a:gdLst/>
              <a:ahLst/>
              <a:cxnLst/>
              <a:rect l="l" t="t" r="r" b="b"/>
              <a:pathLst>
                <a:path w="4705633" h="2463860" extrusionOk="0">
                  <a:moveTo>
                    <a:pt x="13789" y="0"/>
                  </a:moveTo>
                  <a:lnTo>
                    <a:pt x="4691844" y="0"/>
                  </a:lnTo>
                  <a:cubicBezTo>
                    <a:pt x="4699459" y="0"/>
                    <a:pt x="4705633" y="6174"/>
                    <a:pt x="4705633" y="13789"/>
                  </a:cubicBezTo>
                  <a:lnTo>
                    <a:pt x="4705633" y="2450071"/>
                  </a:lnTo>
                  <a:cubicBezTo>
                    <a:pt x="4705633" y="2457686"/>
                    <a:pt x="4699459" y="2463860"/>
                    <a:pt x="4691844" y="2463860"/>
                  </a:cubicBezTo>
                  <a:lnTo>
                    <a:pt x="13789" y="2463860"/>
                  </a:lnTo>
                  <a:cubicBezTo>
                    <a:pt x="10132" y="2463860"/>
                    <a:pt x="6625" y="2462407"/>
                    <a:pt x="4039" y="2459821"/>
                  </a:cubicBezTo>
                  <a:cubicBezTo>
                    <a:pt x="1453" y="2457235"/>
                    <a:pt x="0" y="2453728"/>
                    <a:pt x="0" y="2450071"/>
                  </a:cubicBezTo>
                  <a:lnTo>
                    <a:pt x="0" y="13789"/>
                  </a:lnTo>
                  <a:cubicBezTo>
                    <a:pt x="0" y="10132"/>
                    <a:pt x="1453" y="6625"/>
                    <a:pt x="4039" y="4039"/>
                  </a:cubicBezTo>
                  <a:cubicBezTo>
                    <a:pt x="6625" y="1453"/>
                    <a:pt x="10132" y="0"/>
                    <a:pt x="13789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 cmpd="sng">
              <a:solidFill>
                <a:srgbClr val="70707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3" name="Google Shape;13;p2"/>
            <p:cNvSpPr txBox="1"/>
            <p:nvPr/>
          </p:nvSpPr>
          <p:spPr bwMode="auto">
            <a:xfrm>
              <a:off x="0" y="-38100"/>
              <a:ext cx="4705500" cy="250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14" name="Google Shape;14;p2"/>
          <p:cNvSpPr>
            <a:spLocks noGrp="1"/>
          </p:cNvSpPr>
          <p:nvPr>
            <p:ph type="pic" idx="2"/>
          </p:nvPr>
        </p:nvSpPr>
        <p:spPr bwMode="auto">
          <a:xfrm>
            <a:off x="5354800" y="515400"/>
            <a:ext cx="3240900" cy="4112699"/>
          </a:xfrm>
          <a:prstGeom prst="roundRect">
            <a:avLst>
              <a:gd name="adj" fmla="val 5116"/>
            </a:avLst>
          </a:prstGeom>
          <a:noFill/>
          <a:ln>
            <a:noFill/>
          </a:ln>
        </p:spPr>
      </p:sp>
      <p:cxnSp>
        <p:nvCxnSpPr>
          <p:cNvPr id="15" name="Google Shape;15;p2"/>
          <p:cNvCxnSpPr>
            <a:cxnSpLocks/>
          </p:cNvCxnSpPr>
          <p:nvPr/>
        </p:nvCxnSpPr>
        <p:spPr bwMode="auto">
          <a:xfrm>
            <a:off x="5200393" y="366946"/>
            <a:ext cx="0" cy="4409700"/>
          </a:xfrm>
          <a:prstGeom prst="straightConnector1">
            <a:avLst/>
          </a:prstGeom>
          <a:noFill/>
          <a:ln w="28575" cap="flat" cmpd="sng">
            <a:solidFill>
              <a:srgbClr val="70707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" name="Google Shape;16;p2"/>
          <p:cNvSpPr/>
          <p:nvPr/>
        </p:nvSpPr>
        <p:spPr bwMode="auto">
          <a:xfrm>
            <a:off x="2294182" y="3351863"/>
            <a:ext cx="1031386" cy="1010757"/>
          </a:xfrm>
          <a:custGeom>
            <a:avLst/>
            <a:gdLst/>
            <a:ahLst/>
            <a:cxnLst/>
            <a:rect l="l" t="t" r="r" b="b"/>
            <a:pathLst>
              <a:path w="2062771" h="2021516" extrusionOk="0">
                <a:moveTo>
                  <a:pt x="0" y="0"/>
                </a:moveTo>
                <a:lnTo>
                  <a:pt x="2062771" y="0"/>
                </a:lnTo>
                <a:lnTo>
                  <a:pt x="2062771" y="2021515"/>
                </a:lnTo>
                <a:lnTo>
                  <a:pt x="0" y="20215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/>
            </a:blip>
            <a:srcRect/>
            <a:stretch/>
          </a:blipFill>
          <a:ln>
            <a:noFill/>
          </a:ln>
        </p:spPr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 bwMode="auto">
          <a:xfrm>
            <a:off x="311704" y="744575"/>
            <a:ext cx="48888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pPr>
              <a:defRPr/>
            </a:pPr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9" name="Google Shape;19;p2"/>
          <p:cNvGrpSpPr/>
          <p:nvPr/>
        </p:nvGrpSpPr>
        <p:grpSpPr bwMode="auto">
          <a:xfrm>
            <a:off x="557830" y="4437751"/>
            <a:ext cx="4488215" cy="442416"/>
            <a:chOff x="0" y="-38100"/>
            <a:chExt cx="1393899" cy="247201"/>
          </a:xfrm>
        </p:grpSpPr>
        <p:sp>
          <p:nvSpPr>
            <p:cNvPr id="20" name="Google Shape;20;p2"/>
            <p:cNvSpPr/>
            <p:nvPr/>
          </p:nvSpPr>
          <p:spPr bwMode="auto">
            <a:xfrm>
              <a:off x="0" y="0"/>
              <a:ext cx="1393899" cy="209101"/>
            </a:xfrm>
            <a:custGeom>
              <a:avLst/>
              <a:gdLst/>
              <a:ahLst/>
              <a:cxnLst/>
              <a:rect l="l" t="t" r="r" b="b"/>
              <a:pathLst>
                <a:path w="1393899" h="209101" extrusionOk="0">
                  <a:moveTo>
                    <a:pt x="46551" y="0"/>
                  </a:moveTo>
                  <a:lnTo>
                    <a:pt x="1347348" y="0"/>
                  </a:lnTo>
                  <a:cubicBezTo>
                    <a:pt x="1359694" y="0"/>
                    <a:pt x="1371534" y="4904"/>
                    <a:pt x="1380264" y="13634"/>
                  </a:cubicBezTo>
                  <a:cubicBezTo>
                    <a:pt x="1388994" y="22364"/>
                    <a:pt x="1393899" y="34205"/>
                    <a:pt x="1393899" y="46551"/>
                  </a:cubicBezTo>
                  <a:lnTo>
                    <a:pt x="1393899" y="162550"/>
                  </a:lnTo>
                  <a:cubicBezTo>
                    <a:pt x="1393899" y="174896"/>
                    <a:pt x="1388994" y="186737"/>
                    <a:pt x="1380264" y="195466"/>
                  </a:cubicBezTo>
                  <a:cubicBezTo>
                    <a:pt x="1371534" y="204196"/>
                    <a:pt x="1359694" y="209101"/>
                    <a:pt x="1347348" y="209101"/>
                  </a:cubicBezTo>
                  <a:lnTo>
                    <a:pt x="46551" y="209101"/>
                  </a:lnTo>
                  <a:cubicBezTo>
                    <a:pt x="20841" y="209101"/>
                    <a:pt x="0" y="188259"/>
                    <a:pt x="0" y="162550"/>
                  </a:cubicBezTo>
                  <a:lnTo>
                    <a:pt x="0" y="46551"/>
                  </a:lnTo>
                  <a:cubicBezTo>
                    <a:pt x="0" y="34205"/>
                    <a:pt x="4904" y="22364"/>
                    <a:pt x="13634" y="13634"/>
                  </a:cubicBezTo>
                  <a:cubicBezTo>
                    <a:pt x="22364" y="4904"/>
                    <a:pt x="34205" y="0"/>
                    <a:pt x="46551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 cmpd="sng">
              <a:solidFill>
                <a:srgbClr val="70707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1" name="Google Shape;21;p2"/>
            <p:cNvSpPr txBox="1"/>
            <p:nvPr/>
          </p:nvSpPr>
          <p:spPr bwMode="auto">
            <a:xfrm>
              <a:off x="0" y="-38100"/>
              <a:ext cx="1393800" cy="2471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22" name="Google Shape;22;p2"/>
          <p:cNvSpPr txBox="1">
            <a:spLocks noGrp="1"/>
          </p:cNvSpPr>
          <p:nvPr>
            <p:ph type="subTitle" idx="1"/>
          </p:nvPr>
        </p:nvSpPr>
        <p:spPr bwMode="auto">
          <a:xfrm>
            <a:off x="357549" y="4461210"/>
            <a:ext cx="4888800" cy="44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Section header" type="secHead" userDrawn="1">
  <p:cSld name="SECTION_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4" name="Google Shape;24;p3"/>
          <p:cNvPicPr/>
          <p:nvPr/>
        </p:nvPicPr>
        <p:blipFill>
          <a:blip r:embed="rId2">
            <a:alphaModFix/>
          </a:blip>
          <a:srcRect t="7643" b="7896"/>
          <a:stretch/>
        </p:blipFill>
        <p:spPr bwMode="auto">
          <a:xfrm>
            <a:off x="11725" y="14216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" name="Google Shape;25;p3"/>
          <p:cNvGrpSpPr/>
          <p:nvPr/>
        </p:nvGrpSpPr>
        <p:grpSpPr bwMode="auto">
          <a:xfrm>
            <a:off x="361128" y="298758"/>
            <a:ext cx="8421671" cy="4477829"/>
            <a:chOff x="0" y="-38100"/>
            <a:chExt cx="4705633" cy="2502000"/>
          </a:xfrm>
        </p:grpSpPr>
        <p:sp>
          <p:nvSpPr>
            <p:cNvPr id="26" name="Google Shape;26;p3"/>
            <p:cNvSpPr/>
            <p:nvPr/>
          </p:nvSpPr>
          <p:spPr bwMode="auto">
            <a:xfrm>
              <a:off x="0" y="0"/>
              <a:ext cx="4705633" cy="2463860"/>
            </a:xfrm>
            <a:custGeom>
              <a:avLst/>
              <a:gdLst/>
              <a:ahLst/>
              <a:cxnLst/>
              <a:rect l="l" t="t" r="r" b="b"/>
              <a:pathLst>
                <a:path w="4705633" h="2463860" extrusionOk="0">
                  <a:moveTo>
                    <a:pt x="13789" y="0"/>
                  </a:moveTo>
                  <a:lnTo>
                    <a:pt x="4691844" y="0"/>
                  </a:lnTo>
                  <a:cubicBezTo>
                    <a:pt x="4699459" y="0"/>
                    <a:pt x="4705633" y="6174"/>
                    <a:pt x="4705633" y="13789"/>
                  </a:cubicBezTo>
                  <a:lnTo>
                    <a:pt x="4705633" y="2450071"/>
                  </a:lnTo>
                  <a:cubicBezTo>
                    <a:pt x="4705633" y="2457686"/>
                    <a:pt x="4699459" y="2463860"/>
                    <a:pt x="4691844" y="2463860"/>
                  </a:cubicBezTo>
                  <a:lnTo>
                    <a:pt x="13789" y="2463860"/>
                  </a:lnTo>
                  <a:cubicBezTo>
                    <a:pt x="10132" y="2463860"/>
                    <a:pt x="6625" y="2462407"/>
                    <a:pt x="4039" y="2459821"/>
                  </a:cubicBezTo>
                  <a:cubicBezTo>
                    <a:pt x="1453" y="2457235"/>
                    <a:pt x="0" y="2453728"/>
                    <a:pt x="0" y="2450071"/>
                  </a:cubicBezTo>
                  <a:lnTo>
                    <a:pt x="0" y="13789"/>
                  </a:lnTo>
                  <a:cubicBezTo>
                    <a:pt x="0" y="10132"/>
                    <a:pt x="1453" y="6625"/>
                    <a:pt x="4039" y="4039"/>
                  </a:cubicBezTo>
                  <a:cubicBezTo>
                    <a:pt x="6625" y="1453"/>
                    <a:pt x="10132" y="0"/>
                    <a:pt x="13789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 cmpd="sng">
              <a:solidFill>
                <a:srgbClr val="70707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7" name="Google Shape;27;p3"/>
            <p:cNvSpPr txBox="1"/>
            <p:nvPr/>
          </p:nvSpPr>
          <p:spPr bwMode="auto">
            <a:xfrm>
              <a:off x="0" y="-38100"/>
              <a:ext cx="4705500" cy="250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28" name="Google Shape;28;p3"/>
          <p:cNvSpPr>
            <a:spLocks noGrp="1"/>
          </p:cNvSpPr>
          <p:nvPr>
            <p:ph type="pic" idx="2"/>
          </p:nvPr>
        </p:nvSpPr>
        <p:spPr bwMode="auto">
          <a:xfrm>
            <a:off x="5539300" y="515400"/>
            <a:ext cx="3056400" cy="4112699"/>
          </a:xfrm>
          <a:prstGeom prst="roundRect">
            <a:avLst>
              <a:gd name="adj" fmla="val 5116"/>
            </a:avLst>
          </a:prstGeom>
          <a:noFill/>
          <a:ln>
            <a:noFill/>
          </a:ln>
        </p:spPr>
      </p:sp>
      <p:sp>
        <p:nvSpPr>
          <p:cNvPr id="29" name="Google Shape;29;p3"/>
          <p:cNvSpPr/>
          <p:nvPr/>
        </p:nvSpPr>
        <p:spPr bwMode="auto">
          <a:xfrm>
            <a:off x="-171150" y="2719155"/>
            <a:ext cx="2557973" cy="2057400"/>
          </a:xfrm>
          <a:custGeom>
            <a:avLst/>
            <a:gdLst/>
            <a:ahLst/>
            <a:cxnLst/>
            <a:rect l="l" t="t" r="r" b="b"/>
            <a:pathLst>
              <a:path w="5115946" h="4114800" extrusionOk="0">
                <a:moveTo>
                  <a:pt x="0" y="0"/>
                </a:moveTo>
                <a:lnTo>
                  <a:pt x="5115945" y="0"/>
                </a:lnTo>
                <a:lnTo>
                  <a:pt x="51159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/>
            </a:blip>
            <a:srcRect/>
            <a:stretch/>
          </a:blipFill>
          <a:ln>
            <a:noFill/>
          </a:ln>
        </p:spPr>
      </p:sp>
      <p:cxnSp>
        <p:nvCxnSpPr>
          <p:cNvPr id="30" name="Google Shape;30;p3"/>
          <p:cNvCxnSpPr>
            <a:cxnSpLocks/>
          </p:cNvCxnSpPr>
          <p:nvPr/>
        </p:nvCxnSpPr>
        <p:spPr bwMode="auto">
          <a:xfrm>
            <a:off x="5376045" y="366946"/>
            <a:ext cx="0" cy="4409700"/>
          </a:xfrm>
          <a:prstGeom prst="straightConnector1">
            <a:avLst/>
          </a:prstGeom>
          <a:noFill/>
          <a:ln w="28575" cap="flat" cmpd="sng">
            <a:solidFill>
              <a:srgbClr val="70707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 bwMode="auto">
          <a:xfrm>
            <a:off x="311700" y="2150850"/>
            <a:ext cx="4901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pPr>
              <a:defRPr/>
            </a:pPr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 and body" type="tx" userDrawn="1">
  <p:cSld name="TITLE_AND_BOD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4" name="Google Shape;34;p4"/>
          <p:cNvPicPr/>
          <p:nvPr/>
        </p:nvPicPr>
        <p:blipFill>
          <a:blip r:embed="rId2">
            <a:alphaModFix/>
          </a:blip>
          <a:srcRect t="7643" b="7896"/>
          <a:stretch/>
        </p:blipFill>
        <p:spPr bwMode="auto">
          <a:xfrm>
            <a:off x="11725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" name="Google Shape;35;p4"/>
          <p:cNvGrpSpPr/>
          <p:nvPr/>
        </p:nvGrpSpPr>
        <p:grpSpPr bwMode="auto">
          <a:xfrm>
            <a:off x="361128" y="298758"/>
            <a:ext cx="8421671" cy="4477829"/>
            <a:chOff x="0" y="-38100"/>
            <a:chExt cx="4705633" cy="2502000"/>
          </a:xfrm>
        </p:grpSpPr>
        <p:sp>
          <p:nvSpPr>
            <p:cNvPr id="36" name="Google Shape;36;p4"/>
            <p:cNvSpPr/>
            <p:nvPr/>
          </p:nvSpPr>
          <p:spPr bwMode="auto">
            <a:xfrm>
              <a:off x="0" y="0"/>
              <a:ext cx="4705633" cy="2463860"/>
            </a:xfrm>
            <a:custGeom>
              <a:avLst/>
              <a:gdLst/>
              <a:ahLst/>
              <a:cxnLst/>
              <a:rect l="l" t="t" r="r" b="b"/>
              <a:pathLst>
                <a:path w="4705633" h="2463860" extrusionOk="0">
                  <a:moveTo>
                    <a:pt x="13789" y="0"/>
                  </a:moveTo>
                  <a:lnTo>
                    <a:pt x="4691844" y="0"/>
                  </a:lnTo>
                  <a:cubicBezTo>
                    <a:pt x="4699459" y="0"/>
                    <a:pt x="4705633" y="6174"/>
                    <a:pt x="4705633" y="13789"/>
                  </a:cubicBezTo>
                  <a:lnTo>
                    <a:pt x="4705633" y="2450071"/>
                  </a:lnTo>
                  <a:cubicBezTo>
                    <a:pt x="4705633" y="2457686"/>
                    <a:pt x="4699459" y="2463860"/>
                    <a:pt x="4691844" y="2463860"/>
                  </a:cubicBezTo>
                  <a:lnTo>
                    <a:pt x="13789" y="2463860"/>
                  </a:lnTo>
                  <a:cubicBezTo>
                    <a:pt x="10132" y="2463860"/>
                    <a:pt x="6625" y="2462407"/>
                    <a:pt x="4039" y="2459821"/>
                  </a:cubicBezTo>
                  <a:cubicBezTo>
                    <a:pt x="1453" y="2457235"/>
                    <a:pt x="0" y="2453728"/>
                    <a:pt x="0" y="2450071"/>
                  </a:cubicBezTo>
                  <a:lnTo>
                    <a:pt x="0" y="13789"/>
                  </a:lnTo>
                  <a:cubicBezTo>
                    <a:pt x="0" y="10132"/>
                    <a:pt x="1453" y="6625"/>
                    <a:pt x="4039" y="4039"/>
                  </a:cubicBezTo>
                  <a:cubicBezTo>
                    <a:pt x="6625" y="1453"/>
                    <a:pt x="10132" y="0"/>
                    <a:pt x="13789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 cmpd="sng">
              <a:solidFill>
                <a:srgbClr val="70707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7" name="Google Shape;37;p4"/>
            <p:cNvSpPr txBox="1"/>
            <p:nvPr/>
          </p:nvSpPr>
          <p:spPr bwMode="auto">
            <a:xfrm>
              <a:off x="0" y="-38100"/>
              <a:ext cx="4705500" cy="250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38" name="Google Shape;38;p4"/>
          <p:cNvSpPr txBox="1">
            <a:spLocks noGrp="1"/>
          </p:cNvSpPr>
          <p:nvPr>
            <p:ph type="title"/>
          </p:nvPr>
        </p:nvSpPr>
        <p:spPr bwMode="auto">
          <a:xfrm>
            <a:off x="540300" y="673625"/>
            <a:ext cx="6615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body" idx="1"/>
          </p:nvPr>
        </p:nvSpPr>
        <p:spPr bwMode="auto">
          <a:xfrm>
            <a:off x="540300" y="13810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" name="Google Shape;41;p4"/>
          <p:cNvSpPr/>
          <p:nvPr/>
        </p:nvSpPr>
        <p:spPr bwMode="auto">
          <a:xfrm>
            <a:off x="5593875" y="1566318"/>
            <a:ext cx="2367686" cy="2466340"/>
          </a:xfrm>
          <a:custGeom>
            <a:avLst/>
            <a:gdLst/>
            <a:ahLst/>
            <a:cxnLst/>
            <a:rect l="l" t="t" r="r" b="b"/>
            <a:pathLst>
              <a:path w="4735372" h="4932679" extrusionOk="0">
                <a:moveTo>
                  <a:pt x="0" y="0"/>
                </a:moveTo>
                <a:lnTo>
                  <a:pt x="4735373" y="0"/>
                </a:lnTo>
                <a:lnTo>
                  <a:pt x="4735373" y="4932679"/>
                </a:lnTo>
                <a:lnTo>
                  <a:pt x="0" y="49326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/>
            </a:blip>
            <a:srcRect/>
            <a:stretch/>
          </a:blipFill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 and two columns" type="twoColTx" userDrawn="1">
  <p:cSld name="TITLE_AND_TWO_COLUMN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3" name="Google Shape;43;p5"/>
          <p:cNvPicPr/>
          <p:nvPr/>
        </p:nvPicPr>
        <p:blipFill>
          <a:blip r:embed="rId2">
            <a:alphaModFix/>
          </a:blip>
          <a:srcRect t="7643" b="7896"/>
          <a:stretch/>
        </p:blipFill>
        <p:spPr bwMode="auto">
          <a:xfrm>
            <a:off x="11725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" name="Google Shape;44;p5"/>
          <p:cNvGrpSpPr/>
          <p:nvPr/>
        </p:nvGrpSpPr>
        <p:grpSpPr bwMode="auto">
          <a:xfrm>
            <a:off x="361128" y="298758"/>
            <a:ext cx="8421671" cy="4477829"/>
            <a:chOff x="0" y="-38100"/>
            <a:chExt cx="4705633" cy="2502000"/>
          </a:xfrm>
        </p:grpSpPr>
        <p:sp>
          <p:nvSpPr>
            <p:cNvPr id="45" name="Google Shape;45;p5"/>
            <p:cNvSpPr/>
            <p:nvPr/>
          </p:nvSpPr>
          <p:spPr bwMode="auto">
            <a:xfrm>
              <a:off x="0" y="0"/>
              <a:ext cx="4705633" cy="2463860"/>
            </a:xfrm>
            <a:custGeom>
              <a:avLst/>
              <a:gdLst/>
              <a:ahLst/>
              <a:cxnLst/>
              <a:rect l="l" t="t" r="r" b="b"/>
              <a:pathLst>
                <a:path w="4705633" h="2463860" extrusionOk="0">
                  <a:moveTo>
                    <a:pt x="13789" y="0"/>
                  </a:moveTo>
                  <a:lnTo>
                    <a:pt x="4691844" y="0"/>
                  </a:lnTo>
                  <a:cubicBezTo>
                    <a:pt x="4699459" y="0"/>
                    <a:pt x="4705633" y="6174"/>
                    <a:pt x="4705633" y="13789"/>
                  </a:cubicBezTo>
                  <a:lnTo>
                    <a:pt x="4705633" y="2450071"/>
                  </a:lnTo>
                  <a:cubicBezTo>
                    <a:pt x="4705633" y="2457686"/>
                    <a:pt x="4699459" y="2463860"/>
                    <a:pt x="4691844" y="2463860"/>
                  </a:cubicBezTo>
                  <a:lnTo>
                    <a:pt x="13789" y="2463860"/>
                  </a:lnTo>
                  <a:cubicBezTo>
                    <a:pt x="10132" y="2463860"/>
                    <a:pt x="6625" y="2462407"/>
                    <a:pt x="4039" y="2459821"/>
                  </a:cubicBezTo>
                  <a:cubicBezTo>
                    <a:pt x="1453" y="2457235"/>
                    <a:pt x="0" y="2453728"/>
                    <a:pt x="0" y="2450071"/>
                  </a:cubicBezTo>
                  <a:lnTo>
                    <a:pt x="0" y="13789"/>
                  </a:lnTo>
                  <a:cubicBezTo>
                    <a:pt x="0" y="10132"/>
                    <a:pt x="1453" y="6625"/>
                    <a:pt x="4039" y="4039"/>
                  </a:cubicBezTo>
                  <a:cubicBezTo>
                    <a:pt x="6625" y="1453"/>
                    <a:pt x="10132" y="0"/>
                    <a:pt x="13789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 cmpd="sng">
              <a:solidFill>
                <a:srgbClr val="70707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6" name="Google Shape;46;p5"/>
            <p:cNvSpPr txBox="1"/>
            <p:nvPr/>
          </p:nvSpPr>
          <p:spPr bwMode="auto">
            <a:xfrm>
              <a:off x="0" y="-38100"/>
              <a:ext cx="4705500" cy="250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47" name="Google Shape;47;p5"/>
          <p:cNvSpPr txBox="1">
            <a:spLocks noGrp="1"/>
          </p:cNvSpPr>
          <p:nvPr>
            <p:ph type="title"/>
          </p:nvPr>
        </p:nvSpPr>
        <p:spPr bwMode="auto"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body" idx="1"/>
          </p:nvPr>
        </p:nvSpPr>
        <p:spPr bwMode="auto"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pPr>
              <a:defRPr/>
            </a:pPr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body" idx="2"/>
          </p:nvPr>
        </p:nvSpPr>
        <p:spPr bwMode="auto">
          <a:xfrm>
            <a:off x="4832399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pPr>
              <a:defRPr/>
            </a:pPr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1" name="Google Shape;51;p5"/>
          <p:cNvSpPr/>
          <p:nvPr/>
        </p:nvSpPr>
        <p:spPr bwMode="auto">
          <a:xfrm flipH="1">
            <a:off x="4090899" y="2719155"/>
            <a:ext cx="2249642" cy="2057400"/>
          </a:xfrm>
          <a:custGeom>
            <a:avLst/>
            <a:gdLst/>
            <a:ahLst/>
            <a:cxnLst/>
            <a:rect l="l" t="t" r="r" b="b"/>
            <a:pathLst>
              <a:path w="4499284" h="4114800" extrusionOk="0">
                <a:moveTo>
                  <a:pt x="4499284" y="0"/>
                </a:moveTo>
                <a:lnTo>
                  <a:pt x="0" y="0"/>
                </a:lnTo>
                <a:lnTo>
                  <a:pt x="0" y="4114800"/>
                </a:lnTo>
                <a:lnTo>
                  <a:pt x="4499284" y="4114800"/>
                </a:lnTo>
                <a:lnTo>
                  <a:pt x="4499284" y="0"/>
                </a:lnTo>
                <a:close/>
              </a:path>
            </a:pathLst>
          </a:custGeom>
          <a:blipFill>
            <a:blip r:embed="rId3">
              <a:alphaModFix/>
            </a:blip>
            <a:srcRect/>
            <a:stretch/>
          </a:blipFill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 only" type="titleOnly" userDrawn="1">
  <p:cSld name="TITLE_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3" name="Google Shape;53;p6"/>
          <p:cNvPicPr/>
          <p:nvPr/>
        </p:nvPicPr>
        <p:blipFill>
          <a:blip r:embed="rId2">
            <a:alphaModFix/>
          </a:blip>
          <a:srcRect t="7643" b="7896"/>
          <a:stretch/>
        </p:blipFill>
        <p:spPr bwMode="auto">
          <a:xfrm>
            <a:off x="11725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" name="Google Shape;54;p6"/>
          <p:cNvGrpSpPr/>
          <p:nvPr/>
        </p:nvGrpSpPr>
        <p:grpSpPr bwMode="auto">
          <a:xfrm>
            <a:off x="361128" y="298758"/>
            <a:ext cx="8421671" cy="4477829"/>
            <a:chOff x="0" y="-38100"/>
            <a:chExt cx="4705633" cy="2502000"/>
          </a:xfrm>
        </p:grpSpPr>
        <p:sp>
          <p:nvSpPr>
            <p:cNvPr id="55" name="Google Shape;55;p6"/>
            <p:cNvSpPr/>
            <p:nvPr/>
          </p:nvSpPr>
          <p:spPr bwMode="auto">
            <a:xfrm>
              <a:off x="0" y="0"/>
              <a:ext cx="4705633" cy="2463860"/>
            </a:xfrm>
            <a:custGeom>
              <a:avLst/>
              <a:gdLst/>
              <a:ahLst/>
              <a:cxnLst/>
              <a:rect l="l" t="t" r="r" b="b"/>
              <a:pathLst>
                <a:path w="4705633" h="2463860" extrusionOk="0">
                  <a:moveTo>
                    <a:pt x="13789" y="0"/>
                  </a:moveTo>
                  <a:lnTo>
                    <a:pt x="4691844" y="0"/>
                  </a:lnTo>
                  <a:cubicBezTo>
                    <a:pt x="4699459" y="0"/>
                    <a:pt x="4705633" y="6174"/>
                    <a:pt x="4705633" y="13789"/>
                  </a:cubicBezTo>
                  <a:lnTo>
                    <a:pt x="4705633" y="2450071"/>
                  </a:lnTo>
                  <a:cubicBezTo>
                    <a:pt x="4705633" y="2457686"/>
                    <a:pt x="4699459" y="2463860"/>
                    <a:pt x="4691844" y="2463860"/>
                  </a:cubicBezTo>
                  <a:lnTo>
                    <a:pt x="13789" y="2463860"/>
                  </a:lnTo>
                  <a:cubicBezTo>
                    <a:pt x="10132" y="2463860"/>
                    <a:pt x="6625" y="2462407"/>
                    <a:pt x="4039" y="2459821"/>
                  </a:cubicBezTo>
                  <a:cubicBezTo>
                    <a:pt x="1453" y="2457235"/>
                    <a:pt x="0" y="2453728"/>
                    <a:pt x="0" y="2450071"/>
                  </a:cubicBezTo>
                  <a:lnTo>
                    <a:pt x="0" y="13789"/>
                  </a:lnTo>
                  <a:cubicBezTo>
                    <a:pt x="0" y="10132"/>
                    <a:pt x="1453" y="6625"/>
                    <a:pt x="4039" y="4039"/>
                  </a:cubicBezTo>
                  <a:cubicBezTo>
                    <a:pt x="6625" y="1453"/>
                    <a:pt x="10132" y="0"/>
                    <a:pt x="13789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 cmpd="sng">
              <a:solidFill>
                <a:srgbClr val="70707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56" name="Google Shape;56;p6"/>
            <p:cNvSpPr txBox="1"/>
            <p:nvPr/>
          </p:nvSpPr>
          <p:spPr bwMode="auto">
            <a:xfrm>
              <a:off x="0" y="-38100"/>
              <a:ext cx="4705500" cy="250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57" name="Google Shape;57;p6"/>
          <p:cNvSpPr txBox="1">
            <a:spLocks noGrp="1"/>
          </p:cNvSpPr>
          <p:nvPr>
            <p:ph type="title"/>
          </p:nvPr>
        </p:nvSpPr>
        <p:spPr bwMode="auto">
          <a:xfrm>
            <a:off x="498750" y="445025"/>
            <a:ext cx="8146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8" name="Google Shape;58;p6"/>
          <p:cNvSpPr txBox="1"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59" name="Google Shape;59;p6"/>
          <p:cNvCxnSpPr>
            <a:cxnSpLocks/>
          </p:cNvCxnSpPr>
          <p:nvPr/>
        </p:nvCxnSpPr>
        <p:spPr bwMode="auto">
          <a:xfrm>
            <a:off x="361128" y="2852794"/>
            <a:ext cx="8417100" cy="0"/>
          </a:xfrm>
          <a:prstGeom prst="straightConnector1">
            <a:avLst/>
          </a:prstGeom>
          <a:noFill/>
          <a:ln w="28575" cap="flat" cmpd="sng">
            <a:solidFill>
              <a:srgbClr val="70707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0" name="Google Shape;60;p6"/>
          <p:cNvCxnSpPr>
            <a:cxnSpLocks/>
          </p:cNvCxnSpPr>
          <p:nvPr/>
        </p:nvCxnSpPr>
        <p:spPr bwMode="auto">
          <a:xfrm>
            <a:off x="3136044" y="2852793"/>
            <a:ext cx="0" cy="1923900"/>
          </a:xfrm>
          <a:prstGeom prst="straightConnector1">
            <a:avLst/>
          </a:prstGeom>
          <a:noFill/>
          <a:ln w="28575" cap="flat" cmpd="sng">
            <a:solidFill>
              <a:srgbClr val="70707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1" name="Google Shape;61;p6"/>
          <p:cNvCxnSpPr>
            <a:cxnSpLocks/>
          </p:cNvCxnSpPr>
          <p:nvPr/>
        </p:nvCxnSpPr>
        <p:spPr bwMode="auto">
          <a:xfrm>
            <a:off x="6007957" y="2852793"/>
            <a:ext cx="0" cy="1923900"/>
          </a:xfrm>
          <a:prstGeom prst="straightConnector1">
            <a:avLst/>
          </a:prstGeom>
          <a:noFill/>
          <a:ln w="28575" cap="flat" cmpd="sng">
            <a:solidFill>
              <a:srgbClr val="70707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2" name="Google Shape;62;p6"/>
          <p:cNvSpPr/>
          <p:nvPr/>
        </p:nvSpPr>
        <p:spPr bwMode="auto">
          <a:xfrm>
            <a:off x="809068" y="3004423"/>
            <a:ext cx="1794848" cy="1478301"/>
          </a:xfrm>
          <a:custGeom>
            <a:avLst/>
            <a:gdLst/>
            <a:ahLst/>
            <a:cxnLst/>
            <a:rect l="l" t="t" r="r" b="b"/>
            <a:pathLst>
              <a:path w="3589695" h="2956603" extrusionOk="0">
                <a:moveTo>
                  <a:pt x="0" y="0"/>
                </a:moveTo>
                <a:lnTo>
                  <a:pt x="3589696" y="0"/>
                </a:lnTo>
                <a:lnTo>
                  <a:pt x="3589696" y="2956603"/>
                </a:lnTo>
                <a:lnTo>
                  <a:pt x="0" y="29566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/>
            </a:blip>
            <a:srcRect/>
            <a:stretch/>
          </a:blipFill>
          <a:ln>
            <a:noFill/>
          </a:ln>
        </p:spPr>
      </p:sp>
      <p:sp>
        <p:nvSpPr>
          <p:cNvPr id="63" name="Google Shape;63;p6"/>
          <p:cNvSpPr/>
          <p:nvPr/>
        </p:nvSpPr>
        <p:spPr bwMode="auto">
          <a:xfrm>
            <a:off x="3725057" y="3004423"/>
            <a:ext cx="1693888" cy="1478301"/>
          </a:xfrm>
          <a:custGeom>
            <a:avLst/>
            <a:gdLst/>
            <a:ahLst/>
            <a:cxnLst/>
            <a:rect l="l" t="t" r="r" b="b"/>
            <a:pathLst>
              <a:path w="3387775" h="2956603" extrusionOk="0">
                <a:moveTo>
                  <a:pt x="0" y="0"/>
                </a:moveTo>
                <a:lnTo>
                  <a:pt x="3387774" y="0"/>
                </a:lnTo>
                <a:lnTo>
                  <a:pt x="3387774" y="2956603"/>
                </a:lnTo>
                <a:lnTo>
                  <a:pt x="0" y="29566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/>
            </a:blip>
            <a:srcRect/>
            <a:stretch/>
          </a:blipFill>
          <a:ln>
            <a:noFill/>
          </a:ln>
        </p:spPr>
      </p:sp>
      <p:sp>
        <p:nvSpPr>
          <p:cNvPr id="64" name="Google Shape;64;p6"/>
          <p:cNvSpPr/>
          <p:nvPr/>
        </p:nvSpPr>
        <p:spPr bwMode="auto">
          <a:xfrm>
            <a:off x="6541013" y="3063965"/>
            <a:ext cx="1779929" cy="1359219"/>
          </a:xfrm>
          <a:custGeom>
            <a:avLst/>
            <a:gdLst/>
            <a:ahLst/>
            <a:cxnLst/>
            <a:rect l="l" t="t" r="r" b="b"/>
            <a:pathLst>
              <a:path w="3559858" h="2718437" extrusionOk="0">
                <a:moveTo>
                  <a:pt x="0" y="0"/>
                </a:moveTo>
                <a:lnTo>
                  <a:pt x="3559858" y="0"/>
                </a:lnTo>
                <a:lnTo>
                  <a:pt x="3559858" y="2718437"/>
                </a:lnTo>
                <a:lnTo>
                  <a:pt x="0" y="27184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/>
            </a:blip>
            <a:srcRect/>
            <a:stretch/>
          </a:blipFill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Main point" userDrawn="1">
  <p:cSld name="MAIN_POI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6" name="Google Shape;66;p7"/>
          <p:cNvPicPr/>
          <p:nvPr/>
        </p:nvPicPr>
        <p:blipFill>
          <a:blip r:embed="rId2">
            <a:alphaModFix/>
          </a:blip>
          <a:srcRect t="7643" b="7896"/>
          <a:stretch/>
        </p:blipFill>
        <p:spPr bwMode="auto">
          <a:xfrm>
            <a:off x="11725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" name="Google Shape;67;p7"/>
          <p:cNvGrpSpPr/>
          <p:nvPr/>
        </p:nvGrpSpPr>
        <p:grpSpPr bwMode="auto">
          <a:xfrm>
            <a:off x="2431172" y="298750"/>
            <a:ext cx="4281655" cy="4477829"/>
            <a:chOff x="0" y="-38100"/>
            <a:chExt cx="4705633" cy="2502000"/>
          </a:xfrm>
        </p:grpSpPr>
        <p:sp>
          <p:nvSpPr>
            <p:cNvPr id="68" name="Google Shape;68;p7"/>
            <p:cNvSpPr/>
            <p:nvPr/>
          </p:nvSpPr>
          <p:spPr bwMode="auto">
            <a:xfrm>
              <a:off x="0" y="0"/>
              <a:ext cx="4705633" cy="2463860"/>
            </a:xfrm>
            <a:custGeom>
              <a:avLst/>
              <a:gdLst/>
              <a:ahLst/>
              <a:cxnLst/>
              <a:rect l="l" t="t" r="r" b="b"/>
              <a:pathLst>
                <a:path w="4705633" h="2463860" extrusionOk="0">
                  <a:moveTo>
                    <a:pt x="13789" y="0"/>
                  </a:moveTo>
                  <a:lnTo>
                    <a:pt x="4691844" y="0"/>
                  </a:lnTo>
                  <a:cubicBezTo>
                    <a:pt x="4699459" y="0"/>
                    <a:pt x="4705633" y="6174"/>
                    <a:pt x="4705633" y="13789"/>
                  </a:cubicBezTo>
                  <a:lnTo>
                    <a:pt x="4705633" y="2450071"/>
                  </a:lnTo>
                  <a:cubicBezTo>
                    <a:pt x="4705633" y="2457686"/>
                    <a:pt x="4699459" y="2463860"/>
                    <a:pt x="4691844" y="2463860"/>
                  </a:cubicBezTo>
                  <a:lnTo>
                    <a:pt x="13789" y="2463860"/>
                  </a:lnTo>
                  <a:cubicBezTo>
                    <a:pt x="10132" y="2463860"/>
                    <a:pt x="6625" y="2462407"/>
                    <a:pt x="4039" y="2459821"/>
                  </a:cubicBezTo>
                  <a:cubicBezTo>
                    <a:pt x="1453" y="2457235"/>
                    <a:pt x="0" y="2453728"/>
                    <a:pt x="0" y="2450071"/>
                  </a:cubicBezTo>
                  <a:lnTo>
                    <a:pt x="0" y="13789"/>
                  </a:lnTo>
                  <a:cubicBezTo>
                    <a:pt x="0" y="10132"/>
                    <a:pt x="1453" y="6625"/>
                    <a:pt x="4039" y="4039"/>
                  </a:cubicBezTo>
                  <a:cubicBezTo>
                    <a:pt x="6625" y="1453"/>
                    <a:pt x="10132" y="0"/>
                    <a:pt x="13789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 cmpd="sng">
              <a:solidFill>
                <a:srgbClr val="70707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69" name="Google Shape;69;p7"/>
            <p:cNvSpPr txBox="1"/>
            <p:nvPr/>
          </p:nvSpPr>
          <p:spPr bwMode="auto">
            <a:xfrm>
              <a:off x="0" y="-38100"/>
              <a:ext cx="4705500" cy="250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70" name="Google Shape;70;p7"/>
          <p:cNvSpPr txBox="1">
            <a:spLocks noGrp="1"/>
          </p:cNvSpPr>
          <p:nvPr>
            <p:ph type="title"/>
          </p:nvPr>
        </p:nvSpPr>
        <p:spPr bwMode="auto">
          <a:xfrm>
            <a:off x="2431200" y="1050600"/>
            <a:ext cx="4281600" cy="304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pPr>
              <a:defRPr/>
            </a:pPr>
            <a:endParaRPr/>
          </a:p>
        </p:txBody>
      </p:sp>
      <p:sp>
        <p:nvSpPr>
          <p:cNvPr id="71" name="Google Shape;71;p7"/>
          <p:cNvSpPr txBox="1"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72" name="Google Shape;72;p7"/>
          <p:cNvGrpSpPr/>
          <p:nvPr/>
        </p:nvGrpSpPr>
        <p:grpSpPr bwMode="auto">
          <a:xfrm>
            <a:off x="1303357" y="172157"/>
            <a:ext cx="1654048" cy="1654048"/>
            <a:chOff x="0" y="0"/>
            <a:chExt cx="812800" cy="812800"/>
          </a:xfrm>
        </p:grpSpPr>
        <p:sp>
          <p:nvSpPr>
            <p:cNvPr id="73" name="Google Shape;73;p7"/>
            <p:cNvSpPr/>
            <p:nvPr/>
          </p:nvSpPr>
          <p:spPr bwMode="auto"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  <a:ln w="28575" cap="rnd" cmpd="sng">
              <a:solidFill>
                <a:srgbClr val="70707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74" name="Google Shape;74;p7"/>
            <p:cNvSpPr txBox="1"/>
            <p:nvPr/>
          </p:nvSpPr>
          <p:spPr bwMode="auto">
            <a:xfrm>
              <a:off x="76200" y="38100"/>
              <a:ext cx="660299" cy="69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75" name="Google Shape;75;p7"/>
          <p:cNvSpPr/>
          <p:nvPr/>
        </p:nvSpPr>
        <p:spPr bwMode="auto">
          <a:xfrm>
            <a:off x="1603984" y="304762"/>
            <a:ext cx="1052796" cy="1247926"/>
          </a:xfrm>
          <a:custGeom>
            <a:avLst/>
            <a:gdLst/>
            <a:ahLst/>
            <a:cxnLst/>
            <a:rect l="l" t="t" r="r" b="b"/>
            <a:pathLst>
              <a:path w="2105591" h="2495852" extrusionOk="0">
                <a:moveTo>
                  <a:pt x="0" y="0"/>
                </a:moveTo>
                <a:lnTo>
                  <a:pt x="2105592" y="0"/>
                </a:lnTo>
                <a:lnTo>
                  <a:pt x="2105592" y="2495852"/>
                </a:lnTo>
                <a:lnTo>
                  <a:pt x="0" y="24958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/>
            </a:blip>
            <a:srcRect/>
            <a:stretch/>
          </a:blipFill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Section title and description" userDrawn="1">
  <p:cSld name="SECTION_TITLE_AND_DESCRI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7" name="Google Shape;77;p8"/>
          <p:cNvPicPr/>
          <p:nvPr/>
        </p:nvPicPr>
        <p:blipFill>
          <a:blip r:embed="rId2">
            <a:alphaModFix/>
          </a:blip>
          <a:srcRect t="7643" b="7896"/>
          <a:stretch/>
        </p:blipFill>
        <p:spPr bwMode="auto">
          <a:xfrm>
            <a:off x="11725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" name="Google Shape;78;p8"/>
          <p:cNvGrpSpPr/>
          <p:nvPr/>
        </p:nvGrpSpPr>
        <p:grpSpPr bwMode="auto">
          <a:xfrm>
            <a:off x="361128" y="298758"/>
            <a:ext cx="8421671" cy="4477829"/>
            <a:chOff x="0" y="-38100"/>
            <a:chExt cx="4705633" cy="2502000"/>
          </a:xfrm>
        </p:grpSpPr>
        <p:sp>
          <p:nvSpPr>
            <p:cNvPr id="79" name="Google Shape;79;p8"/>
            <p:cNvSpPr/>
            <p:nvPr/>
          </p:nvSpPr>
          <p:spPr bwMode="auto">
            <a:xfrm>
              <a:off x="0" y="0"/>
              <a:ext cx="4705633" cy="2463860"/>
            </a:xfrm>
            <a:custGeom>
              <a:avLst/>
              <a:gdLst/>
              <a:ahLst/>
              <a:cxnLst/>
              <a:rect l="l" t="t" r="r" b="b"/>
              <a:pathLst>
                <a:path w="4705633" h="2463860" extrusionOk="0">
                  <a:moveTo>
                    <a:pt x="13789" y="0"/>
                  </a:moveTo>
                  <a:lnTo>
                    <a:pt x="4691844" y="0"/>
                  </a:lnTo>
                  <a:cubicBezTo>
                    <a:pt x="4699459" y="0"/>
                    <a:pt x="4705633" y="6174"/>
                    <a:pt x="4705633" y="13789"/>
                  </a:cubicBezTo>
                  <a:lnTo>
                    <a:pt x="4705633" y="2450071"/>
                  </a:lnTo>
                  <a:cubicBezTo>
                    <a:pt x="4705633" y="2457686"/>
                    <a:pt x="4699459" y="2463860"/>
                    <a:pt x="4691844" y="2463860"/>
                  </a:cubicBezTo>
                  <a:lnTo>
                    <a:pt x="13789" y="2463860"/>
                  </a:lnTo>
                  <a:cubicBezTo>
                    <a:pt x="10132" y="2463860"/>
                    <a:pt x="6625" y="2462407"/>
                    <a:pt x="4039" y="2459821"/>
                  </a:cubicBezTo>
                  <a:cubicBezTo>
                    <a:pt x="1453" y="2457235"/>
                    <a:pt x="0" y="2453728"/>
                    <a:pt x="0" y="2450071"/>
                  </a:cubicBezTo>
                  <a:lnTo>
                    <a:pt x="0" y="13789"/>
                  </a:lnTo>
                  <a:cubicBezTo>
                    <a:pt x="0" y="10132"/>
                    <a:pt x="1453" y="6625"/>
                    <a:pt x="4039" y="4039"/>
                  </a:cubicBezTo>
                  <a:cubicBezTo>
                    <a:pt x="6625" y="1453"/>
                    <a:pt x="10132" y="0"/>
                    <a:pt x="13789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 cmpd="sng">
              <a:solidFill>
                <a:srgbClr val="70707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80" name="Google Shape;80;p8"/>
            <p:cNvSpPr txBox="1"/>
            <p:nvPr/>
          </p:nvSpPr>
          <p:spPr bwMode="auto">
            <a:xfrm>
              <a:off x="0" y="-38100"/>
              <a:ext cx="4705500" cy="250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81" name="Google Shape;81;p8"/>
          <p:cNvSpPr txBox="1">
            <a:spLocks noGrp="1"/>
          </p:cNvSpPr>
          <p:nvPr>
            <p:ph type="title"/>
          </p:nvPr>
        </p:nvSpPr>
        <p:spPr bwMode="auto">
          <a:xfrm>
            <a:off x="646500" y="1690375"/>
            <a:ext cx="4045199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pPr>
              <a:defRPr/>
            </a:pPr>
            <a:endParaRPr/>
          </a:p>
        </p:txBody>
      </p:sp>
      <p:sp>
        <p:nvSpPr>
          <p:cNvPr id="82" name="Google Shape;82;p8"/>
          <p:cNvSpPr txBox="1">
            <a:spLocks noGrp="1"/>
          </p:cNvSpPr>
          <p:nvPr>
            <p:ph type="subTitle" idx="1"/>
          </p:nvPr>
        </p:nvSpPr>
        <p:spPr bwMode="auto">
          <a:xfrm>
            <a:off x="927750" y="3260275"/>
            <a:ext cx="3482699" cy="12350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pPr>
              <a:defRPr/>
            </a:pPr>
            <a:endParaRPr/>
          </a:p>
        </p:txBody>
      </p:sp>
      <p:sp>
        <p:nvSpPr>
          <p:cNvPr id="83" name="Google Shape;83;p8"/>
          <p:cNvSpPr txBox="1">
            <a:spLocks noGrp="1"/>
          </p:cNvSpPr>
          <p:nvPr>
            <p:ph type="body" idx="2"/>
          </p:nvPr>
        </p:nvSpPr>
        <p:spPr bwMode="auto"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4" name="Google Shape;84;p8"/>
          <p:cNvSpPr txBox="1"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85" name="Google Shape;85;p8"/>
          <p:cNvCxnSpPr>
            <a:cxnSpLocks/>
          </p:cNvCxnSpPr>
          <p:nvPr/>
        </p:nvCxnSpPr>
        <p:spPr bwMode="auto">
          <a:xfrm>
            <a:off x="4939495" y="366946"/>
            <a:ext cx="0" cy="4409700"/>
          </a:xfrm>
          <a:prstGeom prst="straightConnector1">
            <a:avLst/>
          </a:prstGeom>
          <a:noFill/>
          <a:ln w="28575" cap="flat" cmpd="sng">
            <a:solidFill>
              <a:srgbClr val="70707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Caption" userDrawn="1">
  <p:cSld name="CAPTION_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7" name="Google Shape;87;p9"/>
          <p:cNvPicPr/>
          <p:nvPr/>
        </p:nvPicPr>
        <p:blipFill>
          <a:blip r:embed="rId2">
            <a:alphaModFix/>
          </a:blip>
          <a:srcRect t="7643" b="7896"/>
          <a:stretch/>
        </p:blipFill>
        <p:spPr bwMode="auto">
          <a:xfrm>
            <a:off x="11725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8" name="Google Shape;88;p9"/>
          <p:cNvGrpSpPr/>
          <p:nvPr/>
        </p:nvGrpSpPr>
        <p:grpSpPr bwMode="auto">
          <a:xfrm>
            <a:off x="954126" y="3398324"/>
            <a:ext cx="1654048" cy="1654048"/>
            <a:chOff x="0" y="0"/>
            <a:chExt cx="812800" cy="812800"/>
          </a:xfrm>
        </p:grpSpPr>
        <p:sp>
          <p:nvSpPr>
            <p:cNvPr id="89" name="Google Shape;89;p9"/>
            <p:cNvSpPr/>
            <p:nvPr/>
          </p:nvSpPr>
          <p:spPr bwMode="auto"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  <a:ln w="28575" cap="rnd" cmpd="sng">
              <a:solidFill>
                <a:srgbClr val="70707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90" name="Google Shape;90;p9"/>
            <p:cNvSpPr txBox="1"/>
            <p:nvPr/>
          </p:nvSpPr>
          <p:spPr bwMode="auto">
            <a:xfrm>
              <a:off x="76200" y="38100"/>
              <a:ext cx="660299" cy="69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grpSp>
        <p:nvGrpSpPr>
          <p:cNvPr id="91" name="Google Shape;91;p9"/>
          <p:cNvGrpSpPr/>
          <p:nvPr/>
        </p:nvGrpSpPr>
        <p:grpSpPr bwMode="auto">
          <a:xfrm>
            <a:off x="3744973" y="3398324"/>
            <a:ext cx="1654048" cy="1654048"/>
            <a:chOff x="0" y="0"/>
            <a:chExt cx="812800" cy="812800"/>
          </a:xfrm>
        </p:grpSpPr>
        <p:sp>
          <p:nvSpPr>
            <p:cNvPr id="92" name="Google Shape;92;p9"/>
            <p:cNvSpPr/>
            <p:nvPr/>
          </p:nvSpPr>
          <p:spPr bwMode="auto"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  <a:ln w="28575" cap="rnd" cmpd="sng">
              <a:solidFill>
                <a:srgbClr val="70707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93" name="Google Shape;93;p9"/>
            <p:cNvSpPr txBox="1"/>
            <p:nvPr/>
          </p:nvSpPr>
          <p:spPr bwMode="auto">
            <a:xfrm>
              <a:off x="76200" y="38100"/>
              <a:ext cx="660299" cy="69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grpSp>
        <p:nvGrpSpPr>
          <p:cNvPr id="94" name="Google Shape;94;p9"/>
          <p:cNvGrpSpPr/>
          <p:nvPr/>
        </p:nvGrpSpPr>
        <p:grpSpPr bwMode="auto">
          <a:xfrm>
            <a:off x="6535441" y="3398324"/>
            <a:ext cx="1654048" cy="1654048"/>
            <a:chOff x="0" y="0"/>
            <a:chExt cx="812800" cy="812800"/>
          </a:xfrm>
        </p:grpSpPr>
        <p:sp>
          <p:nvSpPr>
            <p:cNvPr id="95" name="Google Shape;95;p9"/>
            <p:cNvSpPr/>
            <p:nvPr/>
          </p:nvSpPr>
          <p:spPr bwMode="auto"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  <a:ln w="28575" cap="rnd" cmpd="sng">
              <a:solidFill>
                <a:srgbClr val="70707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96" name="Google Shape;96;p9"/>
            <p:cNvSpPr txBox="1"/>
            <p:nvPr/>
          </p:nvSpPr>
          <p:spPr bwMode="auto">
            <a:xfrm>
              <a:off x="76200" y="38100"/>
              <a:ext cx="660299" cy="69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grpSp>
        <p:nvGrpSpPr>
          <p:cNvPr id="97" name="Google Shape;97;p9"/>
          <p:cNvGrpSpPr/>
          <p:nvPr/>
        </p:nvGrpSpPr>
        <p:grpSpPr bwMode="auto">
          <a:xfrm>
            <a:off x="361128" y="298758"/>
            <a:ext cx="8421671" cy="4477829"/>
            <a:chOff x="0" y="-38100"/>
            <a:chExt cx="4705633" cy="2502000"/>
          </a:xfrm>
        </p:grpSpPr>
        <p:sp>
          <p:nvSpPr>
            <p:cNvPr id="98" name="Google Shape;98;p9"/>
            <p:cNvSpPr/>
            <p:nvPr/>
          </p:nvSpPr>
          <p:spPr bwMode="auto">
            <a:xfrm>
              <a:off x="0" y="0"/>
              <a:ext cx="4705633" cy="2463860"/>
            </a:xfrm>
            <a:custGeom>
              <a:avLst/>
              <a:gdLst/>
              <a:ahLst/>
              <a:cxnLst/>
              <a:rect l="l" t="t" r="r" b="b"/>
              <a:pathLst>
                <a:path w="4705633" h="2463860" extrusionOk="0">
                  <a:moveTo>
                    <a:pt x="13789" y="0"/>
                  </a:moveTo>
                  <a:lnTo>
                    <a:pt x="4691844" y="0"/>
                  </a:lnTo>
                  <a:cubicBezTo>
                    <a:pt x="4699459" y="0"/>
                    <a:pt x="4705633" y="6174"/>
                    <a:pt x="4705633" y="13789"/>
                  </a:cubicBezTo>
                  <a:lnTo>
                    <a:pt x="4705633" y="2450071"/>
                  </a:lnTo>
                  <a:cubicBezTo>
                    <a:pt x="4705633" y="2457686"/>
                    <a:pt x="4699459" y="2463860"/>
                    <a:pt x="4691844" y="2463860"/>
                  </a:cubicBezTo>
                  <a:lnTo>
                    <a:pt x="13789" y="2463860"/>
                  </a:lnTo>
                  <a:cubicBezTo>
                    <a:pt x="10132" y="2463860"/>
                    <a:pt x="6625" y="2462407"/>
                    <a:pt x="4039" y="2459821"/>
                  </a:cubicBezTo>
                  <a:cubicBezTo>
                    <a:pt x="1453" y="2457235"/>
                    <a:pt x="0" y="2453728"/>
                    <a:pt x="0" y="2450071"/>
                  </a:cubicBezTo>
                  <a:lnTo>
                    <a:pt x="0" y="13789"/>
                  </a:lnTo>
                  <a:cubicBezTo>
                    <a:pt x="0" y="10132"/>
                    <a:pt x="1453" y="6625"/>
                    <a:pt x="4039" y="4039"/>
                  </a:cubicBezTo>
                  <a:cubicBezTo>
                    <a:pt x="6625" y="1453"/>
                    <a:pt x="10132" y="0"/>
                    <a:pt x="13789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 cmpd="sng">
              <a:solidFill>
                <a:srgbClr val="70707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99" name="Google Shape;99;p9"/>
            <p:cNvSpPr txBox="1"/>
            <p:nvPr/>
          </p:nvSpPr>
          <p:spPr bwMode="auto">
            <a:xfrm>
              <a:off x="0" y="-38100"/>
              <a:ext cx="4705500" cy="250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cxnSp>
        <p:nvCxnSpPr>
          <p:cNvPr id="100" name="Google Shape;100;p9"/>
          <p:cNvCxnSpPr>
            <a:cxnSpLocks/>
          </p:cNvCxnSpPr>
          <p:nvPr/>
        </p:nvCxnSpPr>
        <p:spPr bwMode="auto">
          <a:xfrm>
            <a:off x="3136044" y="1387725"/>
            <a:ext cx="0" cy="3388800"/>
          </a:xfrm>
          <a:prstGeom prst="straightConnector1">
            <a:avLst/>
          </a:prstGeom>
          <a:noFill/>
          <a:ln w="28575" cap="flat" cmpd="sng">
            <a:solidFill>
              <a:srgbClr val="70707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1" name="Google Shape;101;p9"/>
          <p:cNvCxnSpPr>
            <a:cxnSpLocks/>
          </p:cNvCxnSpPr>
          <p:nvPr/>
        </p:nvCxnSpPr>
        <p:spPr bwMode="auto">
          <a:xfrm>
            <a:off x="6007957" y="1387725"/>
            <a:ext cx="0" cy="3388800"/>
          </a:xfrm>
          <a:prstGeom prst="straightConnector1">
            <a:avLst/>
          </a:prstGeom>
          <a:noFill/>
          <a:ln w="28575" cap="flat" cmpd="sng">
            <a:solidFill>
              <a:srgbClr val="70707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2" name="Google Shape;102;p9"/>
          <p:cNvCxnSpPr>
            <a:cxnSpLocks/>
          </p:cNvCxnSpPr>
          <p:nvPr/>
        </p:nvCxnSpPr>
        <p:spPr bwMode="auto">
          <a:xfrm>
            <a:off x="361128" y="1387725"/>
            <a:ext cx="8417100" cy="0"/>
          </a:xfrm>
          <a:prstGeom prst="straightConnector1">
            <a:avLst/>
          </a:prstGeom>
          <a:noFill/>
          <a:ln w="28575" cap="flat" cmpd="sng">
            <a:solidFill>
              <a:srgbClr val="707070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03" name="Google Shape;103;p9"/>
          <p:cNvGrpSpPr/>
          <p:nvPr/>
        </p:nvGrpSpPr>
        <p:grpSpPr bwMode="auto">
          <a:xfrm>
            <a:off x="972406" y="3416605"/>
            <a:ext cx="1617472" cy="1617472"/>
            <a:chOff x="0" y="0"/>
            <a:chExt cx="812800" cy="812800"/>
          </a:xfrm>
        </p:grpSpPr>
        <p:sp>
          <p:nvSpPr>
            <p:cNvPr id="104" name="Google Shape;104;p9"/>
            <p:cNvSpPr/>
            <p:nvPr/>
          </p:nvSpPr>
          <p:spPr bwMode="auto"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05" name="Google Shape;105;p9"/>
            <p:cNvSpPr txBox="1"/>
            <p:nvPr/>
          </p:nvSpPr>
          <p:spPr bwMode="auto">
            <a:xfrm>
              <a:off x="76200" y="38100"/>
              <a:ext cx="660299" cy="69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grpSp>
        <p:nvGrpSpPr>
          <p:cNvPr id="106" name="Google Shape;106;p9"/>
          <p:cNvGrpSpPr/>
          <p:nvPr/>
        </p:nvGrpSpPr>
        <p:grpSpPr bwMode="auto">
          <a:xfrm>
            <a:off x="3763255" y="3416605"/>
            <a:ext cx="1617472" cy="1617472"/>
            <a:chOff x="0" y="0"/>
            <a:chExt cx="812800" cy="812800"/>
          </a:xfrm>
        </p:grpSpPr>
        <p:sp>
          <p:nvSpPr>
            <p:cNvPr id="107" name="Google Shape;107;p9"/>
            <p:cNvSpPr/>
            <p:nvPr/>
          </p:nvSpPr>
          <p:spPr bwMode="auto"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08" name="Google Shape;108;p9"/>
            <p:cNvSpPr txBox="1"/>
            <p:nvPr/>
          </p:nvSpPr>
          <p:spPr bwMode="auto">
            <a:xfrm>
              <a:off x="76200" y="38100"/>
              <a:ext cx="660299" cy="69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grpSp>
        <p:nvGrpSpPr>
          <p:cNvPr id="109" name="Google Shape;109;p9"/>
          <p:cNvGrpSpPr/>
          <p:nvPr/>
        </p:nvGrpSpPr>
        <p:grpSpPr bwMode="auto">
          <a:xfrm>
            <a:off x="6553722" y="3416605"/>
            <a:ext cx="1617472" cy="1617472"/>
            <a:chOff x="0" y="0"/>
            <a:chExt cx="812800" cy="812800"/>
          </a:xfrm>
        </p:grpSpPr>
        <p:sp>
          <p:nvSpPr>
            <p:cNvPr id="110" name="Google Shape;110;p9"/>
            <p:cNvSpPr/>
            <p:nvPr/>
          </p:nvSpPr>
          <p:spPr bwMode="auto"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11" name="Google Shape;111;p9"/>
            <p:cNvSpPr txBox="1"/>
            <p:nvPr/>
          </p:nvSpPr>
          <p:spPr bwMode="auto">
            <a:xfrm>
              <a:off x="76200" y="38100"/>
              <a:ext cx="660299" cy="69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112" name="Google Shape;112;p9"/>
          <p:cNvSpPr/>
          <p:nvPr/>
        </p:nvSpPr>
        <p:spPr bwMode="auto">
          <a:xfrm>
            <a:off x="1217652" y="3674146"/>
            <a:ext cx="1126997" cy="1102408"/>
          </a:xfrm>
          <a:custGeom>
            <a:avLst/>
            <a:gdLst/>
            <a:ahLst/>
            <a:cxnLst/>
            <a:rect l="l" t="t" r="r" b="b"/>
            <a:pathLst>
              <a:path w="2253994" h="2204816" extrusionOk="0">
                <a:moveTo>
                  <a:pt x="0" y="0"/>
                </a:moveTo>
                <a:lnTo>
                  <a:pt x="2253994" y="0"/>
                </a:lnTo>
                <a:lnTo>
                  <a:pt x="2253994" y="2204816"/>
                </a:lnTo>
                <a:lnTo>
                  <a:pt x="0" y="22048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/>
            </a:blip>
            <a:srcRect/>
            <a:stretch/>
          </a:blipFill>
          <a:ln>
            <a:noFill/>
          </a:ln>
        </p:spPr>
      </p:sp>
      <p:sp>
        <p:nvSpPr>
          <p:cNvPr id="113" name="Google Shape;113;p9"/>
          <p:cNvSpPr/>
          <p:nvPr/>
        </p:nvSpPr>
        <p:spPr bwMode="auto">
          <a:xfrm>
            <a:off x="3997298" y="3723793"/>
            <a:ext cx="1149404" cy="1003116"/>
          </a:xfrm>
          <a:custGeom>
            <a:avLst/>
            <a:gdLst/>
            <a:ahLst/>
            <a:cxnLst/>
            <a:rect l="l" t="t" r="r" b="b"/>
            <a:pathLst>
              <a:path w="2298808" h="2006232" extrusionOk="0">
                <a:moveTo>
                  <a:pt x="0" y="0"/>
                </a:moveTo>
                <a:lnTo>
                  <a:pt x="2298808" y="0"/>
                </a:lnTo>
                <a:lnTo>
                  <a:pt x="2298808" y="2006232"/>
                </a:lnTo>
                <a:lnTo>
                  <a:pt x="0" y="20062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/>
            </a:blip>
            <a:srcRect/>
            <a:stretch/>
          </a:blipFill>
          <a:ln>
            <a:noFill/>
          </a:ln>
        </p:spPr>
      </p:sp>
      <p:sp>
        <p:nvSpPr>
          <p:cNvPr id="114" name="Google Shape;114;p9"/>
          <p:cNvSpPr/>
          <p:nvPr/>
        </p:nvSpPr>
        <p:spPr bwMode="auto">
          <a:xfrm rot="-2188154">
            <a:off x="7004329" y="3750520"/>
            <a:ext cx="717075" cy="917189"/>
          </a:xfrm>
          <a:custGeom>
            <a:avLst/>
            <a:gdLst/>
            <a:ahLst/>
            <a:cxnLst/>
            <a:rect l="l" t="t" r="r" b="b"/>
            <a:pathLst>
              <a:path w="1432683" h="1832501" extrusionOk="0">
                <a:moveTo>
                  <a:pt x="0" y="0"/>
                </a:moveTo>
                <a:lnTo>
                  <a:pt x="1432683" y="0"/>
                </a:lnTo>
                <a:lnTo>
                  <a:pt x="1432683" y="1832502"/>
                </a:lnTo>
                <a:lnTo>
                  <a:pt x="0" y="18325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/>
            </a:blip>
            <a:srcRect/>
            <a:stretch/>
          </a:blipFill>
          <a:ln>
            <a:noFill/>
          </a:ln>
        </p:spPr>
      </p:sp>
      <p:sp>
        <p:nvSpPr>
          <p:cNvPr id="115" name="Google Shape;115;p9"/>
          <p:cNvSpPr txBox="1">
            <a:spLocks noGrp="1"/>
          </p:cNvSpPr>
          <p:nvPr>
            <p:ph type="body" idx="1"/>
          </p:nvPr>
        </p:nvSpPr>
        <p:spPr bwMode="auto">
          <a:xfrm>
            <a:off x="363450" y="436650"/>
            <a:ext cx="8417100" cy="88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116" name="Google Shape;116;p9"/>
          <p:cNvSpPr txBox="1"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Blank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8" name="Google Shape;118;p10"/>
          <p:cNvPicPr/>
          <p:nvPr/>
        </p:nvPicPr>
        <p:blipFill>
          <a:blip r:embed="rId2">
            <a:alphaModFix/>
          </a:blip>
          <a:srcRect t="7643" b="7896"/>
          <a:stretch/>
        </p:blipFill>
        <p:spPr bwMode="auto">
          <a:xfrm>
            <a:off x="11725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0"/>
          <p:cNvSpPr txBox="1"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 bwMode="auto"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rtel DemiBold"/>
              <a:buNone/>
              <a:defRPr sz="2800">
                <a:solidFill>
                  <a:schemeClr val="dk1"/>
                </a:solidFill>
                <a:latin typeface="Martel DemiBold"/>
                <a:ea typeface="Martel DemiBold"/>
                <a:cs typeface="Martel D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rtel DemiBold"/>
              <a:buNone/>
              <a:defRPr sz="2800">
                <a:solidFill>
                  <a:schemeClr val="dk1"/>
                </a:solidFill>
                <a:latin typeface="Martel DemiBold"/>
                <a:ea typeface="Martel DemiBold"/>
                <a:cs typeface="Martel D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rtel DemiBold"/>
              <a:buNone/>
              <a:defRPr sz="2800">
                <a:solidFill>
                  <a:schemeClr val="dk1"/>
                </a:solidFill>
                <a:latin typeface="Martel DemiBold"/>
                <a:ea typeface="Martel DemiBold"/>
                <a:cs typeface="Martel D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rtel DemiBold"/>
              <a:buNone/>
              <a:defRPr sz="2800">
                <a:solidFill>
                  <a:schemeClr val="dk1"/>
                </a:solidFill>
                <a:latin typeface="Martel DemiBold"/>
                <a:ea typeface="Martel DemiBold"/>
                <a:cs typeface="Martel D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rtel DemiBold"/>
              <a:buNone/>
              <a:defRPr sz="2800">
                <a:solidFill>
                  <a:schemeClr val="dk1"/>
                </a:solidFill>
                <a:latin typeface="Martel DemiBold"/>
                <a:ea typeface="Martel DemiBold"/>
                <a:cs typeface="Martel D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rtel DemiBold"/>
              <a:buNone/>
              <a:defRPr sz="2800">
                <a:solidFill>
                  <a:schemeClr val="dk1"/>
                </a:solidFill>
                <a:latin typeface="Martel DemiBold"/>
                <a:ea typeface="Martel DemiBold"/>
                <a:cs typeface="Martel D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rtel DemiBold"/>
              <a:buNone/>
              <a:defRPr sz="2800">
                <a:solidFill>
                  <a:schemeClr val="dk1"/>
                </a:solidFill>
                <a:latin typeface="Martel DemiBold"/>
                <a:ea typeface="Martel DemiBold"/>
                <a:cs typeface="Martel D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rtel DemiBold"/>
              <a:buNone/>
              <a:defRPr sz="2800">
                <a:solidFill>
                  <a:schemeClr val="dk1"/>
                </a:solidFill>
                <a:latin typeface="Martel DemiBold"/>
                <a:ea typeface="Martel DemiBold"/>
                <a:cs typeface="Martel D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rtel DemiBold"/>
              <a:buNone/>
              <a:defRPr sz="2800">
                <a:solidFill>
                  <a:schemeClr val="dk1"/>
                </a:solidFill>
                <a:latin typeface="Martel DemiBold"/>
                <a:ea typeface="Martel DemiBold"/>
                <a:cs typeface="Martel DemiBold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 bwMode="auto"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artel DemiBold"/>
              <a:buChar char="●"/>
              <a:defRPr sz="1800">
                <a:solidFill>
                  <a:schemeClr val="dk2"/>
                </a:solidFill>
                <a:latin typeface="Martel DemiBold"/>
                <a:ea typeface="Martel DemiBold"/>
                <a:cs typeface="Martel DemiBold"/>
              </a:defRPr>
            </a:lvl1pPr>
            <a:lvl2pPr marL="914400" lvl="1" indent="-3175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rtel DemiBold"/>
              <a:buChar char="○"/>
              <a:defRPr>
                <a:solidFill>
                  <a:schemeClr val="dk2"/>
                </a:solidFill>
                <a:latin typeface="Martel DemiBold"/>
                <a:ea typeface="Martel DemiBold"/>
                <a:cs typeface="Martel DemiBold"/>
              </a:defRPr>
            </a:lvl2pPr>
            <a:lvl3pPr marL="1371600" lvl="2" indent="-3175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rtel DemiBold"/>
              <a:buChar char="■"/>
              <a:defRPr>
                <a:solidFill>
                  <a:schemeClr val="dk2"/>
                </a:solidFill>
                <a:latin typeface="Martel DemiBold"/>
                <a:ea typeface="Martel DemiBold"/>
                <a:cs typeface="Martel DemiBold"/>
              </a:defRPr>
            </a:lvl3pPr>
            <a:lvl4pPr marL="1828800" lvl="3" indent="-3175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rtel DemiBold"/>
              <a:buChar char="●"/>
              <a:defRPr>
                <a:solidFill>
                  <a:schemeClr val="dk2"/>
                </a:solidFill>
                <a:latin typeface="Martel DemiBold"/>
                <a:ea typeface="Martel DemiBold"/>
                <a:cs typeface="Martel DemiBold"/>
              </a:defRPr>
            </a:lvl4pPr>
            <a:lvl5pPr marL="2286000" lvl="4" indent="-3175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rtel DemiBold"/>
              <a:buChar char="○"/>
              <a:defRPr>
                <a:solidFill>
                  <a:schemeClr val="dk2"/>
                </a:solidFill>
                <a:latin typeface="Martel DemiBold"/>
                <a:ea typeface="Martel DemiBold"/>
                <a:cs typeface="Martel DemiBold"/>
              </a:defRPr>
            </a:lvl5pPr>
            <a:lvl6pPr marL="2743200" lvl="5" indent="-3175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rtel DemiBold"/>
              <a:buChar char="■"/>
              <a:defRPr>
                <a:solidFill>
                  <a:schemeClr val="dk2"/>
                </a:solidFill>
                <a:latin typeface="Martel DemiBold"/>
                <a:ea typeface="Martel DemiBold"/>
                <a:cs typeface="Martel DemiBold"/>
              </a:defRPr>
            </a:lvl6pPr>
            <a:lvl7pPr marL="3200400" lvl="6" indent="-3175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rtel DemiBold"/>
              <a:buChar char="●"/>
              <a:defRPr>
                <a:solidFill>
                  <a:schemeClr val="dk2"/>
                </a:solidFill>
                <a:latin typeface="Martel DemiBold"/>
                <a:ea typeface="Martel DemiBold"/>
                <a:cs typeface="Martel DemiBold"/>
              </a:defRPr>
            </a:lvl7pPr>
            <a:lvl8pPr marL="3657600" lvl="7" indent="-3175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rtel DemiBold"/>
              <a:buChar char="○"/>
              <a:defRPr>
                <a:solidFill>
                  <a:schemeClr val="dk2"/>
                </a:solidFill>
                <a:latin typeface="Martel DemiBold"/>
                <a:ea typeface="Martel DemiBold"/>
                <a:cs typeface="Martel DemiBold"/>
              </a:defRPr>
            </a:lvl8pPr>
            <a:lvl9pPr marL="4114800" lvl="8" indent="-3175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rtel DemiBold"/>
              <a:buChar char="■"/>
              <a:defRPr>
                <a:solidFill>
                  <a:schemeClr val="dk2"/>
                </a:solidFill>
                <a:latin typeface="Martel DemiBold"/>
                <a:ea typeface="Martel DemiBold"/>
                <a:cs typeface="Martel DemiBold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titleStyle>
    <p:body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bodyStyle>
    <p:other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6.png"/><Relationship Id="rId4" Type="http://schemas.openxmlformats.org/officeDocument/2006/relationships/hyperlink" Target="https://ru.wikipedia.org/wiki/%D0%9C%D0%BE%D1%81%D0%BA%D0%B2%D0%B0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jpg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6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://vperedgazeta.ru/krome-togo/festival-kuznechnogo-masterstva-kort-ayka-zheleznyy-chelovek-11-07-2016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png"/><Relationship Id="rId4" Type="http://schemas.openxmlformats.org/officeDocument/2006/relationships/hyperlink" Target="https://quick.apkpro.ru/poll/155696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EDD7CD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24" name="Google Shape;124;p11"/>
          <p:cNvGrpSpPr/>
          <p:nvPr/>
        </p:nvGrpSpPr>
        <p:grpSpPr bwMode="auto">
          <a:xfrm>
            <a:off x="361128" y="298757"/>
            <a:ext cx="8421745" cy="4477797"/>
            <a:chOff x="0" y="-38100"/>
            <a:chExt cx="4705633" cy="2501960"/>
          </a:xfrm>
        </p:grpSpPr>
        <p:sp>
          <p:nvSpPr>
            <p:cNvPr id="125" name="Google Shape;125;p11"/>
            <p:cNvSpPr/>
            <p:nvPr/>
          </p:nvSpPr>
          <p:spPr bwMode="auto">
            <a:xfrm>
              <a:off x="0" y="0"/>
              <a:ext cx="4705633" cy="2463860"/>
            </a:xfrm>
            <a:custGeom>
              <a:avLst/>
              <a:gdLst/>
              <a:ahLst/>
              <a:cxnLst/>
              <a:rect l="l" t="t" r="r" b="b"/>
              <a:pathLst>
                <a:path w="4705633" h="2463860" extrusionOk="0">
                  <a:moveTo>
                    <a:pt x="13789" y="0"/>
                  </a:moveTo>
                  <a:lnTo>
                    <a:pt x="4691844" y="0"/>
                  </a:lnTo>
                  <a:cubicBezTo>
                    <a:pt x="4699459" y="0"/>
                    <a:pt x="4705633" y="6174"/>
                    <a:pt x="4705633" y="13789"/>
                  </a:cubicBezTo>
                  <a:lnTo>
                    <a:pt x="4705633" y="2450071"/>
                  </a:lnTo>
                  <a:cubicBezTo>
                    <a:pt x="4705633" y="2457686"/>
                    <a:pt x="4699459" y="2463860"/>
                    <a:pt x="4691844" y="2463860"/>
                  </a:cubicBezTo>
                  <a:lnTo>
                    <a:pt x="13789" y="2463860"/>
                  </a:lnTo>
                  <a:cubicBezTo>
                    <a:pt x="10132" y="2463860"/>
                    <a:pt x="6625" y="2462407"/>
                    <a:pt x="4039" y="2459821"/>
                  </a:cubicBezTo>
                  <a:cubicBezTo>
                    <a:pt x="1453" y="2457235"/>
                    <a:pt x="0" y="2453728"/>
                    <a:pt x="0" y="2450071"/>
                  </a:cubicBezTo>
                  <a:lnTo>
                    <a:pt x="0" y="13789"/>
                  </a:lnTo>
                  <a:cubicBezTo>
                    <a:pt x="0" y="10132"/>
                    <a:pt x="1453" y="6625"/>
                    <a:pt x="4039" y="4039"/>
                  </a:cubicBezTo>
                  <a:cubicBezTo>
                    <a:pt x="6625" y="1453"/>
                    <a:pt x="10132" y="0"/>
                    <a:pt x="13789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 cmpd="sng">
              <a:solidFill>
                <a:srgbClr val="70707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26" name="Google Shape;126;p11"/>
            <p:cNvSpPr txBox="1"/>
            <p:nvPr/>
          </p:nvSpPr>
          <p:spPr bwMode="auto">
            <a:xfrm>
              <a:off x="0" y="-38100"/>
              <a:ext cx="4705633" cy="25019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pic>
        <p:nvPicPr>
          <p:cNvPr id="127" name="Google Shape;127;p11"/>
          <p:cNvPicPr/>
          <p:nvPr/>
        </p:nvPicPr>
        <p:blipFill>
          <a:blip r:embed="rId3"/>
          <a:stretch/>
        </p:blipFill>
        <p:spPr bwMode="auto">
          <a:xfrm>
            <a:off x="5354800" y="514350"/>
            <a:ext cx="3274851" cy="41125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8" name="Google Shape;128;p11"/>
          <p:cNvGrpSpPr/>
          <p:nvPr/>
        </p:nvGrpSpPr>
        <p:grpSpPr bwMode="auto">
          <a:xfrm>
            <a:off x="802631" y="1495323"/>
            <a:ext cx="4021347" cy="442418"/>
            <a:chOff x="0" y="0"/>
            <a:chExt cx="4021347" cy="442418"/>
          </a:xfrm>
        </p:grpSpPr>
        <p:sp>
          <p:nvSpPr>
            <p:cNvPr id="129" name="Google Shape;129;p11"/>
            <p:cNvSpPr/>
            <p:nvPr/>
          </p:nvSpPr>
          <p:spPr bwMode="auto">
            <a:xfrm>
              <a:off x="0" y="68187"/>
              <a:ext cx="4021347" cy="374230"/>
            </a:xfrm>
            <a:custGeom>
              <a:avLst/>
              <a:gdLst/>
              <a:ahLst/>
              <a:cxnLst/>
              <a:rect l="l" t="t" r="r" b="b"/>
              <a:pathLst>
                <a:path w="1393899" h="209101" extrusionOk="0">
                  <a:moveTo>
                    <a:pt x="46551" y="0"/>
                  </a:moveTo>
                  <a:lnTo>
                    <a:pt x="1347348" y="0"/>
                  </a:lnTo>
                  <a:cubicBezTo>
                    <a:pt x="1359694" y="0"/>
                    <a:pt x="1371534" y="4904"/>
                    <a:pt x="1380264" y="13634"/>
                  </a:cubicBezTo>
                  <a:cubicBezTo>
                    <a:pt x="1388994" y="22364"/>
                    <a:pt x="1393899" y="34205"/>
                    <a:pt x="1393899" y="46551"/>
                  </a:cubicBezTo>
                  <a:lnTo>
                    <a:pt x="1393899" y="162550"/>
                  </a:lnTo>
                  <a:cubicBezTo>
                    <a:pt x="1393899" y="174896"/>
                    <a:pt x="1388994" y="186737"/>
                    <a:pt x="1380264" y="195466"/>
                  </a:cubicBezTo>
                  <a:cubicBezTo>
                    <a:pt x="1371534" y="204196"/>
                    <a:pt x="1359694" y="209101"/>
                    <a:pt x="1347348" y="209101"/>
                  </a:cubicBezTo>
                  <a:lnTo>
                    <a:pt x="46551" y="209101"/>
                  </a:lnTo>
                  <a:cubicBezTo>
                    <a:pt x="20841" y="209101"/>
                    <a:pt x="0" y="188259"/>
                    <a:pt x="0" y="162550"/>
                  </a:cubicBezTo>
                  <a:lnTo>
                    <a:pt x="0" y="46551"/>
                  </a:lnTo>
                  <a:cubicBezTo>
                    <a:pt x="0" y="34205"/>
                    <a:pt x="4904" y="22364"/>
                    <a:pt x="13634" y="13634"/>
                  </a:cubicBezTo>
                  <a:cubicBezTo>
                    <a:pt x="22364" y="4904"/>
                    <a:pt x="34205" y="0"/>
                    <a:pt x="46551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 cmpd="sng">
              <a:solidFill>
                <a:srgbClr val="70707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4" tIns="45724" rIns="45724" bIns="45724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30" name="Google Shape;130;p11"/>
            <p:cNvSpPr txBox="1"/>
            <p:nvPr/>
          </p:nvSpPr>
          <p:spPr bwMode="auto">
            <a:xfrm>
              <a:off x="0" y="0"/>
              <a:ext cx="4021343" cy="4424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399" tIns="25399" rIns="25399" bIns="25399" anchor="ctr" anchorCtr="0">
              <a:noAutofit/>
            </a:bodyPr>
            <a:lstStyle/>
            <a:p>
              <a:pPr marL="0" marR="0" lvl="0" indent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cxnSp>
        <p:nvCxnSpPr>
          <p:cNvPr id="131" name="Google Shape;131;p11"/>
          <p:cNvCxnSpPr>
            <a:cxnSpLocks/>
          </p:cNvCxnSpPr>
          <p:nvPr/>
        </p:nvCxnSpPr>
        <p:spPr bwMode="auto">
          <a:xfrm>
            <a:off x="5200393" y="366946"/>
            <a:ext cx="0" cy="4409609"/>
          </a:xfrm>
          <a:prstGeom prst="straightConnector1">
            <a:avLst/>
          </a:prstGeom>
          <a:noFill/>
          <a:ln w="28575" cap="flat" cmpd="sng">
            <a:solidFill>
              <a:srgbClr val="70707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2" name="Google Shape;132;p11"/>
          <p:cNvSpPr/>
          <p:nvPr/>
        </p:nvSpPr>
        <p:spPr bwMode="auto">
          <a:xfrm>
            <a:off x="2169036" y="3705711"/>
            <a:ext cx="967277" cy="921171"/>
          </a:xfrm>
          <a:custGeom>
            <a:avLst/>
            <a:gdLst/>
            <a:ahLst/>
            <a:cxnLst/>
            <a:rect l="l" t="t" r="r" b="b"/>
            <a:pathLst>
              <a:path w="2062771" h="2021516" extrusionOk="0">
                <a:moveTo>
                  <a:pt x="0" y="0"/>
                </a:moveTo>
                <a:lnTo>
                  <a:pt x="2062771" y="0"/>
                </a:lnTo>
                <a:lnTo>
                  <a:pt x="2062771" y="2021515"/>
                </a:lnTo>
                <a:lnTo>
                  <a:pt x="0" y="20215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/>
            </a:blip>
            <a:srcRect/>
            <a:stretch/>
          </a:blipFill>
          <a:ln>
            <a:noFill/>
          </a:ln>
        </p:spPr>
      </p:sp>
      <p:sp>
        <p:nvSpPr>
          <p:cNvPr id="133" name="Google Shape;133;p11"/>
          <p:cNvSpPr txBox="1"/>
          <p:nvPr/>
        </p:nvSpPr>
        <p:spPr bwMode="auto">
          <a:xfrm>
            <a:off x="802631" y="1954524"/>
            <a:ext cx="4086119" cy="1859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defRPr/>
            </a:pPr>
            <a:r>
              <a:rPr lang="ru-RU" sz="3600" b="1" i="0" u="none" strike="noStrike" cap="none" spc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Моя малая Родина - село Корткерос!</a:t>
            </a:r>
            <a:endParaRPr sz="4800" b="1" dirty="0"/>
          </a:p>
          <a:p>
            <a:pPr>
              <a:defRPr/>
            </a:pPr>
            <a:endParaRPr dirty="0"/>
          </a:p>
        </p:txBody>
      </p:sp>
      <p:sp>
        <p:nvSpPr>
          <p:cNvPr id="134" name="Google Shape;134;p11"/>
          <p:cNvSpPr txBox="1"/>
          <p:nvPr/>
        </p:nvSpPr>
        <p:spPr bwMode="auto">
          <a:xfrm>
            <a:off x="740607" y="434275"/>
            <a:ext cx="4167351" cy="1184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>
              <a:lnSpc>
                <a:spcPct val="140028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 b="0" i="0" u="sng" strike="noStrike" cap="none" dirty="0">
                <a:solidFill>
                  <a:srgbClr val="474747"/>
                </a:solidFill>
                <a:latin typeface="Book Antiqua" panose="02040602050305030304" pitchFamily="18" charset="0"/>
                <a:ea typeface="Martel"/>
                <a:cs typeface="Martel"/>
              </a:rPr>
              <a:t>ГОУ РК «РЦО» </a:t>
            </a:r>
          </a:p>
          <a:p>
            <a:pPr marL="0" marR="0" lvl="0" indent="0" algn="ctr">
              <a:lnSpc>
                <a:spcPct val="140028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 b="0" i="0" u="sng" strike="noStrike" cap="none" dirty="0">
                <a:solidFill>
                  <a:srgbClr val="474747"/>
                </a:solidFill>
                <a:latin typeface="Book Antiqua" panose="02040602050305030304" pitchFamily="18" charset="0"/>
                <a:ea typeface="Martel"/>
                <a:cs typeface="Martel"/>
              </a:rPr>
              <a:t>структурное подразделение</a:t>
            </a:r>
          </a:p>
          <a:p>
            <a:pPr marL="0" marR="0" lvl="0" indent="0" algn="ctr">
              <a:lnSpc>
                <a:spcPct val="140028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 b="0" i="0" u="sng" strike="noStrike" cap="none" dirty="0">
                <a:solidFill>
                  <a:srgbClr val="474747"/>
                </a:solidFill>
                <a:latin typeface="Book Antiqua" panose="02040602050305030304" pitchFamily="18" charset="0"/>
                <a:ea typeface="Martel"/>
                <a:cs typeface="Martel"/>
              </a:rPr>
              <a:t> «Центр дистанционного обучения» </a:t>
            </a:r>
          </a:p>
          <a:p>
            <a:pPr marL="0" marR="0" lvl="0" indent="0" algn="ctr">
              <a:lnSpc>
                <a:spcPct val="140028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700" dirty="0"/>
          </a:p>
        </p:txBody>
      </p:sp>
      <p:sp>
        <p:nvSpPr>
          <p:cNvPr id="135" name="Google Shape;135;p11"/>
          <p:cNvSpPr txBox="1"/>
          <p:nvPr/>
        </p:nvSpPr>
        <p:spPr bwMode="auto">
          <a:xfrm>
            <a:off x="967409" y="1555586"/>
            <a:ext cx="3558208" cy="301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>
              <a:lnSpc>
                <a:spcPct val="139991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b="0" i="0" u="none" strike="noStrike" cap="none" dirty="0" err="1">
                <a:solidFill>
                  <a:srgbClr val="474747"/>
                </a:solidFill>
                <a:latin typeface="Book Antiqua" panose="02040602050305030304" pitchFamily="18" charset="0"/>
                <a:ea typeface="Martel Sans"/>
                <a:cs typeface="Martel Sans"/>
              </a:rPr>
              <a:t>Межпредметный</a:t>
            </a:r>
            <a:r>
              <a:rPr lang="ru-RU" b="0" i="0" u="none" strike="noStrike" cap="none" dirty="0">
                <a:solidFill>
                  <a:srgbClr val="474747"/>
                </a:solidFill>
                <a:latin typeface="Book Antiqua" panose="02040602050305030304" pitchFamily="18" charset="0"/>
                <a:ea typeface="Martel Sans"/>
                <a:cs typeface="Martel Sans"/>
              </a:rPr>
              <a:t> проект «Окно в мир»</a:t>
            </a:r>
            <a:endParaRPr dirty="0">
              <a:latin typeface="Book Antiqua" panose="0204060205030503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EDD7CD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879350989" name="Google Shape;174;p14"/>
          <p:cNvGrpSpPr/>
          <p:nvPr/>
        </p:nvGrpSpPr>
        <p:grpSpPr bwMode="auto">
          <a:xfrm>
            <a:off x="361127" y="298756"/>
            <a:ext cx="8421744" cy="4477797"/>
            <a:chOff x="0" y="-38099"/>
            <a:chExt cx="4705632" cy="2501959"/>
          </a:xfrm>
        </p:grpSpPr>
        <p:sp>
          <p:nvSpPr>
            <p:cNvPr id="753553094" name="Google Shape;175;p14"/>
            <p:cNvSpPr/>
            <p:nvPr/>
          </p:nvSpPr>
          <p:spPr bwMode="auto">
            <a:xfrm>
              <a:off x="0" y="0"/>
              <a:ext cx="4705632" cy="2463859"/>
            </a:xfrm>
            <a:custGeom>
              <a:avLst/>
              <a:gdLst/>
              <a:ahLst/>
              <a:cxnLst/>
              <a:rect l="l" t="t" r="r" b="b"/>
              <a:pathLst>
                <a:path w="4705633" h="2463860" extrusionOk="0">
                  <a:moveTo>
                    <a:pt x="13789" y="0"/>
                  </a:moveTo>
                  <a:lnTo>
                    <a:pt x="4691844" y="0"/>
                  </a:lnTo>
                  <a:cubicBezTo>
                    <a:pt x="4699459" y="0"/>
                    <a:pt x="4705633" y="6174"/>
                    <a:pt x="4705633" y="13789"/>
                  </a:cubicBezTo>
                  <a:lnTo>
                    <a:pt x="4705633" y="2450071"/>
                  </a:lnTo>
                  <a:cubicBezTo>
                    <a:pt x="4705633" y="2457686"/>
                    <a:pt x="4699459" y="2463860"/>
                    <a:pt x="4691844" y="2463860"/>
                  </a:cubicBezTo>
                  <a:lnTo>
                    <a:pt x="13789" y="2463860"/>
                  </a:lnTo>
                  <a:cubicBezTo>
                    <a:pt x="10132" y="2463860"/>
                    <a:pt x="6625" y="2462407"/>
                    <a:pt x="4039" y="2459821"/>
                  </a:cubicBezTo>
                  <a:cubicBezTo>
                    <a:pt x="1453" y="2457235"/>
                    <a:pt x="0" y="2453728"/>
                    <a:pt x="0" y="2450071"/>
                  </a:cubicBezTo>
                  <a:lnTo>
                    <a:pt x="0" y="13789"/>
                  </a:lnTo>
                  <a:cubicBezTo>
                    <a:pt x="0" y="10132"/>
                    <a:pt x="1453" y="6625"/>
                    <a:pt x="4039" y="4039"/>
                  </a:cubicBezTo>
                  <a:cubicBezTo>
                    <a:pt x="6625" y="1453"/>
                    <a:pt x="10132" y="0"/>
                    <a:pt x="13789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 cmpd="sng">
              <a:solidFill>
                <a:srgbClr val="70707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4" tIns="45724" rIns="45724" bIns="45724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807626453" name="Google Shape;176;p14"/>
            <p:cNvSpPr txBox="1"/>
            <p:nvPr/>
          </p:nvSpPr>
          <p:spPr bwMode="auto">
            <a:xfrm>
              <a:off x="0" y="-38099"/>
              <a:ext cx="4705632" cy="2501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399" tIns="25399" rIns="25399" bIns="25399" anchor="ctr" anchorCtr="0">
              <a:noAutofit/>
            </a:bodyPr>
            <a:lstStyle/>
            <a:p>
              <a:pPr marL="0" marR="0" lvl="0" indent="0" algn="l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pic>
        <p:nvPicPr>
          <p:cNvPr id="537527440" name="Google Shape;177;p14"/>
          <p:cNvPicPr/>
          <p:nvPr/>
        </p:nvPicPr>
        <p:blipFill>
          <a:blip r:embed="rId3"/>
          <a:stretch/>
        </p:blipFill>
        <p:spPr bwMode="auto">
          <a:xfrm>
            <a:off x="786209" y="514350"/>
            <a:ext cx="3696812" cy="2419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9401176" name="Google Shape;178;p14"/>
          <p:cNvPicPr/>
          <p:nvPr/>
        </p:nvPicPr>
        <p:blipFill>
          <a:blip r:embed="rId4"/>
          <a:stretch/>
        </p:blipFill>
        <p:spPr bwMode="auto">
          <a:xfrm>
            <a:off x="4684774" y="514349"/>
            <a:ext cx="3554713" cy="2419628"/>
          </a:xfrm>
          <a:prstGeom prst="rect">
            <a:avLst/>
          </a:prstGeom>
          <a:noFill/>
          <a:ln>
            <a:noFill/>
          </a:ln>
        </p:spPr>
      </p:pic>
      <p:sp>
        <p:nvSpPr>
          <p:cNvPr id="141789514" name="Google Shape;179;p14"/>
          <p:cNvSpPr txBox="1"/>
          <p:nvPr/>
        </p:nvSpPr>
        <p:spPr bwMode="auto">
          <a:xfrm>
            <a:off x="786210" y="3034900"/>
            <a:ext cx="7619188" cy="747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>
              <a:lnSpc>
                <a:spcPct val="139991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3500" b="0" i="0" u="none" strike="noStrike" cap="none" dirty="0">
                <a:solidFill>
                  <a:srgbClr val="474747"/>
                </a:solidFill>
                <a:latin typeface="+mj-lt"/>
                <a:ea typeface="Martel"/>
                <a:cs typeface="Martel"/>
              </a:rPr>
              <a:t>Сёла Республики Коми</a:t>
            </a:r>
            <a:endParaRPr sz="700" dirty="0">
              <a:latin typeface="+mj-lt"/>
            </a:endParaRPr>
          </a:p>
        </p:txBody>
      </p:sp>
      <p:cxnSp>
        <p:nvCxnSpPr>
          <p:cNvPr id="926062911" name="Google Shape;180;p14"/>
          <p:cNvCxnSpPr>
            <a:cxnSpLocks/>
          </p:cNvCxnSpPr>
          <p:nvPr/>
        </p:nvCxnSpPr>
        <p:spPr bwMode="auto">
          <a:xfrm>
            <a:off x="363508" y="3034900"/>
            <a:ext cx="8416982" cy="0"/>
          </a:xfrm>
          <a:prstGeom prst="straightConnector1">
            <a:avLst/>
          </a:prstGeom>
          <a:noFill/>
          <a:ln w="28575" cap="flat" cmpd="sng">
            <a:solidFill>
              <a:srgbClr val="70707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8955084" name="Google Shape;181;p14"/>
          <p:cNvSpPr txBox="1"/>
          <p:nvPr/>
        </p:nvSpPr>
        <p:spPr bwMode="auto">
          <a:xfrm>
            <a:off x="984991" y="3781971"/>
            <a:ext cx="7615228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defRPr/>
            </a:pPr>
            <a:r>
              <a:rPr lang="ru-RU" sz="1400" b="0" i="0" u="none" strike="noStrike" cap="none" spc="0" dirty="0">
                <a:solidFill>
                  <a:schemeClr val="tx1"/>
                </a:solidFill>
                <a:latin typeface="Book Antiqua" panose="02040602050305030304" pitchFamily="18" charset="0"/>
              </a:rPr>
              <a:t>У них разное местоположение и своя история и архитектура. </a:t>
            </a:r>
            <a:r>
              <a:rPr lang="ru-RU" sz="1400" b="1" i="0" u="none" strike="noStrike" cap="none" spc="0" dirty="0">
                <a:solidFill>
                  <a:schemeClr val="tx1"/>
                </a:solidFill>
                <a:latin typeface="Book Antiqua" panose="02040602050305030304" pitchFamily="18" charset="0"/>
              </a:rPr>
              <a:t>Многие их этих сел являются древнейшими и старинными. </a:t>
            </a:r>
            <a:r>
              <a:rPr lang="ru-RU" sz="1400" b="0" i="0" u="none" strike="noStrike" cap="none" spc="0" dirty="0">
                <a:solidFill>
                  <a:schemeClr val="tx1"/>
                </a:solidFill>
                <a:latin typeface="Book Antiqua" panose="02040602050305030304" pitchFamily="18" charset="0"/>
              </a:rPr>
              <a:t>В них проживают разное число жителей, </a:t>
            </a:r>
            <a:endParaRPr sz="1400" b="0" dirty="0">
              <a:solidFill>
                <a:schemeClr val="tx1"/>
              </a:solidFill>
              <a:latin typeface="Book Antiqua" panose="02040602050305030304" pitchFamily="18" charset="0"/>
            </a:endParaRPr>
          </a:p>
          <a:p>
            <a:pPr>
              <a:defRPr/>
            </a:pPr>
            <a:r>
              <a:rPr lang="ru-RU" sz="1400" b="0" i="0" u="none" strike="noStrike" cap="none" spc="0" dirty="0">
                <a:solidFill>
                  <a:schemeClr val="tx1"/>
                </a:solidFill>
                <a:latin typeface="Book Antiqua" panose="02040602050305030304" pitchFamily="18" charset="0"/>
              </a:rPr>
              <a:t>имеющих множественные национальности, традиции, обычаи и устои</a:t>
            </a:r>
            <a:r>
              <a:rPr lang="ru-RU" sz="1400" b="0" i="0" u="none" strike="noStrike" cap="none" spc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. </a:t>
            </a:r>
            <a:endParaRPr sz="1400" b="1" dirty="0">
              <a:latin typeface="Arial"/>
              <a:cs typeface="Arial"/>
            </a:endParaRPr>
          </a:p>
          <a:p>
            <a:pPr>
              <a:defRPr/>
            </a:pPr>
            <a:endParaRPr dirty="0"/>
          </a:p>
        </p:txBody>
      </p:sp>
      <p:grpSp>
        <p:nvGrpSpPr>
          <p:cNvPr id="531121385" name="Google Shape;182;p14"/>
          <p:cNvGrpSpPr/>
          <p:nvPr/>
        </p:nvGrpSpPr>
        <p:grpSpPr bwMode="auto">
          <a:xfrm>
            <a:off x="127301" y="188784"/>
            <a:ext cx="1317812" cy="442418"/>
            <a:chOff x="0" y="-38099"/>
            <a:chExt cx="736324" cy="247199"/>
          </a:xfrm>
        </p:grpSpPr>
        <p:sp>
          <p:nvSpPr>
            <p:cNvPr id="403706853" name="Google Shape;183;p14"/>
            <p:cNvSpPr/>
            <p:nvPr/>
          </p:nvSpPr>
          <p:spPr bwMode="auto">
            <a:xfrm>
              <a:off x="0" y="0"/>
              <a:ext cx="736324" cy="209100"/>
            </a:xfrm>
            <a:custGeom>
              <a:avLst/>
              <a:gdLst/>
              <a:ahLst/>
              <a:cxnLst/>
              <a:rect l="l" t="t" r="r" b="b"/>
              <a:pathLst>
                <a:path w="736325" h="209101" extrusionOk="0">
                  <a:moveTo>
                    <a:pt x="88122" y="0"/>
                  </a:moveTo>
                  <a:lnTo>
                    <a:pt x="648203" y="0"/>
                  </a:lnTo>
                  <a:cubicBezTo>
                    <a:pt x="696871" y="0"/>
                    <a:pt x="736325" y="39454"/>
                    <a:pt x="736325" y="88122"/>
                  </a:cubicBezTo>
                  <a:lnTo>
                    <a:pt x="736325" y="120978"/>
                  </a:lnTo>
                  <a:cubicBezTo>
                    <a:pt x="736325" y="144350"/>
                    <a:pt x="727041" y="166764"/>
                    <a:pt x="710515" y="183290"/>
                  </a:cubicBezTo>
                  <a:cubicBezTo>
                    <a:pt x="693988" y="199817"/>
                    <a:pt x="671574" y="209101"/>
                    <a:pt x="648203" y="209101"/>
                  </a:cubicBezTo>
                  <a:lnTo>
                    <a:pt x="88122" y="209101"/>
                  </a:lnTo>
                  <a:cubicBezTo>
                    <a:pt x="39454" y="209101"/>
                    <a:pt x="0" y="169647"/>
                    <a:pt x="0" y="120978"/>
                  </a:cubicBezTo>
                  <a:lnTo>
                    <a:pt x="0" y="88122"/>
                  </a:lnTo>
                  <a:cubicBezTo>
                    <a:pt x="0" y="64751"/>
                    <a:pt x="9284" y="42337"/>
                    <a:pt x="25810" y="25810"/>
                  </a:cubicBezTo>
                  <a:cubicBezTo>
                    <a:pt x="42337" y="9284"/>
                    <a:pt x="64751" y="0"/>
                    <a:pt x="88122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 cmpd="sng">
              <a:solidFill>
                <a:srgbClr val="70707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4" tIns="45724" rIns="45724" bIns="45724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832006869" name="Google Shape;184;p14"/>
            <p:cNvSpPr txBox="1"/>
            <p:nvPr/>
          </p:nvSpPr>
          <p:spPr bwMode="auto">
            <a:xfrm>
              <a:off x="0" y="-38099"/>
              <a:ext cx="736324" cy="2471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399" tIns="25399" rIns="25399" bIns="25399" anchor="ctr" anchorCtr="0">
              <a:noAutofit/>
            </a:bodyPr>
            <a:lstStyle/>
            <a:p>
              <a:pPr marL="0" marR="0" lvl="0" indent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657988605" name="Google Shape;185;p14"/>
          <p:cNvSpPr txBox="1"/>
          <p:nvPr/>
        </p:nvSpPr>
        <p:spPr bwMode="auto">
          <a:xfrm>
            <a:off x="235827" y="332325"/>
            <a:ext cx="1106163" cy="25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>
              <a:lnSpc>
                <a:spcPct val="139991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1200" b="1" i="0" u="none" strike="noStrike" cap="none" dirty="0">
                <a:solidFill>
                  <a:srgbClr val="474747"/>
                </a:solidFill>
                <a:latin typeface="+mj-lt"/>
                <a:ea typeface="Martel Sans"/>
                <a:cs typeface="Martel Sans"/>
              </a:rPr>
              <a:t>C</a:t>
            </a:r>
            <a:r>
              <a:rPr lang="ru-RU" sz="1200" b="1" i="0" u="none" strike="noStrike" cap="none" dirty="0" err="1">
                <a:solidFill>
                  <a:srgbClr val="474747"/>
                </a:solidFill>
                <a:latin typeface="+mj-lt"/>
                <a:ea typeface="Martel Sans"/>
                <a:cs typeface="Martel Sans"/>
              </a:rPr>
              <a:t>ёла</a:t>
            </a:r>
            <a:r>
              <a:rPr lang="ru-RU" sz="1200" b="1" i="0" u="none" strike="noStrike" cap="none" dirty="0">
                <a:solidFill>
                  <a:srgbClr val="474747"/>
                </a:solidFill>
                <a:latin typeface="+mj-lt"/>
                <a:ea typeface="Martel Sans"/>
                <a:cs typeface="Martel Sans"/>
              </a:rPr>
              <a:t> РК</a:t>
            </a:r>
            <a:endParaRPr sz="700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 xmlns:m="http://schemas.openxmlformats.org/officeDocument/2006/math" xmlns:w="http://schemas.openxmlformats.org/wordprocessingml/2006/main">
      <p:transition spd="slow" advClick="1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EDD7CD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039518746" name="Google Shape;174;p14"/>
          <p:cNvGrpSpPr/>
          <p:nvPr/>
        </p:nvGrpSpPr>
        <p:grpSpPr bwMode="auto">
          <a:xfrm>
            <a:off x="361127" y="298756"/>
            <a:ext cx="8421744" cy="4477797"/>
            <a:chOff x="0" y="-38099"/>
            <a:chExt cx="4705632" cy="2501959"/>
          </a:xfrm>
        </p:grpSpPr>
        <p:sp>
          <p:nvSpPr>
            <p:cNvPr id="1498845450" name="Google Shape;175;p14"/>
            <p:cNvSpPr/>
            <p:nvPr/>
          </p:nvSpPr>
          <p:spPr bwMode="auto">
            <a:xfrm>
              <a:off x="0" y="0"/>
              <a:ext cx="4705632" cy="2463859"/>
            </a:xfrm>
            <a:custGeom>
              <a:avLst/>
              <a:gdLst/>
              <a:ahLst/>
              <a:cxnLst/>
              <a:rect l="l" t="t" r="r" b="b"/>
              <a:pathLst>
                <a:path w="4705633" h="2463860" extrusionOk="0">
                  <a:moveTo>
                    <a:pt x="13789" y="0"/>
                  </a:moveTo>
                  <a:lnTo>
                    <a:pt x="4691844" y="0"/>
                  </a:lnTo>
                  <a:cubicBezTo>
                    <a:pt x="4699459" y="0"/>
                    <a:pt x="4705633" y="6174"/>
                    <a:pt x="4705633" y="13789"/>
                  </a:cubicBezTo>
                  <a:lnTo>
                    <a:pt x="4705633" y="2450071"/>
                  </a:lnTo>
                  <a:cubicBezTo>
                    <a:pt x="4705633" y="2457686"/>
                    <a:pt x="4699459" y="2463860"/>
                    <a:pt x="4691844" y="2463860"/>
                  </a:cubicBezTo>
                  <a:lnTo>
                    <a:pt x="13789" y="2463860"/>
                  </a:lnTo>
                  <a:cubicBezTo>
                    <a:pt x="10132" y="2463860"/>
                    <a:pt x="6625" y="2462407"/>
                    <a:pt x="4039" y="2459821"/>
                  </a:cubicBezTo>
                  <a:cubicBezTo>
                    <a:pt x="1453" y="2457235"/>
                    <a:pt x="0" y="2453728"/>
                    <a:pt x="0" y="2450071"/>
                  </a:cubicBezTo>
                  <a:lnTo>
                    <a:pt x="0" y="13789"/>
                  </a:lnTo>
                  <a:cubicBezTo>
                    <a:pt x="0" y="10132"/>
                    <a:pt x="1453" y="6625"/>
                    <a:pt x="4039" y="4039"/>
                  </a:cubicBezTo>
                  <a:cubicBezTo>
                    <a:pt x="6625" y="1453"/>
                    <a:pt x="10132" y="0"/>
                    <a:pt x="13789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 cmpd="sng">
              <a:solidFill>
                <a:srgbClr val="70707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4" tIns="45724" rIns="45724" bIns="45724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581840968" name="Google Shape;176;p14"/>
            <p:cNvSpPr txBox="1"/>
            <p:nvPr/>
          </p:nvSpPr>
          <p:spPr bwMode="auto">
            <a:xfrm>
              <a:off x="0" y="-38099"/>
              <a:ext cx="4705632" cy="2501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399" tIns="25399" rIns="25399" bIns="25399" anchor="ctr" anchorCtr="0">
              <a:noAutofit/>
            </a:bodyPr>
            <a:lstStyle/>
            <a:p>
              <a:pPr marL="0" marR="0" lvl="0" indent="0" algn="l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pic>
        <p:nvPicPr>
          <p:cNvPr id="917771830" name="Google Shape;177;p14"/>
          <p:cNvPicPr/>
          <p:nvPr/>
        </p:nvPicPr>
        <p:blipFill>
          <a:blip r:embed="rId3"/>
          <a:stretch/>
        </p:blipFill>
        <p:spPr bwMode="auto">
          <a:xfrm>
            <a:off x="786209" y="514350"/>
            <a:ext cx="3696812" cy="2419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401359" name="Google Shape;178;p14"/>
          <p:cNvPicPr/>
          <p:nvPr/>
        </p:nvPicPr>
        <p:blipFill>
          <a:blip r:embed="rId4"/>
          <a:stretch/>
        </p:blipFill>
        <p:spPr bwMode="auto">
          <a:xfrm>
            <a:off x="4684774" y="514349"/>
            <a:ext cx="3554713" cy="2419628"/>
          </a:xfrm>
          <a:prstGeom prst="rect">
            <a:avLst/>
          </a:prstGeom>
          <a:noFill/>
          <a:ln>
            <a:noFill/>
          </a:ln>
        </p:spPr>
      </p:pic>
      <p:sp>
        <p:nvSpPr>
          <p:cNvPr id="2122796788" name="Google Shape;179;p14"/>
          <p:cNvSpPr txBox="1"/>
          <p:nvPr/>
        </p:nvSpPr>
        <p:spPr bwMode="auto">
          <a:xfrm>
            <a:off x="786210" y="3034900"/>
            <a:ext cx="7619188" cy="747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>
              <a:lnSpc>
                <a:spcPct val="139991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3500" b="0" i="0" u="none" strike="noStrike" cap="none" dirty="0">
                <a:solidFill>
                  <a:srgbClr val="474747"/>
                </a:solidFill>
                <a:latin typeface="+mj-lt"/>
                <a:ea typeface="Martel"/>
                <a:cs typeface="Martel"/>
              </a:rPr>
              <a:t>Сёла Республики Коми</a:t>
            </a:r>
            <a:endParaRPr sz="700" dirty="0">
              <a:latin typeface="+mj-lt"/>
            </a:endParaRPr>
          </a:p>
        </p:txBody>
      </p:sp>
      <p:cxnSp>
        <p:nvCxnSpPr>
          <p:cNvPr id="1622386780" name="Google Shape;180;p14"/>
          <p:cNvCxnSpPr>
            <a:cxnSpLocks/>
          </p:cNvCxnSpPr>
          <p:nvPr/>
        </p:nvCxnSpPr>
        <p:spPr bwMode="auto">
          <a:xfrm>
            <a:off x="363508" y="3034900"/>
            <a:ext cx="8416982" cy="0"/>
          </a:xfrm>
          <a:prstGeom prst="straightConnector1">
            <a:avLst/>
          </a:prstGeom>
          <a:noFill/>
          <a:ln w="28575" cap="flat" cmpd="sng">
            <a:solidFill>
              <a:srgbClr val="70707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95271560" name="Google Shape;181;p14"/>
          <p:cNvSpPr txBox="1"/>
          <p:nvPr/>
        </p:nvSpPr>
        <p:spPr bwMode="auto">
          <a:xfrm>
            <a:off x="789090" y="3724619"/>
            <a:ext cx="7616308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defRPr/>
            </a:pPr>
            <a:r>
              <a:rPr sz="1400" b="0" i="0" u="none" dirty="0" err="1">
                <a:solidFill>
                  <a:srgbClr val="000000"/>
                </a:solidFill>
                <a:latin typeface="Book Antiqua" panose="02040602050305030304" pitchFamily="18" charset="0"/>
              </a:rPr>
              <a:t>Система</a:t>
            </a:r>
            <a:r>
              <a:rPr sz="1400" b="0" i="0" u="none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sz="1400" b="0" i="0" u="none" dirty="0" err="1">
                <a:solidFill>
                  <a:srgbClr val="000000"/>
                </a:solidFill>
                <a:latin typeface="Book Antiqua" panose="02040602050305030304" pitchFamily="18" charset="0"/>
              </a:rPr>
              <a:t>расселения</a:t>
            </a:r>
            <a:r>
              <a:rPr sz="1400" b="0" i="0" u="none" dirty="0">
                <a:solidFill>
                  <a:srgbClr val="000000"/>
                </a:solidFill>
                <a:latin typeface="Book Antiqua" panose="02040602050305030304" pitchFamily="18" charset="0"/>
              </a:rPr>
              <a:t> у </a:t>
            </a:r>
            <a:r>
              <a:rPr sz="1400" b="0" i="0" u="none" dirty="0" err="1">
                <a:solidFill>
                  <a:srgbClr val="000000"/>
                </a:solidFill>
                <a:latin typeface="Book Antiqua" panose="02040602050305030304" pitchFamily="18" charset="0"/>
              </a:rPr>
              <a:t>коми</a:t>
            </a:r>
            <a:r>
              <a:rPr sz="1400" b="0" i="0" u="none" dirty="0">
                <a:solidFill>
                  <a:srgbClr val="000000"/>
                </a:solidFill>
                <a:latin typeface="Book Antiqua" panose="02040602050305030304" pitchFamily="18" charset="0"/>
              </a:rPr>
              <a:t> в </a:t>
            </a:r>
            <a:r>
              <a:rPr sz="1400" b="0" i="0" u="none" dirty="0" err="1">
                <a:solidFill>
                  <a:srgbClr val="000000"/>
                </a:solidFill>
                <a:latin typeface="Book Antiqua" panose="02040602050305030304" pitchFamily="18" charset="0"/>
              </a:rPr>
              <a:t>основном</a:t>
            </a:r>
            <a:r>
              <a:rPr sz="1400" b="0" i="0" u="none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sz="1400" b="0" i="0" u="none" dirty="0" err="1">
                <a:solidFill>
                  <a:srgbClr val="000000"/>
                </a:solidFill>
                <a:latin typeface="Book Antiqua" panose="02040602050305030304" pitchFamily="18" charset="0"/>
              </a:rPr>
              <a:t>состояла</a:t>
            </a:r>
            <a:r>
              <a:rPr sz="1400" b="0" i="0" u="none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sz="1400" b="0" i="0" u="none" dirty="0" err="1">
                <a:solidFill>
                  <a:srgbClr val="000000"/>
                </a:solidFill>
                <a:latin typeface="Book Antiqua" panose="02040602050305030304" pitchFamily="18" charset="0"/>
              </a:rPr>
              <a:t>из</a:t>
            </a:r>
            <a:r>
              <a:rPr sz="1400" b="0" i="0" u="none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sz="1400" b="0" i="0" u="none" dirty="0" err="1">
                <a:solidFill>
                  <a:srgbClr val="000000"/>
                </a:solidFill>
                <a:latin typeface="Book Antiqua" panose="02040602050305030304" pitchFamily="18" charset="0"/>
              </a:rPr>
              <a:t>поселений</a:t>
            </a:r>
            <a:r>
              <a:rPr sz="1400" b="0" i="0" u="none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sz="1400" b="0" i="0" u="none" dirty="0" err="1">
                <a:solidFill>
                  <a:srgbClr val="000000"/>
                </a:solidFill>
                <a:latin typeface="Book Antiqua" panose="02040602050305030304" pitchFamily="18" charset="0"/>
              </a:rPr>
              <a:t>сельского</a:t>
            </a:r>
            <a:r>
              <a:rPr sz="1400" b="0" i="0" u="none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sz="1400" b="0" i="0" u="none" dirty="0" err="1">
                <a:solidFill>
                  <a:srgbClr val="000000"/>
                </a:solidFill>
                <a:latin typeface="Book Antiqua" panose="02040602050305030304" pitchFamily="18" charset="0"/>
              </a:rPr>
              <a:t>типа</a:t>
            </a:r>
            <a:r>
              <a:rPr sz="1400" b="0" i="0" u="none" dirty="0">
                <a:solidFill>
                  <a:srgbClr val="000000"/>
                </a:solidFill>
                <a:latin typeface="Book Antiqua" panose="02040602050305030304" pitchFamily="18" charset="0"/>
              </a:rPr>
              <a:t>. </a:t>
            </a:r>
            <a:r>
              <a:rPr sz="1400" b="0" i="0" u="none" dirty="0" err="1">
                <a:solidFill>
                  <a:srgbClr val="000000"/>
                </a:solidFill>
                <a:latin typeface="Book Antiqua" panose="02040602050305030304" pitchFamily="18" charset="0"/>
              </a:rPr>
              <a:t>Названия</a:t>
            </a:r>
            <a:r>
              <a:rPr sz="1400" b="0" i="0" u="none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sz="1400" b="0" i="0" u="none" dirty="0" err="1">
                <a:solidFill>
                  <a:srgbClr val="000000"/>
                </a:solidFill>
                <a:latin typeface="Book Antiqua" panose="02040602050305030304" pitchFamily="18" charset="0"/>
              </a:rPr>
              <a:t>типов</a:t>
            </a:r>
            <a:r>
              <a:rPr sz="1400" b="0" i="0" u="none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sz="1400" b="0" i="0" u="none" dirty="0" err="1">
                <a:solidFill>
                  <a:srgbClr val="000000"/>
                </a:solidFill>
                <a:latin typeface="Book Antiqua" panose="02040602050305030304" pitchFamily="18" charset="0"/>
              </a:rPr>
              <a:t>поселений</a:t>
            </a:r>
            <a:r>
              <a:rPr sz="1400" b="0" i="0" u="none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sz="1400" b="0" i="0" u="none" dirty="0" err="1">
                <a:solidFill>
                  <a:srgbClr val="000000"/>
                </a:solidFill>
                <a:latin typeface="Book Antiqua" panose="02040602050305030304" pitchFamily="18" charset="0"/>
              </a:rPr>
              <a:t>имеют</a:t>
            </a:r>
            <a:r>
              <a:rPr sz="1400" b="0" i="0" u="none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sz="1400" b="0" i="0" u="none" dirty="0" err="1">
                <a:solidFill>
                  <a:srgbClr val="000000"/>
                </a:solidFill>
                <a:latin typeface="Book Antiqua" panose="02040602050305030304" pitchFamily="18" charset="0"/>
              </a:rPr>
              <a:t>русское</a:t>
            </a:r>
            <a:r>
              <a:rPr sz="1400" b="0" i="0" u="none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sz="1400" b="0" i="0" u="none" dirty="0" err="1">
                <a:solidFill>
                  <a:srgbClr val="000000"/>
                </a:solidFill>
                <a:latin typeface="Book Antiqua" panose="02040602050305030304" pitchFamily="18" charset="0"/>
              </a:rPr>
              <a:t>происхождение</a:t>
            </a:r>
            <a:r>
              <a:rPr sz="1400" b="0" i="0" u="none" dirty="0">
                <a:solidFill>
                  <a:srgbClr val="000000"/>
                </a:solidFill>
                <a:latin typeface="Book Antiqua" panose="02040602050305030304" pitchFamily="18" charset="0"/>
              </a:rPr>
              <a:t>, </a:t>
            </a:r>
            <a:r>
              <a:rPr sz="1400" b="0" i="0" u="none" dirty="0" err="1">
                <a:solidFill>
                  <a:srgbClr val="000000"/>
                </a:solidFill>
                <a:latin typeface="Book Antiqua" panose="02040602050305030304" pitchFamily="18" charset="0"/>
              </a:rPr>
              <a:t>что</a:t>
            </a:r>
            <a:r>
              <a:rPr sz="1400" b="0" i="0" u="none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sz="1400" b="0" i="0" u="none" dirty="0" err="1">
                <a:solidFill>
                  <a:srgbClr val="000000"/>
                </a:solidFill>
                <a:latin typeface="Book Antiqua" panose="02040602050305030304" pitchFamily="18" charset="0"/>
              </a:rPr>
              <a:t>было</a:t>
            </a:r>
            <a:r>
              <a:rPr sz="1400" b="0" i="0" u="none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sz="1400" b="0" i="0" u="none" dirty="0" err="1">
                <a:solidFill>
                  <a:srgbClr val="000000"/>
                </a:solidFill>
                <a:latin typeface="Book Antiqua" panose="02040602050305030304" pitchFamily="18" charset="0"/>
              </a:rPr>
              <a:t>отражено</a:t>
            </a:r>
            <a:r>
              <a:rPr sz="1400" b="0" i="0" u="none" dirty="0">
                <a:solidFill>
                  <a:srgbClr val="000000"/>
                </a:solidFill>
                <a:latin typeface="Book Antiqua" panose="02040602050305030304" pitchFamily="18" charset="0"/>
              </a:rPr>
              <a:t> в </a:t>
            </a:r>
            <a:r>
              <a:rPr sz="1400" b="0" i="0" u="none" dirty="0" err="1">
                <a:solidFill>
                  <a:srgbClr val="000000"/>
                </a:solidFill>
                <a:latin typeface="Book Antiqua" panose="02040602050305030304" pitchFamily="18" charset="0"/>
              </a:rPr>
              <a:t>переписях</a:t>
            </a:r>
            <a:r>
              <a:rPr sz="1400" b="0" i="0" u="none" dirty="0">
                <a:solidFill>
                  <a:srgbClr val="000000"/>
                </a:solidFill>
                <a:latin typeface="Book Antiqua" panose="02040602050305030304" pitchFamily="18" charset="0"/>
              </a:rPr>
              <a:t>. </a:t>
            </a:r>
            <a:r>
              <a:rPr sz="1400" b="0" i="0" u="none" dirty="0" err="1">
                <a:solidFill>
                  <a:srgbClr val="000000"/>
                </a:solidFill>
                <a:latin typeface="Book Antiqua" panose="02040602050305030304" pitchFamily="18" charset="0"/>
              </a:rPr>
              <a:t>Хотя</a:t>
            </a:r>
            <a:r>
              <a:rPr sz="1400" b="0" i="0" u="none" dirty="0">
                <a:solidFill>
                  <a:srgbClr val="000000"/>
                </a:solidFill>
                <a:latin typeface="Book Antiqua" panose="02040602050305030304" pitchFamily="18" charset="0"/>
              </a:rPr>
              <a:t> в </a:t>
            </a:r>
            <a:r>
              <a:rPr sz="1400" b="0" i="0" u="none" dirty="0" err="1">
                <a:solidFill>
                  <a:srgbClr val="000000"/>
                </a:solidFill>
                <a:latin typeface="Book Antiqua" panose="02040602050305030304" pitchFamily="18" charset="0"/>
              </a:rPr>
              <a:t>лексическом</a:t>
            </a:r>
            <a:r>
              <a:rPr sz="1400" b="0" i="0" u="none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sz="1400" b="0" i="0" u="none" dirty="0" err="1">
                <a:solidFill>
                  <a:srgbClr val="000000"/>
                </a:solidFill>
                <a:latin typeface="Book Antiqua" panose="02040602050305030304" pitchFamily="18" charset="0"/>
              </a:rPr>
              <a:t>составе</a:t>
            </a:r>
            <a:r>
              <a:rPr sz="1400" b="0" i="0" u="none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sz="1400" b="0" i="0" u="none" dirty="0" err="1">
                <a:solidFill>
                  <a:srgbClr val="000000"/>
                </a:solidFill>
                <a:latin typeface="Book Antiqua" panose="02040602050305030304" pitchFamily="18" charset="0"/>
              </a:rPr>
              <a:t>коми</a:t>
            </a:r>
            <a:r>
              <a:rPr sz="1400" b="0" i="0" u="none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sz="1400" b="0" i="0" u="none" dirty="0" err="1">
                <a:solidFill>
                  <a:srgbClr val="000000"/>
                </a:solidFill>
                <a:latin typeface="Book Antiqua" panose="02040602050305030304" pitchFamily="18" charset="0"/>
              </a:rPr>
              <a:t>языка</a:t>
            </a:r>
            <a:r>
              <a:rPr sz="1400" b="0" i="0" u="none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sz="1400" b="0" i="0" u="none" dirty="0" err="1">
                <a:solidFill>
                  <a:srgbClr val="000000"/>
                </a:solidFill>
                <a:latin typeface="Book Antiqua" panose="02040602050305030304" pitchFamily="18" charset="0"/>
              </a:rPr>
              <a:t>есть</a:t>
            </a:r>
            <a:r>
              <a:rPr sz="1400" b="0" i="0" u="none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sz="1400" b="0" i="0" u="none" dirty="0" err="1">
                <a:solidFill>
                  <a:srgbClr val="000000"/>
                </a:solidFill>
                <a:latin typeface="Book Antiqua" panose="02040602050305030304" pitchFamily="18" charset="0"/>
              </a:rPr>
              <a:t>собственные</a:t>
            </a:r>
            <a:r>
              <a:rPr sz="1400" b="0" i="0" u="none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sz="1400" b="0" i="0" u="none" dirty="0" err="1">
                <a:solidFill>
                  <a:srgbClr val="000000"/>
                </a:solidFill>
                <a:latin typeface="Book Antiqua" panose="02040602050305030304" pitchFamily="18" charset="0"/>
              </a:rPr>
              <a:t>номинации</a:t>
            </a:r>
            <a:r>
              <a:rPr sz="1400" b="0" i="0" u="none" dirty="0">
                <a:solidFill>
                  <a:srgbClr val="000000"/>
                </a:solidFill>
                <a:latin typeface="Book Antiqua" panose="02040602050305030304" pitchFamily="18" charset="0"/>
              </a:rPr>
              <a:t>, </a:t>
            </a:r>
            <a:r>
              <a:rPr sz="1400" b="0" i="0" u="none" dirty="0" err="1">
                <a:solidFill>
                  <a:srgbClr val="000000"/>
                </a:solidFill>
                <a:latin typeface="Book Antiqua" panose="02040602050305030304" pitchFamily="18" charset="0"/>
              </a:rPr>
              <a:t>например</a:t>
            </a:r>
            <a:r>
              <a:rPr sz="1400" b="0" i="0" u="none" dirty="0">
                <a:solidFill>
                  <a:srgbClr val="000000"/>
                </a:solidFill>
                <a:latin typeface="Book Antiqua" panose="02040602050305030304" pitchFamily="18" charset="0"/>
              </a:rPr>
              <a:t>: «</a:t>
            </a:r>
            <a:r>
              <a:rPr sz="1400" b="0" i="0" u="none" dirty="0" err="1">
                <a:solidFill>
                  <a:srgbClr val="000000"/>
                </a:solidFill>
                <a:latin typeface="Book Antiqua" panose="02040602050305030304" pitchFamily="18" charset="0"/>
              </a:rPr>
              <a:t>грезд</a:t>
            </a:r>
            <a:r>
              <a:rPr sz="1400" b="0" i="0" u="none" dirty="0">
                <a:solidFill>
                  <a:srgbClr val="000000"/>
                </a:solidFill>
                <a:latin typeface="Book Antiqua" panose="02040602050305030304" pitchFamily="18" charset="0"/>
              </a:rPr>
              <a:t>» ‘</a:t>
            </a:r>
            <a:r>
              <a:rPr sz="1400" b="0" i="0" u="none" dirty="0" err="1">
                <a:solidFill>
                  <a:srgbClr val="000000"/>
                </a:solidFill>
                <a:latin typeface="Book Antiqua" panose="02040602050305030304" pitchFamily="18" charset="0"/>
              </a:rPr>
              <a:t>небольшая</a:t>
            </a:r>
            <a:r>
              <a:rPr sz="1400" b="0" i="0" u="none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sz="1400" b="0" i="0" u="none" dirty="0" err="1">
                <a:solidFill>
                  <a:srgbClr val="000000"/>
                </a:solidFill>
                <a:latin typeface="Book Antiqua" panose="02040602050305030304" pitchFamily="18" charset="0"/>
              </a:rPr>
              <a:t>деревня</a:t>
            </a:r>
            <a:r>
              <a:rPr sz="1400" b="0" i="0" u="none" dirty="0">
                <a:solidFill>
                  <a:srgbClr val="000000"/>
                </a:solidFill>
                <a:latin typeface="Book Antiqua" panose="02040602050305030304" pitchFamily="18" charset="0"/>
              </a:rPr>
              <a:t>’, «</a:t>
            </a:r>
            <a:r>
              <a:rPr sz="1400" b="0" i="0" u="none" dirty="0" err="1">
                <a:solidFill>
                  <a:srgbClr val="000000"/>
                </a:solidFill>
                <a:latin typeface="Book Antiqua" panose="02040602050305030304" pitchFamily="18" charset="0"/>
              </a:rPr>
              <a:t>сикт</a:t>
            </a:r>
            <a:r>
              <a:rPr sz="1400" b="0" i="0" u="none" dirty="0">
                <a:solidFill>
                  <a:srgbClr val="000000"/>
                </a:solidFill>
                <a:latin typeface="Book Antiqua" panose="02040602050305030304" pitchFamily="18" charset="0"/>
              </a:rPr>
              <a:t>» ‘</a:t>
            </a:r>
            <a:r>
              <a:rPr sz="1400" b="0" i="0" u="none" dirty="0" err="1">
                <a:solidFill>
                  <a:srgbClr val="000000"/>
                </a:solidFill>
                <a:latin typeface="Book Antiqua" panose="02040602050305030304" pitchFamily="18" charset="0"/>
              </a:rPr>
              <a:t>деревня</a:t>
            </a:r>
            <a:r>
              <a:rPr sz="1400" b="0" i="0" u="none" dirty="0">
                <a:solidFill>
                  <a:srgbClr val="000000"/>
                </a:solidFill>
                <a:latin typeface="Book Antiqua" panose="02040602050305030304" pitchFamily="18" charset="0"/>
              </a:rPr>
              <a:t>’, «</a:t>
            </a:r>
            <a:r>
              <a:rPr sz="1400" b="0" i="0" u="none" dirty="0" err="1">
                <a:solidFill>
                  <a:srgbClr val="000000"/>
                </a:solidFill>
                <a:latin typeface="Book Antiqua" panose="02040602050305030304" pitchFamily="18" charset="0"/>
              </a:rPr>
              <a:t>горт</a:t>
            </a:r>
            <a:r>
              <a:rPr sz="1400" b="0" i="0" u="none" dirty="0">
                <a:solidFill>
                  <a:srgbClr val="000000"/>
                </a:solidFill>
                <a:latin typeface="Book Antiqua" panose="02040602050305030304" pitchFamily="18" charset="0"/>
              </a:rPr>
              <a:t>» ‘</a:t>
            </a:r>
            <a:r>
              <a:rPr sz="1400" b="0" i="0" u="none" dirty="0" err="1">
                <a:solidFill>
                  <a:srgbClr val="000000"/>
                </a:solidFill>
                <a:latin typeface="Book Antiqua" panose="02040602050305030304" pitchFamily="18" charset="0"/>
              </a:rPr>
              <a:t>дом</a:t>
            </a:r>
            <a:r>
              <a:rPr sz="1400" b="0" i="0" u="none" dirty="0">
                <a:solidFill>
                  <a:srgbClr val="000000"/>
                </a:solidFill>
                <a:latin typeface="Book Antiqua" panose="02040602050305030304" pitchFamily="18" charset="0"/>
              </a:rPr>
              <a:t>, </a:t>
            </a:r>
            <a:r>
              <a:rPr sz="1400" b="0" i="0" u="none" dirty="0" err="1">
                <a:solidFill>
                  <a:srgbClr val="000000"/>
                </a:solidFill>
                <a:latin typeface="Book Antiqua" panose="02040602050305030304" pitchFamily="18" charset="0"/>
              </a:rPr>
              <a:t>деревня</a:t>
            </a:r>
            <a:r>
              <a:rPr sz="1400" b="0" i="0" u="none" dirty="0">
                <a:solidFill>
                  <a:srgbClr val="000000"/>
                </a:solidFill>
                <a:latin typeface="Book Antiqua" panose="02040602050305030304" pitchFamily="18" charset="0"/>
              </a:rPr>
              <a:t>’ и </a:t>
            </a:r>
            <a:r>
              <a:rPr sz="1400" b="0" i="0" u="none" dirty="0" err="1">
                <a:solidFill>
                  <a:srgbClr val="000000"/>
                </a:solidFill>
                <a:latin typeface="Book Antiqua" panose="02040602050305030304" pitchFamily="18" charset="0"/>
              </a:rPr>
              <a:t>др</a:t>
            </a:r>
            <a:r>
              <a:rPr sz="1400" b="0" i="0" u="none" dirty="0">
                <a:solidFill>
                  <a:srgbClr val="000000"/>
                </a:solidFill>
                <a:latin typeface="Book Antiqua" panose="02040602050305030304" pitchFamily="18" charset="0"/>
              </a:rPr>
              <a:t>.</a:t>
            </a:r>
            <a:r>
              <a:rPr lang="ru-RU" sz="1400" b="0" i="0" u="none" strike="noStrike" cap="none" spc="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endParaRPr dirty="0"/>
          </a:p>
        </p:txBody>
      </p:sp>
      <p:grpSp>
        <p:nvGrpSpPr>
          <p:cNvPr id="103929316" name="Google Shape;182;p14"/>
          <p:cNvGrpSpPr/>
          <p:nvPr/>
        </p:nvGrpSpPr>
        <p:grpSpPr bwMode="auto">
          <a:xfrm>
            <a:off x="127301" y="188784"/>
            <a:ext cx="1317812" cy="442418"/>
            <a:chOff x="0" y="-38099"/>
            <a:chExt cx="736324" cy="247199"/>
          </a:xfrm>
        </p:grpSpPr>
        <p:sp>
          <p:nvSpPr>
            <p:cNvPr id="219134713" name="Google Shape;183;p14"/>
            <p:cNvSpPr/>
            <p:nvPr/>
          </p:nvSpPr>
          <p:spPr bwMode="auto">
            <a:xfrm>
              <a:off x="0" y="0"/>
              <a:ext cx="736324" cy="209100"/>
            </a:xfrm>
            <a:custGeom>
              <a:avLst/>
              <a:gdLst/>
              <a:ahLst/>
              <a:cxnLst/>
              <a:rect l="l" t="t" r="r" b="b"/>
              <a:pathLst>
                <a:path w="736325" h="209101" extrusionOk="0">
                  <a:moveTo>
                    <a:pt x="88122" y="0"/>
                  </a:moveTo>
                  <a:lnTo>
                    <a:pt x="648203" y="0"/>
                  </a:lnTo>
                  <a:cubicBezTo>
                    <a:pt x="696871" y="0"/>
                    <a:pt x="736325" y="39454"/>
                    <a:pt x="736325" y="88122"/>
                  </a:cubicBezTo>
                  <a:lnTo>
                    <a:pt x="736325" y="120978"/>
                  </a:lnTo>
                  <a:cubicBezTo>
                    <a:pt x="736325" y="144350"/>
                    <a:pt x="727041" y="166764"/>
                    <a:pt x="710515" y="183290"/>
                  </a:cubicBezTo>
                  <a:cubicBezTo>
                    <a:pt x="693988" y="199817"/>
                    <a:pt x="671574" y="209101"/>
                    <a:pt x="648203" y="209101"/>
                  </a:cubicBezTo>
                  <a:lnTo>
                    <a:pt x="88122" y="209101"/>
                  </a:lnTo>
                  <a:cubicBezTo>
                    <a:pt x="39454" y="209101"/>
                    <a:pt x="0" y="169647"/>
                    <a:pt x="0" y="120978"/>
                  </a:cubicBezTo>
                  <a:lnTo>
                    <a:pt x="0" y="88122"/>
                  </a:lnTo>
                  <a:cubicBezTo>
                    <a:pt x="0" y="64751"/>
                    <a:pt x="9284" y="42337"/>
                    <a:pt x="25810" y="25810"/>
                  </a:cubicBezTo>
                  <a:cubicBezTo>
                    <a:pt x="42337" y="9284"/>
                    <a:pt x="64751" y="0"/>
                    <a:pt x="88122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 cmpd="sng">
              <a:solidFill>
                <a:srgbClr val="70707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4" tIns="45724" rIns="45724" bIns="45724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946804247" name="Google Shape;184;p14"/>
            <p:cNvSpPr txBox="1"/>
            <p:nvPr/>
          </p:nvSpPr>
          <p:spPr bwMode="auto">
            <a:xfrm>
              <a:off x="0" y="-38099"/>
              <a:ext cx="736324" cy="2471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399" tIns="25399" rIns="25399" bIns="25399" anchor="ctr" anchorCtr="0">
              <a:noAutofit/>
            </a:bodyPr>
            <a:lstStyle/>
            <a:p>
              <a:pPr marL="0" marR="0" lvl="0" indent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1774738702" name="Google Shape;185;p14"/>
          <p:cNvSpPr txBox="1"/>
          <p:nvPr/>
        </p:nvSpPr>
        <p:spPr bwMode="auto">
          <a:xfrm>
            <a:off x="235827" y="332325"/>
            <a:ext cx="1106883" cy="25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>
              <a:lnSpc>
                <a:spcPct val="139991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1200" b="1" i="0" u="none" strike="noStrike" cap="none" dirty="0">
                <a:solidFill>
                  <a:srgbClr val="474747"/>
                </a:solidFill>
                <a:latin typeface="+mj-lt"/>
                <a:ea typeface="Martel Sans"/>
                <a:cs typeface="Martel Sans"/>
              </a:rPr>
              <a:t>C</a:t>
            </a:r>
            <a:r>
              <a:rPr lang="ru-RU" sz="1200" b="1" i="0" u="none" strike="noStrike" cap="none" dirty="0" err="1">
                <a:solidFill>
                  <a:srgbClr val="474747"/>
                </a:solidFill>
                <a:latin typeface="+mj-lt"/>
                <a:ea typeface="Martel Sans"/>
                <a:cs typeface="Martel Sans"/>
              </a:rPr>
              <a:t>ёла</a:t>
            </a:r>
            <a:r>
              <a:rPr lang="ru-RU" sz="1200" b="1" i="0" u="none" strike="noStrike" cap="none" dirty="0">
                <a:solidFill>
                  <a:srgbClr val="474747"/>
                </a:solidFill>
                <a:latin typeface="+mj-lt"/>
                <a:ea typeface="Martel Sans"/>
                <a:cs typeface="Martel Sans"/>
              </a:rPr>
              <a:t> РК</a:t>
            </a:r>
            <a:endParaRPr sz="700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 xmlns:m="http://schemas.openxmlformats.org/officeDocument/2006/math" xmlns:w="http://schemas.openxmlformats.org/wordprocessingml/2006/main">
      <p:transition spd="slow" advClick="1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EDD7CD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62" name="Google Shape;162;p13"/>
          <p:cNvGrpSpPr/>
          <p:nvPr/>
        </p:nvGrpSpPr>
        <p:grpSpPr bwMode="auto">
          <a:xfrm>
            <a:off x="361128" y="298757"/>
            <a:ext cx="8421745" cy="4477797"/>
            <a:chOff x="0" y="-38100"/>
            <a:chExt cx="4705633" cy="2501960"/>
          </a:xfrm>
        </p:grpSpPr>
        <p:sp>
          <p:nvSpPr>
            <p:cNvPr id="163" name="Google Shape;163;p13"/>
            <p:cNvSpPr/>
            <p:nvPr/>
          </p:nvSpPr>
          <p:spPr bwMode="auto">
            <a:xfrm>
              <a:off x="0" y="0"/>
              <a:ext cx="4705633" cy="2463860"/>
            </a:xfrm>
            <a:custGeom>
              <a:avLst/>
              <a:gdLst/>
              <a:ahLst/>
              <a:cxnLst/>
              <a:rect l="l" t="t" r="r" b="b"/>
              <a:pathLst>
                <a:path w="4705633" h="2463860" extrusionOk="0">
                  <a:moveTo>
                    <a:pt x="13789" y="0"/>
                  </a:moveTo>
                  <a:lnTo>
                    <a:pt x="4691844" y="0"/>
                  </a:lnTo>
                  <a:cubicBezTo>
                    <a:pt x="4699459" y="0"/>
                    <a:pt x="4705633" y="6174"/>
                    <a:pt x="4705633" y="13789"/>
                  </a:cubicBezTo>
                  <a:lnTo>
                    <a:pt x="4705633" y="2450071"/>
                  </a:lnTo>
                  <a:cubicBezTo>
                    <a:pt x="4705633" y="2457686"/>
                    <a:pt x="4699459" y="2463860"/>
                    <a:pt x="4691844" y="2463860"/>
                  </a:cubicBezTo>
                  <a:lnTo>
                    <a:pt x="13789" y="2463860"/>
                  </a:lnTo>
                  <a:cubicBezTo>
                    <a:pt x="10132" y="2463860"/>
                    <a:pt x="6625" y="2462407"/>
                    <a:pt x="4039" y="2459821"/>
                  </a:cubicBezTo>
                  <a:cubicBezTo>
                    <a:pt x="1453" y="2457235"/>
                    <a:pt x="0" y="2453728"/>
                    <a:pt x="0" y="2450071"/>
                  </a:cubicBezTo>
                  <a:lnTo>
                    <a:pt x="0" y="13789"/>
                  </a:lnTo>
                  <a:cubicBezTo>
                    <a:pt x="0" y="10132"/>
                    <a:pt x="1453" y="6625"/>
                    <a:pt x="4039" y="4039"/>
                  </a:cubicBezTo>
                  <a:cubicBezTo>
                    <a:pt x="6625" y="1453"/>
                    <a:pt x="10132" y="0"/>
                    <a:pt x="13789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 cmpd="sng">
              <a:solidFill>
                <a:srgbClr val="70707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64" name="Google Shape;164;p13"/>
            <p:cNvSpPr txBox="1"/>
            <p:nvPr/>
          </p:nvSpPr>
          <p:spPr bwMode="auto">
            <a:xfrm>
              <a:off x="0" y="-38100"/>
              <a:ext cx="4705633" cy="25019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pic>
        <p:nvPicPr>
          <p:cNvPr id="165" name="Google Shape;165;p13"/>
          <p:cNvPicPr/>
          <p:nvPr/>
        </p:nvPicPr>
        <p:blipFill>
          <a:blip r:embed="rId3"/>
          <a:stretch/>
        </p:blipFill>
        <p:spPr bwMode="auto">
          <a:xfrm>
            <a:off x="5539226" y="533304"/>
            <a:ext cx="3090426" cy="4109471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3"/>
          <p:cNvSpPr txBox="1"/>
          <p:nvPr/>
        </p:nvSpPr>
        <p:spPr bwMode="auto">
          <a:xfrm>
            <a:off x="833498" y="533302"/>
            <a:ext cx="4158353" cy="939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>
              <a:lnSpc>
                <a:spcPct val="139997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200" b="1" i="0" u="none" strike="noStrike" cap="none" dirty="0">
                <a:solidFill>
                  <a:srgbClr val="474747"/>
                </a:solidFill>
                <a:latin typeface="Book Antiqua" panose="02040602050305030304" pitchFamily="18" charset="0"/>
                <a:ea typeface="Martel"/>
                <a:cs typeface="Martel"/>
              </a:rPr>
              <a:t>История образования села Корткерос</a:t>
            </a:r>
            <a:r>
              <a:rPr lang="en" sz="2200" b="1" i="0" u="none" strike="noStrike" cap="none" dirty="0">
                <a:solidFill>
                  <a:srgbClr val="474747"/>
                </a:solidFill>
                <a:latin typeface="Book Antiqua" panose="02040602050305030304" pitchFamily="18" charset="0"/>
                <a:ea typeface="Martel"/>
                <a:cs typeface="Martel"/>
              </a:rPr>
              <a:t>!</a:t>
            </a:r>
            <a:endParaRPr sz="2200" b="1" dirty="0">
              <a:latin typeface="Book Antiqua" panose="02040602050305030304" pitchFamily="18" charset="0"/>
            </a:endParaRPr>
          </a:p>
        </p:txBody>
      </p:sp>
      <p:sp>
        <p:nvSpPr>
          <p:cNvPr id="168" name="Google Shape;168;p13"/>
          <p:cNvSpPr txBox="1"/>
          <p:nvPr/>
        </p:nvSpPr>
        <p:spPr bwMode="auto">
          <a:xfrm>
            <a:off x="666280" y="1520817"/>
            <a:ext cx="4492790" cy="303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598"/>
              </a:spcAft>
              <a:buClr>
                <a:schemeClr val="accent1"/>
              </a:buClr>
              <a:buFont typeface="Wingdings"/>
              <a:buNone/>
              <a:defRPr/>
            </a:pPr>
            <a:r>
              <a:rPr lang="ru-RU" sz="1400" b="0" i="0" u="none" strike="noStrike" cap="none" spc="27" dirty="0">
                <a:solidFill>
                  <a:schemeClr val="tx1"/>
                </a:solidFill>
                <a:latin typeface="Book Antiqua" panose="02040602050305030304" pitchFamily="18" charset="0"/>
              </a:rPr>
              <a:t>Село расположено в 49 км от столицы Республики Коми города Сыктывкар. Оно стоит на левом берегу реки </a:t>
            </a:r>
            <a:r>
              <a:rPr lang="ru-RU" sz="1400" b="0" i="0" u="none" strike="noStrike" cap="none" spc="27" dirty="0" err="1">
                <a:solidFill>
                  <a:schemeClr val="tx1"/>
                </a:solidFill>
                <a:latin typeface="Book Antiqua" panose="02040602050305030304" pitchFamily="18" charset="0"/>
              </a:rPr>
              <a:t>Вычегда</a:t>
            </a:r>
            <a:r>
              <a:rPr lang="ru-RU" sz="1400" b="0" i="0" u="none" strike="noStrike" cap="none" spc="27" dirty="0">
                <a:solidFill>
                  <a:schemeClr val="tx1"/>
                </a:solidFill>
                <a:latin typeface="Book Antiqua" panose="02040602050305030304" pitchFamily="18" charset="0"/>
              </a:rPr>
              <a:t>. </a:t>
            </a:r>
            <a:r>
              <a:rPr sz="1400" b="0" i="0" u="none" dirty="0" err="1">
                <a:solidFill>
                  <a:srgbClr val="333333"/>
                </a:solidFill>
                <a:latin typeface="Book Antiqua" panose="02040602050305030304" pitchFamily="18" charset="0"/>
              </a:rPr>
              <a:t>По</a:t>
            </a:r>
            <a:r>
              <a:rPr sz="1400" b="0" i="0" u="none" dirty="0">
                <a:solidFill>
                  <a:srgbClr val="333333"/>
                </a:solidFill>
                <a:latin typeface="Book Antiqua" panose="02040602050305030304" pitchFamily="18" charset="0"/>
              </a:rPr>
              <a:t> </a:t>
            </a:r>
            <a:r>
              <a:rPr sz="1400" b="0" i="0" u="none" dirty="0" err="1">
                <a:solidFill>
                  <a:srgbClr val="333333"/>
                </a:solidFill>
                <a:latin typeface="Book Antiqua" panose="02040602050305030304" pitchFamily="18" charset="0"/>
              </a:rPr>
              <a:t>данным</a:t>
            </a:r>
            <a:r>
              <a:rPr sz="1400" b="0" i="0" u="none" dirty="0">
                <a:solidFill>
                  <a:srgbClr val="333333"/>
                </a:solidFill>
                <a:latin typeface="Book Antiqua" panose="02040602050305030304" pitchFamily="18" charset="0"/>
              </a:rPr>
              <a:t> </a:t>
            </a:r>
            <a:r>
              <a:rPr sz="1400" b="0" i="0" u="none" dirty="0" err="1">
                <a:solidFill>
                  <a:srgbClr val="333333"/>
                </a:solidFill>
                <a:latin typeface="Book Antiqua" panose="02040602050305030304" pitchFamily="18" charset="0"/>
              </a:rPr>
              <a:t>на</a:t>
            </a:r>
            <a:r>
              <a:rPr sz="1400" b="0" i="0" u="none" dirty="0">
                <a:solidFill>
                  <a:srgbClr val="333333"/>
                </a:solidFill>
                <a:latin typeface="Book Antiqua" panose="02040602050305030304" pitchFamily="18" charset="0"/>
              </a:rPr>
              <a:t> 1 </a:t>
            </a:r>
            <a:r>
              <a:rPr sz="1400" b="0" i="0" u="none" dirty="0" err="1">
                <a:solidFill>
                  <a:srgbClr val="333333"/>
                </a:solidFill>
                <a:latin typeface="Book Antiqua" panose="02040602050305030304" pitchFamily="18" charset="0"/>
              </a:rPr>
              <a:t>апреля</a:t>
            </a:r>
            <a:r>
              <a:rPr sz="1400" b="0" i="0" u="none" dirty="0">
                <a:solidFill>
                  <a:srgbClr val="333333"/>
                </a:solidFill>
                <a:latin typeface="Book Antiqua" panose="02040602050305030304" pitchFamily="18" charset="0"/>
              </a:rPr>
              <a:t> 2026 </a:t>
            </a:r>
            <a:r>
              <a:rPr sz="1400" b="0" i="0" u="none" dirty="0" err="1">
                <a:solidFill>
                  <a:srgbClr val="333333"/>
                </a:solidFill>
                <a:latin typeface="Book Antiqua" panose="02040602050305030304" pitchFamily="18" charset="0"/>
              </a:rPr>
              <a:t>года</a:t>
            </a:r>
            <a:r>
              <a:rPr sz="1400" b="0" i="0" u="none" dirty="0">
                <a:solidFill>
                  <a:srgbClr val="333333"/>
                </a:solidFill>
                <a:latin typeface="Book Antiqua" panose="02040602050305030304" pitchFamily="18" charset="0"/>
              </a:rPr>
              <a:t>, </a:t>
            </a:r>
            <a:r>
              <a:rPr sz="1400" b="0" i="0" u="none" dirty="0" err="1">
                <a:solidFill>
                  <a:srgbClr val="333333"/>
                </a:solidFill>
                <a:latin typeface="Book Antiqua" panose="02040602050305030304" pitchFamily="18" charset="0"/>
              </a:rPr>
              <a:t>численность</a:t>
            </a:r>
            <a:r>
              <a:rPr sz="1400" b="0" i="0" u="none" dirty="0">
                <a:solidFill>
                  <a:srgbClr val="333333"/>
                </a:solidFill>
                <a:latin typeface="Book Antiqua" panose="02040602050305030304" pitchFamily="18" charset="0"/>
              </a:rPr>
              <a:t> </a:t>
            </a:r>
            <a:r>
              <a:rPr sz="1400" b="0" i="0" u="none" dirty="0" err="1">
                <a:solidFill>
                  <a:srgbClr val="333333"/>
                </a:solidFill>
                <a:latin typeface="Book Antiqua" panose="02040602050305030304" pitchFamily="18" charset="0"/>
              </a:rPr>
              <a:t>населения</a:t>
            </a:r>
            <a:r>
              <a:rPr sz="1400" b="0" i="0" u="none" dirty="0">
                <a:solidFill>
                  <a:srgbClr val="333333"/>
                </a:solidFill>
                <a:latin typeface="Book Antiqua" panose="02040602050305030304" pitchFamily="18" charset="0"/>
              </a:rPr>
              <a:t> </a:t>
            </a:r>
            <a:r>
              <a:rPr sz="1400" b="0" i="0" u="none" dirty="0" err="1">
                <a:solidFill>
                  <a:srgbClr val="333333"/>
                </a:solidFill>
                <a:latin typeface="Book Antiqua" panose="02040602050305030304" pitchFamily="18" charset="0"/>
              </a:rPr>
              <a:t>села</a:t>
            </a:r>
            <a:r>
              <a:rPr sz="1400" b="0" i="0" u="none" dirty="0">
                <a:solidFill>
                  <a:srgbClr val="333333"/>
                </a:solidFill>
                <a:latin typeface="Book Antiqua" panose="02040602050305030304" pitchFamily="18" charset="0"/>
              </a:rPr>
              <a:t> </a:t>
            </a:r>
            <a:r>
              <a:rPr sz="1400" b="0" i="0" u="none" dirty="0" err="1">
                <a:solidFill>
                  <a:srgbClr val="333333"/>
                </a:solidFill>
                <a:latin typeface="Book Antiqua" panose="02040602050305030304" pitchFamily="18" charset="0"/>
              </a:rPr>
              <a:t>Корткерос</a:t>
            </a:r>
            <a:r>
              <a:rPr sz="1400" b="0" i="0" u="none" dirty="0">
                <a:solidFill>
                  <a:srgbClr val="333333"/>
                </a:solidFill>
                <a:latin typeface="Book Antiqua" panose="02040602050305030304" pitchFamily="18" charset="0"/>
              </a:rPr>
              <a:t> </a:t>
            </a:r>
            <a:r>
              <a:rPr sz="1400" b="0" i="0" u="none" dirty="0" err="1">
                <a:solidFill>
                  <a:srgbClr val="333333"/>
                </a:solidFill>
                <a:latin typeface="Book Antiqua" panose="02040602050305030304" pitchFamily="18" charset="0"/>
              </a:rPr>
              <a:t>Корткеросского</a:t>
            </a:r>
            <a:r>
              <a:rPr sz="1400" b="0" i="0" u="none" dirty="0">
                <a:solidFill>
                  <a:srgbClr val="333333"/>
                </a:solidFill>
                <a:latin typeface="Book Antiqua" panose="02040602050305030304" pitchFamily="18" charset="0"/>
              </a:rPr>
              <a:t> </a:t>
            </a:r>
            <a:r>
              <a:rPr sz="1400" b="0" i="0" u="none" dirty="0" err="1">
                <a:solidFill>
                  <a:srgbClr val="333333"/>
                </a:solidFill>
                <a:latin typeface="Book Antiqua" panose="02040602050305030304" pitchFamily="18" charset="0"/>
              </a:rPr>
              <a:t>района</a:t>
            </a:r>
            <a:r>
              <a:rPr sz="1400" b="0" i="0" u="none" dirty="0">
                <a:solidFill>
                  <a:srgbClr val="333333"/>
                </a:solidFill>
                <a:latin typeface="Book Antiqua" panose="02040602050305030304" pitchFamily="18" charset="0"/>
              </a:rPr>
              <a:t> </a:t>
            </a:r>
            <a:r>
              <a:rPr sz="1400" b="0" i="0" u="none" dirty="0" err="1">
                <a:solidFill>
                  <a:srgbClr val="333333"/>
                </a:solidFill>
                <a:latin typeface="Book Antiqua" panose="02040602050305030304" pitchFamily="18" charset="0"/>
              </a:rPr>
              <a:t>Республики</a:t>
            </a:r>
            <a:r>
              <a:rPr sz="1400" b="0" i="0" u="none" dirty="0">
                <a:solidFill>
                  <a:srgbClr val="333333"/>
                </a:solidFill>
                <a:latin typeface="Book Antiqua" panose="02040602050305030304" pitchFamily="18" charset="0"/>
              </a:rPr>
              <a:t> </a:t>
            </a:r>
            <a:r>
              <a:rPr sz="1400" b="0" i="0" u="none" dirty="0" err="1">
                <a:solidFill>
                  <a:srgbClr val="333333"/>
                </a:solidFill>
                <a:latin typeface="Book Antiqua" panose="02040602050305030304" pitchFamily="18" charset="0"/>
              </a:rPr>
              <a:t>Коми</a:t>
            </a:r>
            <a:r>
              <a:rPr sz="1400" b="0" i="0" u="none" dirty="0">
                <a:solidFill>
                  <a:srgbClr val="333333"/>
                </a:solidFill>
                <a:latin typeface="Book Antiqua" panose="02040602050305030304" pitchFamily="18" charset="0"/>
              </a:rPr>
              <a:t> — </a:t>
            </a:r>
            <a:r>
              <a:rPr sz="1400" b="1" i="0" u="none" dirty="0">
                <a:solidFill>
                  <a:srgbClr val="333333"/>
                </a:solidFill>
                <a:latin typeface="Book Antiqua" panose="02040602050305030304" pitchFamily="18" charset="0"/>
              </a:rPr>
              <a:t>4 502 </a:t>
            </a:r>
            <a:r>
              <a:rPr sz="1400" b="1" i="0" u="none" dirty="0" err="1">
                <a:solidFill>
                  <a:srgbClr val="333333"/>
                </a:solidFill>
                <a:latin typeface="Book Antiqua" panose="02040602050305030304" pitchFamily="18" charset="0"/>
              </a:rPr>
              <a:t>человека</a:t>
            </a:r>
            <a:r>
              <a:rPr sz="1400" b="0" i="0" u="none" dirty="0">
                <a:solidFill>
                  <a:srgbClr val="333333"/>
                </a:solidFill>
                <a:latin typeface="Book Antiqua" panose="02040602050305030304" pitchFamily="18" charset="0"/>
              </a:rPr>
              <a:t>.</a:t>
            </a:r>
            <a:endParaRPr sz="1400" dirty="0">
              <a:solidFill>
                <a:schemeClr val="tx1"/>
              </a:solidFill>
              <a:latin typeface="Book Antiqua" panose="02040602050305030304" pitchFamily="18" charset="0"/>
            </a:endParaRPr>
          </a:p>
          <a:p>
            <a:pPr marR="0">
              <a:lnSpc>
                <a:spcPct val="100000"/>
              </a:lnSpc>
              <a:spcBef>
                <a:spcPts val="598"/>
              </a:spcBef>
              <a:spcAft>
                <a:spcPts val="598"/>
              </a:spcAft>
              <a:defRPr/>
            </a:pPr>
            <a:r>
              <a:rPr lang="en-US" sz="1400" b="1" i="0" u="none" strike="noStrike" cap="none" spc="0" dirty="0" err="1">
                <a:solidFill>
                  <a:srgbClr val="333333"/>
                </a:solidFill>
                <a:latin typeface="Book Antiqua" panose="02040602050305030304" pitchFamily="18" charset="0"/>
              </a:rPr>
              <a:t>Происхождение</a:t>
            </a:r>
            <a:r>
              <a:rPr lang="en-US" sz="1400" b="1" i="0" u="none" strike="noStrike" cap="none" spc="0" dirty="0">
                <a:solidFill>
                  <a:srgbClr val="333333"/>
                </a:solidFill>
                <a:latin typeface="Book Antiqua" panose="02040602050305030304" pitchFamily="18" charset="0"/>
              </a:rPr>
              <a:t> </a:t>
            </a:r>
            <a:r>
              <a:rPr lang="en-US" sz="1400" b="1" i="0" u="none" strike="noStrike" cap="none" spc="0" dirty="0" err="1">
                <a:solidFill>
                  <a:srgbClr val="333333"/>
                </a:solidFill>
                <a:latin typeface="Book Antiqua" panose="02040602050305030304" pitchFamily="18" charset="0"/>
              </a:rPr>
              <a:t>названия</a:t>
            </a:r>
            <a:r>
              <a:rPr lang="en-US" sz="1400" b="0" i="0" u="none" strike="noStrike" cap="none" spc="0" dirty="0">
                <a:solidFill>
                  <a:srgbClr val="333333"/>
                </a:solidFill>
                <a:latin typeface="Book Antiqua" panose="02040602050305030304" pitchFamily="18" charset="0"/>
              </a:rPr>
              <a:t>. </a:t>
            </a:r>
            <a:r>
              <a:rPr lang="en-US" sz="1400" b="0" i="0" u="none" strike="noStrike" cap="none" spc="0" dirty="0" err="1">
                <a:solidFill>
                  <a:srgbClr val="333333"/>
                </a:solidFill>
                <a:latin typeface="Book Antiqua" panose="02040602050305030304" pitchFamily="18" charset="0"/>
              </a:rPr>
              <a:t>Название</a:t>
            </a:r>
            <a:r>
              <a:rPr lang="en-US" sz="1400" b="0" i="0" u="none" strike="noStrike" cap="none" spc="0" dirty="0">
                <a:solidFill>
                  <a:srgbClr val="333333"/>
                </a:solidFill>
                <a:latin typeface="Book Antiqua" panose="02040602050305030304" pitchFamily="18" charset="0"/>
              </a:rPr>
              <a:t> </a:t>
            </a:r>
            <a:r>
              <a:rPr lang="en-US" sz="1400" b="0" i="0" u="none" strike="noStrike" cap="none" spc="0" dirty="0" err="1">
                <a:solidFill>
                  <a:srgbClr val="333333"/>
                </a:solidFill>
                <a:latin typeface="Book Antiqua" panose="02040602050305030304" pitchFamily="18" charset="0"/>
              </a:rPr>
              <a:t>села</a:t>
            </a:r>
            <a:r>
              <a:rPr lang="en-US" sz="1400" b="0" i="0" u="none" strike="noStrike" cap="none" spc="0" dirty="0">
                <a:solidFill>
                  <a:srgbClr val="333333"/>
                </a:solidFill>
                <a:latin typeface="Book Antiqua" panose="02040602050305030304" pitchFamily="18" charset="0"/>
              </a:rPr>
              <a:t> </a:t>
            </a:r>
            <a:r>
              <a:rPr lang="en-US" sz="1400" b="0" i="0" u="none" strike="noStrike" cap="none" spc="0" dirty="0" err="1">
                <a:solidFill>
                  <a:srgbClr val="333333"/>
                </a:solidFill>
                <a:latin typeface="Book Antiqua" panose="02040602050305030304" pitchFamily="18" charset="0"/>
              </a:rPr>
              <a:t>Корткерос</a:t>
            </a:r>
            <a:r>
              <a:rPr lang="en-US" sz="1400" b="0" i="0" u="none" strike="noStrike" cap="none" spc="0" dirty="0">
                <a:solidFill>
                  <a:srgbClr val="333333"/>
                </a:solidFill>
                <a:latin typeface="Book Antiqua" panose="02040602050305030304" pitchFamily="18" charset="0"/>
              </a:rPr>
              <a:t> </a:t>
            </a:r>
            <a:r>
              <a:rPr lang="en-US" sz="1400" b="0" i="0" u="none" strike="noStrike" cap="none" spc="0" dirty="0" err="1">
                <a:solidFill>
                  <a:srgbClr val="333333"/>
                </a:solidFill>
                <a:latin typeface="Book Antiqua" panose="02040602050305030304" pitchFamily="18" charset="0"/>
              </a:rPr>
              <a:t>можно</a:t>
            </a:r>
            <a:r>
              <a:rPr lang="en-US" sz="1400" b="0" i="0" u="none" strike="noStrike" cap="none" spc="0" dirty="0">
                <a:solidFill>
                  <a:srgbClr val="333333"/>
                </a:solidFill>
                <a:latin typeface="Book Antiqua" panose="02040602050305030304" pitchFamily="18" charset="0"/>
              </a:rPr>
              <a:t> </a:t>
            </a:r>
            <a:r>
              <a:rPr lang="en-US" sz="1400" b="0" i="0" u="none" strike="noStrike" cap="none" spc="0" dirty="0" err="1">
                <a:solidFill>
                  <a:srgbClr val="333333"/>
                </a:solidFill>
                <a:latin typeface="Book Antiqua" panose="02040602050305030304" pitchFamily="18" charset="0"/>
              </a:rPr>
              <a:t>перевести</a:t>
            </a:r>
            <a:r>
              <a:rPr lang="en-US" sz="1400" b="0" i="0" u="none" strike="noStrike" cap="none" spc="0" dirty="0">
                <a:solidFill>
                  <a:srgbClr val="333333"/>
                </a:solidFill>
                <a:latin typeface="Book Antiqua" panose="02040602050305030304" pitchFamily="18" charset="0"/>
              </a:rPr>
              <a:t> </a:t>
            </a:r>
            <a:r>
              <a:rPr lang="en-US" sz="1400" b="0" i="0" u="none" strike="noStrike" cap="none" spc="0" dirty="0" err="1">
                <a:solidFill>
                  <a:srgbClr val="333333"/>
                </a:solidFill>
                <a:latin typeface="Book Antiqua" panose="02040602050305030304" pitchFamily="18" charset="0"/>
              </a:rPr>
              <a:t>как</a:t>
            </a:r>
            <a:r>
              <a:rPr lang="en-US" sz="1400" b="0" i="0" u="none" strike="noStrike" cap="none" spc="0" dirty="0">
                <a:solidFill>
                  <a:srgbClr val="333333"/>
                </a:solidFill>
                <a:latin typeface="Book Antiqua" panose="02040602050305030304" pitchFamily="18" charset="0"/>
              </a:rPr>
              <a:t> «</a:t>
            </a:r>
            <a:r>
              <a:rPr lang="en-US" sz="1400" b="0" i="0" u="none" strike="noStrike" cap="none" spc="0" dirty="0" err="1">
                <a:solidFill>
                  <a:srgbClr val="333333"/>
                </a:solidFill>
                <a:latin typeface="Book Antiqua" panose="02040602050305030304" pitchFamily="18" charset="0"/>
              </a:rPr>
              <a:t>железная</a:t>
            </a:r>
            <a:r>
              <a:rPr lang="en-US" sz="1400" b="0" i="0" u="none" strike="noStrike" cap="none" spc="0" dirty="0">
                <a:solidFill>
                  <a:srgbClr val="333333"/>
                </a:solidFill>
                <a:latin typeface="Book Antiqua" panose="02040602050305030304" pitchFamily="18" charset="0"/>
              </a:rPr>
              <a:t> </a:t>
            </a:r>
            <a:r>
              <a:rPr lang="en-US" sz="1400" b="0" i="0" u="none" strike="noStrike" cap="none" spc="0" dirty="0" err="1">
                <a:solidFill>
                  <a:srgbClr val="333333"/>
                </a:solidFill>
                <a:latin typeface="Book Antiqua" panose="02040602050305030304" pitchFamily="18" charset="0"/>
              </a:rPr>
              <a:t>гора</a:t>
            </a:r>
            <a:r>
              <a:rPr lang="en-US" sz="1400" b="0" i="0" u="none" strike="noStrike" cap="none" spc="0" dirty="0">
                <a:solidFill>
                  <a:srgbClr val="333333"/>
                </a:solidFill>
                <a:latin typeface="Book Antiqua" panose="02040602050305030304" pitchFamily="18" charset="0"/>
              </a:rPr>
              <a:t>». С </a:t>
            </a:r>
            <a:r>
              <a:rPr lang="en-US" sz="1400" b="0" i="0" u="none" strike="noStrike" cap="none" spc="0" dirty="0" err="1">
                <a:solidFill>
                  <a:srgbClr val="333333"/>
                </a:solidFill>
                <a:latin typeface="Book Antiqua" panose="02040602050305030304" pitchFamily="18" charset="0"/>
              </a:rPr>
              <a:t>коми</a:t>
            </a:r>
            <a:r>
              <a:rPr lang="en-US" sz="1400" b="0" i="0" u="none" strike="noStrike" cap="none" spc="0" dirty="0">
                <a:solidFill>
                  <a:srgbClr val="333333"/>
                </a:solidFill>
                <a:latin typeface="Book Antiqua" panose="02040602050305030304" pitchFamily="18" charset="0"/>
              </a:rPr>
              <a:t> </a:t>
            </a:r>
            <a:r>
              <a:rPr lang="en-US" sz="1400" b="0" i="0" u="none" strike="noStrike" cap="none" spc="0" dirty="0" err="1">
                <a:solidFill>
                  <a:srgbClr val="333333"/>
                </a:solidFill>
                <a:latin typeface="Book Antiqua" panose="02040602050305030304" pitchFamily="18" charset="0"/>
              </a:rPr>
              <a:t>языка</a:t>
            </a:r>
            <a:r>
              <a:rPr lang="en-US" sz="1400" b="0" i="0" u="none" strike="noStrike" cap="none" spc="0" dirty="0">
                <a:solidFill>
                  <a:srgbClr val="333333"/>
                </a:solidFill>
                <a:latin typeface="Book Antiqua" panose="02040602050305030304" pitchFamily="18" charset="0"/>
              </a:rPr>
              <a:t> «</a:t>
            </a:r>
            <a:r>
              <a:rPr lang="en-US" sz="1400" b="0" i="0" u="none" strike="noStrike" cap="none" spc="0" dirty="0" err="1">
                <a:solidFill>
                  <a:srgbClr val="333333"/>
                </a:solidFill>
                <a:latin typeface="Book Antiqua" panose="02040602050305030304" pitchFamily="18" charset="0"/>
              </a:rPr>
              <a:t>кöрт</a:t>
            </a:r>
            <a:r>
              <a:rPr lang="en-US" sz="1400" b="0" i="0" u="none" strike="noStrike" cap="none" spc="0" dirty="0">
                <a:solidFill>
                  <a:srgbClr val="333333"/>
                </a:solidFill>
                <a:latin typeface="Book Antiqua" panose="02040602050305030304" pitchFamily="18" charset="0"/>
              </a:rPr>
              <a:t>» </a:t>
            </a:r>
            <a:r>
              <a:rPr lang="en-US" sz="1400" b="0" i="0" u="none" strike="noStrike" cap="none" spc="0" dirty="0" err="1">
                <a:solidFill>
                  <a:srgbClr val="333333"/>
                </a:solidFill>
                <a:latin typeface="Book Antiqua" panose="02040602050305030304" pitchFamily="18" charset="0"/>
              </a:rPr>
              <a:t>означает</a:t>
            </a:r>
            <a:r>
              <a:rPr lang="en-US" sz="1400" b="0" i="0" u="none" strike="noStrike" cap="none" spc="0" dirty="0">
                <a:solidFill>
                  <a:srgbClr val="333333"/>
                </a:solidFill>
                <a:latin typeface="Book Antiqua" panose="02040602050305030304" pitchFamily="18" charset="0"/>
              </a:rPr>
              <a:t> «</a:t>
            </a:r>
            <a:r>
              <a:rPr lang="en-US" sz="1400" b="0" i="0" u="none" strike="noStrike" cap="none" spc="0" dirty="0" err="1">
                <a:solidFill>
                  <a:srgbClr val="333333"/>
                </a:solidFill>
                <a:latin typeface="Book Antiqua" panose="02040602050305030304" pitchFamily="18" charset="0"/>
              </a:rPr>
              <a:t>железо</a:t>
            </a:r>
            <a:r>
              <a:rPr lang="en-US" sz="1400" b="0" i="0" u="none" strike="noStrike" cap="none" spc="0" dirty="0">
                <a:solidFill>
                  <a:srgbClr val="333333"/>
                </a:solidFill>
                <a:latin typeface="Book Antiqua" panose="02040602050305030304" pitchFamily="18" charset="0"/>
              </a:rPr>
              <a:t>», «</a:t>
            </a:r>
            <a:r>
              <a:rPr lang="en-US" sz="1400" b="0" i="0" u="none" strike="noStrike" cap="none" spc="0" dirty="0" err="1">
                <a:solidFill>
                  <a:srgbClr val="333333"/>
                </a:solidFill>
                <a:latin typeface="Book Antiqua" panose="02040602050305030304" pitchFamily="18" charset="0"/>
              </a:rPr>
              <a:t>керöс</a:t>
            </a:r>
            <a:r>
              <a:rPr lang="en-US" sz="1400" b="0" i="0" u="none" strike="noStrike" cap="none" spc="0" dirty="0">
                <a:solidFill>
                  <a:srgbClr val="333333"/>
                </a:solidFill>
                <a:latin typeface="Book Antiqua" panose="02040602050305030304" pitchFamily="18" charset="0"/>
              </a:rPr>
              <a:t>» — «</a:t>
            </a:r>
            <a:r>
              <a:rPr lang="en-US" sz="1400" b="0" i="0" u="none" strike="noStrike" cap="none" spc="0" dirty="0" err="1">
                <a:solidFill>
                  <a:srgbClr val="333333"/>
                </a:solidFill>
                <a:latin typeface="Book Antiqua" panose="02040602050305030304" pitchFamily="18" charset="0"/>
              </a:rPr>
              <a:t>гора</a:t>
            </a:r>
            <a:r>
              <a:rPr lang="en-US" sz="1400" b="0" i="0" u="none" strike="noStrike" cap="none" spc="0" dirty="0">
                <a:solidFill>
                  <a:srgbClr val="333333"/>
                </a:solidFill>
                <a:latin typeface="Book Antiqua" panose="02040602050305030304" pitchFamily="18" charset="0"/>
              </a:rPr>
              <a:t>», «</a:t>
            </a:r>
            <a:r>
              <a:rPr lang="en-US" sz="1400" b="0" i="0" u="none" strike="noStrike" cap="none" spc="0" dirty="0" err="1">
                <a:solidFill>
                  <a:srgbClr val="333333"/>
                </a:solidFill>
                <a:latin typeface="Book Antiqua" panose="02040602050305030304" pitchFamily="18" charset="0"/>
              </a:rPr>
              <a:t>возвышенность</a:t>
            </a:r>
            <a:r>
              <a:rPr lang="en-US" sz="1400" b="0" i="0" u="none" strike="noStrike" cap="none" spc="0" dirty="0">
                <a:solidFill>
                  <a:srgbClr val="333333"/>
                </a:solidFill>
                <a:latin typeface="Book Antiqua" panose="02040602050305030304" pitchFamily="18" charset="0"/>
              </a:rPr>
              <a:t>»</a:t>
            </a:r>
            <a:endParaRPr sz="1400" dirty="0">
              <a:latin typeface="Book Antiqua" panose="02040602050305030304" pitchFamily="18" charset="0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400" b="1" i="0" u="none" strike="noStrike" cap="none" spc="0" dirty="0" err="1">
                <a:solidFill>
                  <a:srgbClr val="333333"/>
                </a:solidFill>
                <a:latin typeface="Book Antiqua" panose="02040602050305030304" pitchFamily="18" charset="0"/>
              </a:rPr>
              <a:t>История</a:t>
            </a:r>
            <a:r>
              <a:rPr lang="en-US" sz="1400" b="1" i="0" u="none" strike="noStrike" cap="none" spc="0" dirty="0">
                <a:solidFill>
                  <a:srgbClr val="333333"/>
                </a:solidFill>
                <a:latin typeface="Book Antiqua" panose="02040602050305030304" pitchFamily="18" charset="0"/>
              </a:rPr>
              <a:t> </a:t>
            </a:r>
            <a:r>
              <a:rPr lang="en-US" sz="1400" b="1" i="0" u="none" strike="noStrike" cap="none" spc="0" dirty="0" err="1">
                <a:solidFill>
                  <a:srgbClr val="333333"/>
                </a:solidFill>
                <a:latin typeface="Book Antiqua" panose="02040602050305030304" pitchFamily="18" charset="0"/>
              </a:rPr>
              <a:t>образования</a:t>
            </a:r>
            <a:r>
              <a:rPr lang="en-US" sz="1400" b="0" i="0" u="none" strike="noStrike" cap="none" spc="0" dirty="0">
                <a:solidFill>
                  <a:srgbClr val="333333"/>
                </a:solidFill>
                <a:latin typeface="Book Antiqua" panose="02040602050305030304" pitchFamily="18" charset="0"/>
              </a:rPr>
              <a:t>. </a:t>
            </a:r>
            <a:r>
              <a:rPr lang="en-US" sz="1400" b="0" i="0" u="none" strike="noStrike" cap="none" spc="0" dirty="0" err="1">
                <a:solidFill>
                  <a:srgbClr val="333333"/>
                </a:solidFill>
                <a:latin typeface="Book Antiqua" panose="02040602050305030304" pitchFamily="18" charset="0"/>
              </a:rPr>
              <a:t>Первые</a:t>
            </a:r>
            <a:r>
              <a:rPr lang="en-US" sz="1400" b="0" i="0" u="none" strike="noStrike" cap="none" spc="0" dirty="0">
                <a:solidFill>
                  <a:srgbClr val="333333"/>
                </a:solidFill>
                <a:latin typeface="Book Antiqua" panose="02040602050305030304" pitchFamily="18" charset="0"/>
              </a:rPr>
              <a:t> </a:t>
            </a:r>
            <a:r>
              <a:rPr lang="en-US" sz="1400" b="0" i="0" u="none" strike="noStrike" cap="none" spc="0" dirty="0" err="1">
                <a:solidFill>
                  <a:srgbClr val="333333"/>
                </a:solidFill>
                <a:latin typeface="Book Antiqua" panose="02040602050305030304" pitchFamily="18" charset="0"/>
              </a:rPr>
              <a:t>сведения</a:t>
            </a:r>
            <a:r>
              <a:rPr lang="en-US" sz="1400" b="0" i="0" u="none" strike="noStrike" cap="none" spc="0" dirty="0">
                <a:solidFill>
                  <a:srgbClr val="333333"/>
                </a:solidFill>
                <a:latin typeface="Book Antiqua" panose="02040602050305030304" pitchFamily="18" charset="0"/>
              </a:rPr>
              <a:t> о </a:t>
            </a:r>
            <a:r>
              <a:rPr lang="en-US" sz="1400" b="0" i="0" u="none" strike="noStrike" cap="none" spc="0" dirty="0" err="1">
                <a:solidFill>
                  <a:srgbClr val="333333"/>
                </a:solidFill>
                <a:latin typeface="Book Antiqua" panose="02040602050305030304" pitchFamily="18" charset="0"/>
              </a:rPr>
              <a:t>Корткеросе</a:t>
            </a:r>
            <a:r>
              <a:rPr lang="en-US" sz="1400" b="0" i="0" u="none" strike="noStrike" cap="none" spc="0" dirty="0">
                <a:solidFill>
                  <a:srgbClr val="333333"/>
                </a:solidFill>
                <a:latin typeface="Book Antiqua" panose="02040602050305030304" pitchFamily="18" charset="0"/>
              </a:rPr>
              <a:t> (</a:t>
            </a:r>
            <a:r>
              <a:rPr lang="en-US" sz="1400" b="0" i="0" u="none" strike="noStrike" cap="none" spc="0" dirty="0" err="1">
                <a:solidFill>
                  <a:srgbClr val="333333"/>
                </a:solidFill>
                <a:latin typeface="Book Antiqua" panose="02040602050305030304" pitchFamily="18" charset="0"/>
              </a:rPr>
              <a:t>деревня</a:t>
            </a:r>
            <a:r>
              <a:rPr lang="en-US" sz="1400" b="0" i="0" u="none" strike="noStrike" cap="none" spc="0" dirty="0">
                <a:solidFill>
                  <a:srgbClr val="333333"/>
                </a:solidFill>
                <a:latin typeface="Book Antiqua" panose="02040602050305030304" pitchFamily="18" charset="0"/>
              </a:rPr>
              <a:t> </a:t>
            </a:r>
            <a:r>
              <a:rPr lang="en-US" sz="1400" b="0" i="0" u="none" strike="noStrike" cap="none" spc="0" dirty="0" err="1">
                <a:solidFill>
                  <a:srgbClr val="333333"/>
                </a:solidFill>
                <a:latin typeface="Book Antiqua" panose="02040602050305030304" pitchFamily="18" charset="0"/>
              </a:rPr>
              <a:t>Кортовская</a:t>
            </a:r>
            <a:r>
              <a:rPr lang="en-US" sz="1400" b="0" i="0" u="none" strike="noStrike" cap="none" spc="0" dirty="0">
                <a:solidFill>
                  <a:srgbClr val="333333"/>
                </a:solidFill>
                <a:latin typeface="Book Antiqua" panose="02040602050305030304" pitchFamily="18" charset="0"/>
              </a:rPr>
              <a:t>) </a:t>
            </a:r>
            <a:r>
              <a:rPr lang="en-US" sz="1400" b="0" i="0" u="none" strike="noStrike" cap="none" spc="0" dirty="0" err="1">
                <a:solidFill>
                  <a:srgbClr val="333333"/>
                </a:solidFill>
                <a:latin typeface="Book Antiqua" panose="02040602050305030304" pitchFamily="18" charset="0"/>
              </a:rPr>
              <a:t>приходятся</a:t>
            </a:r>
            <a:r>
              <a:rPr lang="en-US" sz="1400" b="0" i="0" u="none" strike="noStrike" cap="none" spc="0" dirty="0">
                <a:solidFill>
                  <a:srgbClr val="333333"/>
                </a:solidFill>
                <a:latin typeface="Book Antiqua" panose="02040602050305030304" pitchFamily="18" charset="0"/>
              </a:rPr>
              <a:t> </a:t>
            </a:r>
            <a:r>
              <a:rPr lang="en-US" sz="1400" b="0" i="0" u="none" strike="noStrike" cap="none" spc="0" dirty="0" err="1">
                <a:solidFill>
                  <a:srgbClr val="333333"/>
                </a:solidFill>
                <a:latin typeface="Book Antiqua" panose="02040602050305030304" pitchFamily="18" charset="0"/>
              </a:rPr>
              <a:t>на</a:t>
            </a:r>
            <a:r>
              <a:rPr lang="en-US" sz="1400" b="0" i="0" u="none" strike="noStrike" cap="none" spc="0" dirty="0">
                <a:solidFill>
                  <a:srgbClr val="333333"/>
                </a:solidFill>
                <a:latin typeface="Book Antiqua" panose="02040602050305030304" pitchFamily="18" charset="0"/>
              </a:rPr>
              <a:t> 1608 </a:t>
            </a:r>
            <a:r>
              <a:rPr lang="en-US" sz="1400" b="0" i="0" u="none" strike="noStrike" cap="none" spc="0" dirty="0" err="1">
                <a:solidFill>
                  <a:srgbClr val="333333"/>
                </a:solidFill>
                <a:latin typeface="Book Antiqua" panose="02040602050305030304" pitchFamily="18" charset="0"/>
              </a:rPr>
              <a:t>год</a:t>
            </a:r>
            <a:r>
              <a:rPr lang="en-US" sz="1400" b="0" i="0" u="none" strike="noStrike" cap="none" spc="0" dirty="0">
                <a:solidFill>
                  <a:srgbClr val="333333"/>
                </a:solidFill>
                <a:latin typeface="Book Antiqua" panose="02040602050305030304" pitchFamily="18" charset="0"/>
              </a:rPr>
              <a:t>, в 1748 </a:t>
            </a:r>
            <a:r>
              <a:rPr lang="en-US" sz="1400" b="0" i="0" u="none" strike="noStrike" cap="none" spc="0" dirty="0" err="1">
                <a:solidFill>
                  <a:srgbClr val="333333"/>
                </a:solidFill>
                <a:latin typeface="Book Antiqua" panose="02040602050305030304" pitchFamily="18" charset="0"/>
              </a:rPr>
              <a:t>году</a:t>
            </a:r>
            <a:r>
              <a:rPr lang="en-US" sz="1400" b="0" i="0" u="none" strike="noStrike" cap="none" spc="0" dirty="0">
                <a:solidFill>
                  <a:srgbClr val="333333"/>
                </a:solidFill>
                <a:latin typeface="Book Antiqua" panose="02040602050305030304" pitchFamily="18" charset="0"/>
              </a:rPr>
              <a:t> </a:t>
            </a:r>
            <a:r>
              <a:rPr lang="en-US" sz="1400" b="0" i="0" u="none" strike="noStrike" cap="none" spc="0" dirty="0" err="1">
                <a:solidFill>
                  <a:srgbClr val="333333"/>
                </a:solidFill>
                <a:latin typeface="Book Antiqua" panose="02040602050305030304" pitchFamily="18" charset="0"/>
              </a:rPr>
              <a:t>признан</a:t>
            </a:r>
            <a:r>
              <a:rPr lang="en-US" sz="1400" b="0" i="0" u="none" strike="noStrike" cap="none" spc="0" dirty="0">
                <a:solidFill>
                  <a:srgbClr val="333333"/>
                </a:solidFill>
                <a:latin typeface="Book Antiqua" panose="02040602050305030304" pitchFamily="18" charset="0"/>
              </a:rPr>
              <a:t> </a:t>
            </a:r>
            <a:r>
              <a:rPr lang="en-US" sz="1400" b="0" i="0" u="none" strike="noStrike" cap="none" spc="0" dirty="0" err="1">
                <a:solidFill>
                  <a:srgbClr val="333333"/>
                </a:solidFill>
                <a:latin typeface="Book Antiqua" panose="02040602050305030304" pitchFamily="18" charset="0"/>
              </a:rPr>
              <a:t>селом</a:t>
            </a:r>
            <a:r>
              <a:rPr lang="en-US" sz="1400" b="0" i="0" u="none" strike="noStrike" cap="none" spc="0" dirty="0">
                <a:solidFill>
                  <a:srgbClr val="333333"/>
                </a:solidFill>
                <a:latin typeface="Book Antiqua" panose="02040602050305030304" pitchFamily="18" charset="0"/>
              </a:rPr>
              <a:t>. </a:t>
            </a:r>
            <a:r>
              <a:rPr lang="en" sz="1400" b="0" i="0" u="none" strike="noStrike" cap="none" dirty="0">
                <a:solidFill>
                  <a:srgbClr val="474747"/>
                </a:solidFill>
                <a:latin typeface="Book Antiqua" panose="02040602050305030304" pitchFamily="18" charset="0"/>
              </a:rPr>
              <a:t> </a:t>
            </a:r>
            <a:endParaRPr sz="1400" dirty="0">
              <a:latin typeface="Book Antiqua" panose="02040602050305030304" pitchFamily="18" charset="0"/>
            </a:endParaRPr>
          </a:p>
        </p:txBody>
      </p:sp>
      <p:cxnSp>
        <p:nvCxnSpPr>
          <p:cNvPr id="169" name="Google Shape;169;p13"/>
          <p:cNvCxnSpPr>
            <a:cxnSpLocks/>
          </p:cNvCxnSpPr>
          <p:nvPr/>
        </p:nvCxnSpPr>
        <p:spPr bwMode="auto">
          <a:xfrm>
            <a:off x="5376045" y="366946"/>
            <a:ext cx="0" cy="4409609"/>
          </a:xfrm>
          <a:prstGeom prst="straightConnector1">
            <a:avLst/>
          </a:prstGeom>
          <a:noFill/>
          <a:ln w="28575" cap="flat" cmpd="sng">
            <a:solidFill>
              <a:srgbClr val="70707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 xmlns:m="http://schemas.openxmlformats.org/officeDocument/2006/math" xmlns:w="http://schemas.openxmlformats.org/wordprocessingml/2006/main">
      <p:transition spd="slow" advClick="1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EDD7CD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64" name="Google Shape;264;p18"/>
          <p:cNvGrpSpPr/>
          <p:nvPr/>
        </p:nvGrpSpPr>
        <p:grpSpPr bwMode="auto">
          <a:xfrm>
            <a:off x="361128" y="298757"/>
            <a:ext cx="8421745" cy="4477797"/>
            <a:chOff x="0" y="-38100"/>
            <a:chExt cx="4705633" cy="2501960"/>
          </a:xfrm>
        </p:grpSpPr>
        <p:sp>
          <p:nvSpPr>
            <p:cNvPr id="265" name="Google Shape;265;p18"/>
            <p:cNvSpPr/>
            <p:nvPr/>
          </p:nvSpPr>
          <p:spPr bwMode="auto">
            <a:xfrm>
              <a:off x="0" y="0"/>
              <a:ext cx="4705633" cy="2463860"/>
            </a:xfrm>
            <a:custGeom>
              <a:avLst/>
              <a:gdLst/>
              <a:ahLst/>
              <a:cxnLst/>
              <a:rect l="l" t="t" r="r" b="b"/>
              <a:pathLst>
                <a:path w="4705633" h="2463860" extrusionOk="0">
                  <a:moveTo>
                    <a:pt x="13789" y="0"/>
                  </a:moveTo>
                  <a:lnTo>
                    <a:pt x="4691844" y="0"/>
                  </a:lnTo>
                  <a:cubicBezTo>
                    <a:pt x="4699459" y="0"/>
                    <a:pt x="4705633" y="6174"/>
                    <a:pt x="4705633" y="13789"/>
                  </a:cubicBezTo>
                  <a:lnTo>
                    <a:pt x="4705633" y="2450071"/>
                  </a:lnTo>
                  <a:cubicBezTo>
                    <a:pt x="4705633" y="2457686"/>
                    <a:pt x="4699459" y="2463860"/>
                    <a:pt x="4691844" y="2463860"/>
                  </a:cubicBezTo>
                  <a:lnTo>
                    <a:pt x="13789" y="2463860"/>
                  </a:lnTo>
                  <a:cubicBezTo>
                    <a:pt x="10132" y="2463860"/>
                    <a:pt x="6625" y="2462407"/>
                    <a:pt x="4039" y="2459821"/>
                  </a:cubicBezTo>
                  <a:cubicBezTo>
                    <a:pt x="1453" y="2457235"/>
                    <a:pt x="0" y="2453728"/>
                    <a:pt x="0" y="2450071"/>
                  </a:cubicBezTo>
                  <a:lnTo>
                    <a:pt x="0" y="13789"/>
                  </a:lnTo>
                  <a:cubicBezTo>
                    <a:pt x="0" y="10132"/>
                    <a:pt x="1453" y="6625"/>
                    <a:pt x="4039" y="4039"/>
                  </a:cubicBezTo>
                  <a:cubicBezTo>
                    <a:pt x="6625" y="1453"/>
                    <a:pt x="10132" y="0"/>
                    <a:pt x="13789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 cmpd="sng">
              <a:solidFill>
                <a:srgbClr val="70707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66" name="Google Shape;266;p18"/>
            <p:cNvSpPr txBox="1"/>
            <p:nvPr/>
          </p:nvSpPr>
          <p:spPr bwMode="auto">
            <a:xfrm>
              <a:off x="0" y="-38100"/>
              <a:ext cx="4705633" cy="25019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pic>
        <p:nvPicPr>
          <p:cNvPr id="267" name="Google Shape;267;p18"/>
          <p:cNvPicPr/>
          <p:nvPr/>
        </p:nvPicPr>
        <p:blipFill>
          <a:blip r:embed="rId3"/>
          <a:stretch/>
        </p:blipFill>
        <p:spPr bwMode="auto">
          <a:xfrm>
            <a:off x="663125" y="2151326"/>
            <a:ext cx="4212390" cy="2274276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18"/>
          <p:cNvSpPr txBox="1"/>
          <p:nvPr/>
        </p:nvSpPr>
        <p:spPr bwMode="auto">
          <a:xfrm>
            <a:off x="1021066" y="555698"/>
            <a:ext cx="3556019" cy="149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>
              <a:lnSpc>
                <a:spcPct val="139991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3500" b="0" i="0" u="none" strike="noStrike" cap="none" dirty="0">
                <a:solidFill>
                  <a:srgbClr val="474747"/>
                </a:solidFill>
                <a:latin typeface="+mj-lt"/>
                <a:ea typeface="Martel"/>
                <a:cs typeface="Martel"/>
              </a:rPr>
              <a:t>Легенда села Корткерос</a:t>
            </a:r>
            <a:endParaRPr sz="700" dirty="0">
              <a:latin typeface="+mj-lt"/>
            </a:endParaRPr>
          </a:p>
        </p:txBody>
      </p:sp>
      <p:cxnSp>
        <p:nvCxnSpPr>
          <p:cNvPr id="269" name="Google Shape;269;p18"/>
          <p:cNvCxnSpPr>
            <a:cxnSpLocks/>
          </p:cNvCxnSpPr>
          <p:nvPr/>
        </p:nvCxnSpPr>
        <p:spPr bwMode="auto">
          <a:xfrm>
            <a:off x="5235131" y="366946"/>
            <a:ext cx="0" cy="4409609"/>
          </a:xfrm>
          <a:prstGeom prst="straightConnector1">
            <a:avLst/>
          </a:prstGeom>
          <a:noFill/>
          <a:ln w="28575" cap="flat" cmpd="sng">
            <a:solidFill>
              <a:srgbClr val="70707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0" name="Google Shape;270;p18"/>
          <p:cNvSpPr txBox="1"/>
          <p:nvPr/>
        </p:nvSpPr>
        <p:spPr bwMode="auto">
          <a:xfrm>
            <a:off x="5633165" y="555698"/>
            <a:ext cx="2820060" cy="390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defRPr/>
            </a:pPr>
            <a:r>
              <a:rPr lang="ru-RU" sz="1600" b="0" i="0" u="none" strike="noStrike" cap="none" spc="0" dirty="0">
                <a:solidFill>
                  <a:schemeClr val="tx1"/>
                </a:solidFill>
                <a:latin typeface="Book Antiqua"/>
                <a:ea typeface="Book Antiqua"/>
                <a:cs typeface="Book Antiqua"/>
              </a:rPr>
              <a:t>Самая известная легенда </a:t>
            </a:r>
            <a:r>
              <a:rPr lang="ru-RU" sz="1600" b="0" i="0" u="none" strike="noStrike" cap="none" spc="0" dirty="0" err="1">
                <a:solidFill>
                  <a:schemeClr val="tx1"/>
                </a:solidFill>
                <a:latin typeface="Book Antiqua"/>
                <a:ea typeface="Book Antiqua"/>
                <a:cs typeface="Book Antiqua"/>
              </a:rPr>
              <a:t>Корткероского</a:t>
            </a:r>
            <a:r>
              <a:rPr lang="ru-RU" sz="1600" b="0" i="0" u="none" strike="noStrike" cap="none" spc="0" dirty="0">
                <a:solidFill>
                  <a:schemeClr val="tx1"/>
                </a:solidFill>
                <a:latin typeface="Book Antiqua"/>
                <a:ea typeface="Book Antiqua"/>
                <a:cs typeface="Book Antiqua"/>
              </a:rPr>
              <a:t> района – легенда о </a:t>
            </a:r>
            <a:r>
              <a:rPr lang="ru-RU" sz="1600" b="1" i="0" u="none" strike="noStrike" cap="none" spc="0" dirty="0" err="1">
                <a:solidFill>
                  <a:schemeClr val="tx1"/>
                </a:solidFill>
                <a:latin typeface="Book Antiqua"/>
                <a:ea typeface="Book Antiqua"/>
                <a:cs typeface="Book Antiqua"/>
              </a:rPr>
              <a:t>Кöрт</a:t>
            </a:r>
            <a:r>
              <a:rPr lang="ru-RU" sz="1600" b="1" i="0" u="none" strike="noStrike" cap="none" spc="0" dirty="0">
                <a:solidFill>
                  <a:schemeClr val="tx1"/>
                </a:solidFill>
                <a:latin typeface="Book Antiqua"/>
                <a:ea typeface="Book Antiqua"/>
                <a:cs typeface="Book Antiqua"/>
              </a:rPr>
              <a:t>- </a:t>
            </a:r>
            <a:r>
              <a:rPr lang="ru-RU" sz="1600" b="1" i="0" u="none" strike="noStrike" cap="none" spc="0" dirty="0" err="1">
                <a:solidFill>
                  <a:schemeClr val="tx1"/>
                </a:solidFill>
                <a:latin typeface="Book Antiqua"/>
                <a:ea typeface="Book Antiqua"/>
                <a:cs typeface="Book Antiqua"/>
              </a:rPr>
              <a:t>Айке</a:t>
            </a:r>
            <a:r>
              <a:rPr lang="ru-RU" sz="1600" b="0" i="0" u="none" strike="noStrike" cap="none" spc="0" dirty="0">
                <a:solidFill>
                  <a:schemeClr val="tx1"/>
                </a:solidFill>
                <a:latin typeface="Book Antiqua"/>
                <a:ea typeface="Book Antiqua"/>
                <a:cs typeface="Book Antiqua"/>
              </a:rPr>
              <a:t>, железном разбойнике, рьяно охранявшем свои границы. Землёю </a:t>
            </a:r>
            <a:r>
              <a:rPr lang="ru-RU" sz="1600" b="0" i="0" u="none" strike="noStrike" cap="none" spc="0" dirty="0" err="1">
                <a:solidFill>
                  <a:schemeClr val="tx1"/>
                </a:solidFill>
                <a:latin typeface="Book Antiqua"/>
                <a:ea typeface="Book Antiqua"/>
                <a:cs typeface="Book Antiqua"/>
              </a:rPr>
              <a:t>Кöрт</a:t>
            </a:r>
            <a:r>
              <a:rPr lang="ru-RU" sz="1600" b="0" i="0" u="none" strike="noStrike" cap="none" spc="0" dirty="0">
                <a:solidFill>
                  <a:schemeClr val="tx1"/>
                </a:solidFill>
                <a:latin typeface="Book Antiqua"/>
                <a:ea typeface="Book Antiqua"/>
                <a:cs typeface="Book Antiqua"/>
              </a:rPr>
              <a:t> Айки зовут село Корткерос. </a:t>
            </a:r>
            <a:endParaRPr sz="1600" b="0" i="0" u="none" strike="noStrike" cap="none" spc="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1600" b="0" i="0" u="none" strike="noStrike" cap="none" spc="0" dirty="0">
                <a:solidFill>
                  <a:schemeClr val="tx1"/>
                </a:solidFill>
                <a:latin typeface="Book Antiqua"/>
                <a:ea typeface="Book Antiqua"/>
                <a:cs typeface="Book Antiqua"/>
              </a:rPr>
              <a:t/>
            </a:r>
            <a:br>
              <a:rPr lang="ru-RU" sz="1600" b="0" i="0" u="none" strike="noStrike" cap="none" spc="0" dirty="0">
                <a:solidFill>
                  <a:schemeClr val="tx1"/>
                </a:solidFill>
                <a:latin typeface="Book Antiqua"/>
                <a:ea typeface="Book Antiqua"/>
                <a:cs typeface="Book Antiqua"/>
              </a:rPr>
            </a:br>
            <a:r>
              <a:rPr lang="ru-RU" sz="1600" b="0" i="0" u="none" strike="noStrike" cap="none" spc="0" dirty="0">
                <a:solidFill>
                  <a:schemeClr val="tx1"/>
                </a:solidFill>
                <a:latin typeface="Book Antiqua"/>
                <a:ea typeface="Book Antiqua"/>
                <a:cs typeface="Book Antiqua"/>
              </a:rPr>
              <a:t>Когда-то, в стародавние времена, когда и леса были немеряны, и </a:t>
            </a:r>
            <a:r>
              <a:rPr lang="ru-RU" sz="1600" b="0" i="0" u="none" strike="noStrike" cap="none" spc="0" dirty="0" err="1">
                <a:solidFill>
                  <a:schemeClr val="tx1"/>
                </a:solidFill>
                <a:latin typeface="Book Antiqua"/>
                <a:ea typeface="Book Antiqua"/>
                <a:cs typeface="Book Antiqua"/>
              </a:rPr>
              <a:t>Эжва-Вычегда</a:t>
            </a:r>
            <a:r>
              <a:rPr lang="ru-RU" sz="1600" b="0" i="0" u="none" strike="noStrike" cap="none" spc="0" dirty="0">
                <a:solidFill>
                  <a:schemeClr val="tx1"/>
                </a:solidFill>
                <a:latin typeface="Book Antiqua"/>
                <a:ea typeface="Book Antiqua"/>
                <a:cs typeface="Book Antiqua"/>
              </a:rPr>
              <a:t> была глубокой и давала </a:t>
            </a:r>
            <a:r>
              <a:rPr lang="ru-RU" sz="1600" b="0" i="0" u="none" strike="noStrike" cap="none" spc="0" dirty="0" err="1">
                <a:solidFill>
                  <a:schemeClr val="tx1"/>
                </a:solidFill>
                <a:latin typeface="Book Antiqua"/>
                <a:ea typeface="Book Antiqua"/>
                <a:cs typeface="Book Antiqua"/>
              </a:rPr>
              <a:t>коми</a:t>
            </a:r>
            <a:r>
              <a:rPr lang="ru-RU" sz="1600" b="0" i="0" u="none" strike="noStrike" cap="none" spc="0" dirty="0">
                <a:solidFill>
                  <a:schemeClr val="tx1"/>
                </a:solidFill>
                <a:latin typeface="Book Antiqua"/>
                <a:ea typeface="Book Antiqua"/>
                <a:cs typeface="Book Antiqua"/>
              </a:rPr>
              <a:t> народу много рыбы, явился в </a:t>
            </a:r>
            <a:r>
              <a:rPr lang="ru-RU" sz="1600" b="0" i="0" u="none" strike="noStrike" cap="none" spc="0" dirty="0" err="1">
                <a:solidFill>
                  <a:schemeClr val="tx1"/>
                </a:solidFill>
                <a:latin typeface="Book Antiqua"/>
                <a:ea typeface="Book Antiqua"/>
                <a:cs typeface="Book Antiqua"/>
              </a:rPr>
              <a:t>коми</a:t>
            </a:r>
            <a:r>
              <a:rPr lang="ru-RU" sz="1600" b="0" i="0" u="none" strike="noStrike" cap="none" spc="0" dirty="0">
                <a:solidFill>
                  <a:schemeClr val="tx1"/>
                </a:solidFill>
                <a:latin typeface="Book Antiqua"/>
                <a:ea typeface="Book Antiqua"/>
                <a:cs typeface="Book Antiqua"/>
              </a:rPr>
              <a:t> Парму злой великан </a:t>
            </a:r>
            <a:r>
              <a:rPr lang="ru-RU" sz="1600" b="0" i="0" u="none" strike="noStrike" cap="none" spc="0" dirty="0" err="1">
                <a:solidFill>
                  <a:schemeClr val="tx1"/>
                </a:solidFill>
                <a:latin typeface="Book Antiqua"/>
                <a:ea typeface="Book Antiqua"/>
                <a:cs typeface="Book Antiqua"/>
              </a:rPr>
              <a:t>Кöрт</a:t>
            </a:r>
            <a:r>
              <a:rPr lang="ru-RU" sz="1600" b="0" i="0" u="none" strike="noStrike" cap="none" spc="0" dirty="0">
                <a:solidFill>
                  <a:schemeClr val="tx1"/>
                </a:solidFill>
                <a:latin typeface="Book Antiqua"/>
                <a:ea typeface="Book Antiqua"/>
                <a:cs typeface="Book Antiqua"/>
              </a:rPr>
              <a:t> </a:t>
            </a:r>
            <a:r>
              <a:rPr lang="ru-RU" sz="1600" b="0" i="0" u="none" strike="noStrike" cap="none" spc="0" dirty="0" err="1">
                <a:solidFill>
                  <a:schemeClr val="tx1"/>
                </a:solidFill>
                <a:latin typeface="Book Antiqua"/>
                <a:ea typeface="Book Antiqua"/>
                <a:cs typeface="Book Antiqua"/>
              </a:rPr>
              <a:t>Айка</a:t>
            </a:r>
            <a:r>
              <a:rPr lang="ru-RU" sz="1600" b="0" i="0" u="none" strike="noStrike" cap="none" spc="0" dirty="0">
                <a:solidFill>
                  <a:schemeClr val="tx1"/>
                </a:solidFill>
                <a:latin typeface="Book Antiqua"/>
                <a:ea typeface="Book Antiqua"/>
                <a:cs typeface="Book Antiqua"/>
              </a:rPr>
              <a:t> – Железный человек. </a:t>
            </a:r>
            <a:endParaRPr sz="1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 xmlns:m="http://schemas.openxmlformats.org/officeDocument/2006/math" xmlns:w="http://schemas.openxmlformats.org/wordprocessingml/2006/main">
      <p:transition spd="slow" advClick="1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EDD7CD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82927363" name="Google Shape;162;p13"/>
          <p:cNvGrpSpPr/>
          <p:nvPr/>
        </p:nvGrpSpPr>
        <p:grpSpPr bwMode="auto">
          <a:xfrm>
            <a:off x="361126" y="298755"/>
            <a:ext cx="8421743" cy="4477797"/>
            <a:chOff x="0" y="-38098"/>
            <a:chExt cx="4705631" cy="2501958"/>
          </a:xfrm>
        </p:grpSpPr>
        <p:sp>
          <p:nvSpPr>
            <p:cNvPr id="1395295216" name="Google Shape;163;p13"/>
            <p:cNvSpPr/>
            <p:nvPr/>
          </p:nvSpPr>
          <p:spPr bwMode="auto">
            <a:xfrm>
              <a:off x="0" y="0"/>
              <a:ext cx="4705631" cy="2463858"/>
            </a:xfrm>
            <a:custGeom>
              <a:avLst/>
              <a:gdLst/>
              <a:ahLst/>
              <a:cxnLst/>
              <a:rect l="l" t="t" r="r" b="b"/>
              <a:pathLst>
                <a:path w="4705633" h="2463860" extrusionOk="0">
                  <a:moveTo>
                    <a:pt x="13789" y="0"/>
                  </a:moveTo>
                  <a:lnTo>
                    <a:pt x="4691844" y="0"/>
                  </a:lnTo>
                  <a:cubicBezTo>
                    <a:pt x="4699459" y="0"/>
                    <a:pt x="4705633" y="6174"/>
                    <a:pt x="4705633" y="13789"/>
                  </a:cubicBezTo>
                  <a:lnTo>
                    <a:pt x="4705633" y="2450071"/>
                  </a:lnTo>
                  <a:cubicBezTo>
                    <a:pt x="4705633" y="2457686"/>
                    <a:pt x="4699459" y="2463860"/>
                    <a:pt x="4691844" y="2463860"/>
                  </a:cubicBezTo>
                  <a:lnTo>
                    <a:pt x="13789" y="2463860"/>
                  </a:lnTo>
                  <a:cubicBezTo>
                    <a:pt x="10132" y="2463860"/>
                    <a:pt x="6625" y="2462407"/>
                    <a:pt x="4039" y="2459821"/>
                  </a:cubicBezTo>
                  <a:cubicBezTo>
                    <a:pt x="1453" y="2457235"/>
                    <a:pt x="0" y="2453728"/>
                    <a:pt x="0" y="2450071"/>
                  </a:cubicBezTo>
                  <a:lnTo>
                    <a:pt x="0" y="13789"/>
                  </a:lnTo>
                  <a:cubicBezTo>
                    <a:pt x="0" y="10132"/>
                    <a:pt x="1453" y="6625"/>
                    <a:pt x="4039" y="4039"/>
                  </a:cubicBezTo>
                  <a:cubicBezTo>
                    <a:pt x="6625" y="1453"/>
                    <a:pt x="10132" y="0"/>
                    <a:pt x="13789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 cmpd="sng">
              <a:solidFill>
                <a:srgbClr val="70707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2" tIns="45722" rIns="45722" bIns="457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522946289" name="Google Shape;164;p13"/>
            <p:cNvSpPr txBox="1"/>
            <p:nvPr/>
          </p:nvSpPr>
          <p:spPr bwMode="auto">
            <a:xfrm>
              <a:off x="0" y="-38098"/>
              <a:ext cx="4705631" cy="25019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398" tIns="25398" rIns="25398" bIns="25398" anchor="ctr" anchorCtr="0">
              <a:noAutofit/>
            </a:bodyPr>
            <a:lstStyle/>
            <a:p>
              <a:pPr marL="0" marR="0" lvl="0" indent="0" algn="l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pic>
        <p:nvPicPr>
          <p:cNvPr id="1938821374" name="Google Shape;165;p13"/>
          <p:cNvPicPr/>
          <p:nvPr/>
        </p:nvPicPr>
        <p:blipFill>
          <a:blip r:embed="rId3"/>
          <a:stretch/>
        </p:blipFill>
        <p:spPr bwMode="auto">
          <a:xfrm>
            <a:off x="5062171" y="533303"/>
            <a:ext cx="3567478" cy="4109469"/>
          </a:xfrm>
          <a:prstGeom prst="rect">
            <a:avLst/>
          </a:prstGeom>
          <a:noFill/>
          <a:ln>
            <a:noFill/>
          </a:ln>
        </p:spPr>
      </p:pic>
      <p:sp>
        <p:nvSpPr>
          <p:cNvPr id="1032091730" name="Google Shape;167;p13"/>
          <p:cNvSpPr txBox="1"/>
          <p:nvPr/>
        </p:nvSpPr>
        <p:spPr bwMode="auto">
          <a:xfrm>
            <a:off x="510854" y="533303"/>
            <a:ext cx="4256961" cy="789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defRPr/>
            </a:pPr>
            <a:r>
              <a:rPr lang="ru-RU" sz="4200" b="0" i="0" u="none" strike="noStrike" cap="none" spc="0" dirty="0" err="1">
                <a:solidFill>
                  <a:schemeClr val="tx1"/>
                </a:solidFill>
                <a:latin typeface="Book Antiqua"/>
                <a:ea typeface="Book Antiqua"/>
                <a:cs typeface="Book Antiqua"/>
              </a:rPr>
              <a:t>Кöрт</a:t>
            </a:r>
            <a:r>
              <a:rPr lang="ru-RU" sz="4200" b="0" i="0" u="none" strike="noStrike" cap="none" spc="0" dirty="0">
                <a:solidFill>
                  <a:schemeClr val="tx1"/>
                </a:solidFill>
                <a:latin typeface="Book Antiqua"/>
                <a:ea typeface="Book Antiqua"/>
                <a:cs typeface="Book Antiqua"/>
              </a:rPr>
              <a:t> </a:t>
            </a:r>
            <a:r>
              <a:rPr lang="ru-RU" sz="4200" b="0" i="0" u="none" strike="noStrike" cap="none" spc="0" dirty="0" err="1">
                <a:solidFill>
                  <a:schemeClr val="tx1"/>
                </a:solidFill>
                <a:latin typeface="Book Antiqua"/>
                <a:ea typeface="Book Antiqua"/>
                <a:cs typeface="Book Antiqua"/>
              </a:rPr>
              <a:t>Айка</a:t>
            </a:r>
            <a:r>
              <a:rPr lang="ru-RU" sz="4200" b="0" i="0" u="none" strike="noStrike" cap="none" dirty="0">
                <a:solidFill>
                  <a:srgbClr val="474747"/>
                </a:solidFill>
                <a:latin typeface="Martel"/>
                <a:ea typeface="Martel"/>
                <a:cs typeface="Martel"/>
              </a:rPr>
              <a:t> </a:t>
            </a:r>
            <a:endParaRPr b="1" dirty="0"/>
          </a:p>
          <a:p>
            <a:pPr marL="0" marR="0" lvl="0" indent="0" algn="ctr">
              <a:lnSpc>
                <a:spcPct val="139997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700" dirty="0"/>
          </a:p>
        </p:txBody>
      </p:sp>
      <p:sp>
        <p:nvSpPr>
          <p:cNvPr id="321063907" name="Google Shape;168;p13"/>
          <p:cNvSpPr txBox="1"/>
          <p:nvPr/>
        </p:nvSpPr>
        <p:spPr bwMode="auto">
          <a:xfrm>
            <a:off x="740289" y="1442013"/>
            <a:ext cx="3912400" cy="3200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defRPr/>
            </a:pPr>
            <a:r>
              <a:rPr lang="ru-RU" sz="1400" b="0" i="0" u="none" strike="noStrike" cap="none" spc="0" dirty="0">
                <a:solidFill>
                  <a:schemeClr val="tx1"/>
                </a:solidFill>
                <a:latin typeface="Book Antiqua"/>
                <a:ea typeface="Book Antiqua"/>
                <a:cs typeface="Book Antiqua"/>
              </a:rPr>
              <a:t>Он носил одежду и шапку из железа, у него был железный дом, лодка, лук и стрелы. Неуязвимость </a:t>
            </a:r>
            <a:r>
              <a:rPr lang="ru-RU" sz="1400" b="0" i="0" u="none" strike="noStrike" cap="none" spc="0" dirty="0" err="1">
                <a:solidFill>
                  <a:schemeClr val="tx1"/>
                </a:solidFill>
                <a:latin typeface="Book Antiqua"/>
                <a:ea typeface="Book Antiqua"/>
                <a:cs typeface="Book Antiqua"/>
              </a:rPr>
              <a:t>Кöрт</a:t>
            </a:r>
            <a:r>
              <a:rPr lang="ru-RU" sz="1400" b="0" i="0" u="none" strike="noStrike" cap="none" spc="0" dirty="0">
                <a:solidFill>
                  <a:schemeClr val="tx1"/>
                </a:solidFill>
                <a:latin typeface="Book Antiqua"/>
                <a:ea typeface="Book Antiqua"/>
                <a:cs typeface="Book Antiqua"/>
              </a:rPr>
              <a:t> Айки объяснялась тем, что у него было железное тело. Был он туном (колдуном). </a:t>
            </a:r>
            <a:br>
              <a:rPr lang="ru-RU" sz="1400" b="0" i="0" u="none" strike="noStrike" cap="none" spc="0" dirty="0">
                <a:solidFill>
                  <a:schemeClr val="tx1"/>
                </a:solidFill>
                <a:latin typeface="Book Antiqua"/>
                <a:ea typeface="Book Antiqua"/>
                <a:cs typeface="Book Antiqua"/>
              </a:rPr>
            </a:br>
            <a:r>
              <a:rPr lang="ru-RU" sz="1400" b="0" i="0" u="none" strike="noStrike" cap="none" spc="0" dirty="0">
                <a:solidFill>
                  <a:schemeClr val="tx1"/>
                </a:solidFill>
                <a:latin typeface="Book Antiqua"/>
                <a:ea typeface="Book Antiqua"/>
                <a:cs typeface="Book Antiqua"/>
              </a:rPr>
              <a:t>Основным занятием </a:t>
            </a:r>
            <a:r>
              <a:rPr lang="ru-RU" sz="1400" b="0" i="0" u="none" strike="noStrike" cap="none" spc="0" dirty="0" err="1">
                <a:solidFill>
                  <a:schemeClr val="tx1"/>
                </a:solidFill>
                <a:latin typeface="Book Antiqua"/>
                <a:ea typeface="Book Antiqua"/>
                <a:cs typeface="Book Antiqua"/>
              </a:rPr>
              <a:t>Кöрт</a:t>
            </a:r>
            <a:r>
              <a:rPr lang="ru-RU" sz="1400" b="0" i="0" u="none" strike="noStrike" cap="none" spc="0" dirty="0">
                <a:solidFill>
                  <a:schemeClr val="tx1"/>
                </a:solidFill>
                <a:latin typeface="Book Antiqua"/>
                <a:ea typeface="Book Antiqua"/>
                <a:cs typeface="Book Antiqua"/>
              </a:rPr>
              <a:t> Айки было ограбление судов и лодок, проплывающих по </a:t>
            </a:r>
            <a:r>
              <a:rPr lang="ru-RU" sz="1400" b="0" i="0" u="none" strike="noStrike" cap="none" spc="0" dirty="0" err="1">
                <a:solidFill>
                  <a:schemeClr val="tx1"/>
                </a:solidFill>
                <a:latin typeface="Book Antiqua"/>
                <a:ea typeface="Book Antiqua"/>
                <a:cs typeface="Book Antiqua"/>
              </a:rPr>
              <a:t>Вычегде</a:t>
            </a:r>
            <a:r>
              <a:rPr lang="ru-RU" sz="1400" b="0" i="0" u="none" strike="noStrike" cap="none" spc="0" dirty="0">
                <a:solidFill>
                  <a:schemeClr val="tx1"/>
                </a:solidFill>
                <a:latin typeface="Book Antiqua"/>
                <a:ea typeface="Book Antiqua"/>
                <a:cs typeface="Book Antiqua"/>
              </a:rPr>
              <a:t>. Перекрывал он тяжёлой железной цепью реку и брал со всякого проплывающего плату.</a:t>
            </a:r>
            <a:br>
              <a:rPr lang="ru-RU" sz="1400" b="0" i="0" u="none" strike="noStrike" cap="none" spc="0" dirty="0">
                <a:solidFill>
                  <a:schemeClr val="tx1"/>
                </a:solidFill>
                <a:latin typeface="Book Antiqua"/>
                <a:ea typeface="Book Antiqua"/>
                <a:cs typeface="Book Antiqua"/>
              </a:rPr>
            </a:br>
            <a:r>
              <a:rPr lang="ru-RU" sz="1400" b="0" i="0" u="none" strike="noStrike" cap="none" spc="0" dirty="0">
                <a:solidFill>
                  <a:schemeClr val="tx1"/>
                </a:solidFill>
                <a:latin typeface="Book Antiqua"/>
                <a:ea typeface="Book Antiqua"/>
                <a:cs typeface="Book Antiqua"/>
              </a:rPr>
              <a:t>Более того, </a:t>
            </a:r>
            <a:r>
              <a:rPr lang="ru-RU" sz="1400" b="0" i="0" u="none" strike="noStrike" cap="none" spc="0" dirty="0" err="1">
                <a:solidFill>
                  <a:schemeClr val="tx1"/>
                </a:solidFill>
                <a:latin typeface="Book Antiqua"/>
                <a:ea typeface="Book Antiqua"/>
                <a:cs typeface="Book Antiqua"/>
              </a:rPr>
              <a:t>Кöрт</a:t>
            </a:r>
            <a:r>
              <a:rPr lang="ru-RU" sz="1400" b="0" i="0" u="none" strike="noStrike" cap="none" spc="0" dirty="0">
                <a:solidFill>
                  <a:schemeClr val="tx1"/>
                </a:solidFill>
                <a:latin typeface="Book Antiqua"/>
                <a:ea typeface="Book Antiqua"/>
                <a:cs typeface="Book Antiqua"/>
              </a:rPr>
              <a:t> </a:t>
            </a:r>
            <a:r>
              <a:rPr lang="ru-RU" sz="1400" b="0" i="0" u="none" strike="noStrike" cap="none" spc="0" dirty="0" err="1">
                <a:solidFill>
                  <a:schemeClr val="tx1"/>
                </a:solidFill>
                <a:latin typeface="Book Antiqua"/>
                <a:ea typeface="Book Antiqua"/>
                <a:cs typeface="Book Antiqua"/>
              </a:rPr>
              <a:t>Айка</a:t>
            </a:r>
            <a:r>
              <a:rPr lang="ru-RU" sz="1400" b="0" i="0" u="none" strike="noStrike" cap="none" spc="0" dirty="0">
                <a:solidFill>
                  <a:schemeClr val="tx1"/>
                </a:solidFill>
                <a:latin typeface="Book Antiqua"/>
                <a:ea typeface="Book Antiqua"/>
                <a:cs typeface="Book Antiqua"/>
              </a:rPr>
              <a:t> был </a:t>
            </a:r>
            <a:r>
              <a:rPr lang="ru-RU" sz="1400" b="0" i="0" u="none" strike="noStrike" cap="none" spc="0" dirty="0" err="1">
                <a:solidFill>
                  <a:schemeClr val="tx1"/>
                </a:solidFill>
                <a:latin typeface="Book Antiqua"/>
                <a:ea typeface="Book Antiqua"/>
                <a:cs typeface="Book Antiqua"/>
              </a:rPr>
              <a:t>первокузнецом</a:t>
            </a:r>
            <a:r>
              <a:rPr lang="ru-RU" sz="1400" b="0" i="0" u="none" strike="noStrike" cap="none" spc="0" dirty="0">
                <a:solidFill>
                  <a:schemeClr val="tx1"/>
                </a:solidFill>
                <a:latin typeface="Book Antiqua"/>
                <a:ea typeface="Book Antiqua"/>
                <a:cs typeface="Book Antiqua"/>
              </a:rPr>
              <a:t>, поскольку до него ковать железо никто не умел, но своим знанием он ни с кем не делился. </a:t>
            </a:r>
            <a:endParaRPr lang="ru-RU" sz="2200" dirty="0">
              <a:solidFill>
                <a:schemeClr val="tx1"/>
              </a:solidFill>
              <a:latin typeface="Book Antiqua"/>
            </a:endParaRPr>
          </a:p>
          <a:p>
            <a:pPr>
              <a:defRPr/>
            </a:pPr>
            <a:endParaRPr dirty="0"/>
          </a:p>
        </p:txBody>
      </p:sp>
      <p:cxnSp>
        <p:nvCxnSpPr>
          <p:cNvPr id="632509077" name="Google Shape;169;p13"/>
          <p:cNvCxnSpPr>
            <a:cxnSpLocks/>
          </p:cNvCxnSpPr>
          <p:nvPr/>
        </p:nvCxnSpPr>
        <p:spPr bwMode="auto">
          <a:xfrm>
            <a:off x="4938032" y="366944"/>
            <a:ext cx="0" cy="4409607"/>
          </a:xfrm>
          <a:prstGeom prst="straightConnector1">
            <a:avLst/>
          </a:prstGeom>
          <a:noFill/>
          <a:ln w="28575" cap="flat" cmpd="sng">
            <a:solidFill>
              <a:srgbClr val="70707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 xmlns:m="http://schemas.openxmlformats.org/officeDocument/2006/math" xmlns:w="http://schemas.openxmlformats.org/wordprocessingml/2006/main">
      <p:transition spd="slow" advClick="1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EDD7CD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608680290" name="Google Shape;162;p13"/>
          <p:cNvGrpSpPr/>
          <p:nvPr/>
        </p:nvGrpSpPr>
        <p:grpSpPr bwMode="auto">
          <a:xfrm>
            <a:off x="361126" y="298755"/>
            <a:ext cx="8421743" cy="4477797"/>
            <a:chOff x="0" y="-38098"/>
            <a:chExt cx="4705631" cy="2501958"/>
          </a:xfrm>
        </p:grpSpPr>
        <p:sp>
          <p:nvSpPr>
            <p:cNvPr id="1883179454" name="Google Shape;163;p13"/>
            <p:cNvSpPr/>
            <p:nvPr/>
          </p:nvSpPr>
          <p:spPr bwMode="auto">
            <a:xfrm>
              <a:off x="0" y="0"/>
              <a:ext cx="4705631" cy="2463858"/>
            </a:xfrm>
            <a:custGeom>
              <a:avLst/>
              <a:gdLst/>
              <a:ahLst/>
              <a:cxnLst/>
              <a:rect l="l" t="t" r="r" b="b"/>
              <a:pathLst>
                <a:path w="4705633" h="2463860" extrusionOk="0">
                  <a:moveTo>
                    <a:pt x="13789" y="0"/>
                  </a:moveTo>
                  <a:lnTo>
                    <a:pt x="4691844" y="0"/>
                  </a:lnTo>
                  <a:cubicBezTo>
                    <a:pt x="4699459" y="0"/>
                    <a:pt x="4705633" y="6174"/>
                    <a:pt x="4705633" y="13789"/>
                  </a:cubicBezTo>
                  <a:lnTo>
                    <a:pt x="4705633" y="2450071"/>
                  </a:lnTo>
                  <a:cubicBezTo>
                    <a:pt x="4705633" y="2457686"/>
                    <a:pt x="4699459" y="2463860"/>
                    <a:pt x="4691844" y="2463860"/>
                  </a:cubicBezTo>
                  <a:lnTo>
                    <a:pt x="13789" y="2463860"/>
                  </a:lnTo>
                  <a:cubicBezTo>
                    <a:pt x="10132" y="2463860"/>
                    <a:pt x="6625" y="2462407"/>
                    <a:pt x="4039" y="2459821"/>
                  </a:cubicBezTo>
                  <a:cubicBezTo>
                    <a:pt x="1453" y="2457235"/>
                    <a:pt x="0" y="2453728"/>
                    <a:pt x="0" y="2450071"/>
                  </a:cubicBezTo>
                  <a:lnTo>
                    <a:pt x="0" y="13789"/>
                  </a:lnTo>
                  <a:cubicBezTo>
                    <a:pt x="0" y="10132"/>
                    <a:pt x="1453" y="6625"/>
                    <a:pt x="4039" y="4039"/>
                  </a:cubicBezTo>
                  <a:cubicBezTo>
                    <a:pt x="6625" y="1453"/>
                    <a:pt x="10132" y="0"/>
                    <a:pt x="13789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 cmpd="sng">
              <a:solidFill>
                <a:srgbClr val="70707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2" tIns="45722" rIns="45722" bIns="457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403388916" name="Google Shape;164;p13"/>
            <p:cNvSpPr txBox="1"/>
            <p:nvPr/>
          </p:nvSpPr>
          <p:spPr bwMode="auto">
            <a:xfrm>
              <a:off x="0" y="-38098"/>
              <a:ext cx="4705631" cy="25019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398" tIns="25398" rIns="25398" bIns="25398" anchor="ctr" anchorCtr="0">
              <a:noAutofit/>
            </a:bodyPr>
            <a:lstStyle/>
            <a:p>
              <a:pPr marL="0" marR="0" lvl="0" indent="0" algn="l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pic>
        <p:nvPicPr>
          <p:cNvPr id="972644174" name="Google Shape;165;p13"/>
          <p:cNvPicPr/>
          <p:nvPr/>
        </p:nvPicPr>
        <p:blipFill>
          <a:blip r:embed="rId3"/>
          <a:stretch/>
        </p:blipFill>
        <p:spPr bwMode="auto">
          <a:xfrm>
            <a:off x="5062171" y="533303"/>
            <a:ext cx="3567478" cy="4109469"/>
          </a:xfrm>
          <a:prstGeom prst="rect">
            <a:avLst/>
          </a:prstGeom>
          <a:noFill/>
          <a:ln>
            <a:noFill/>
          </a:ln>
        </p:spPr>
      </p:pic>
      <p:sp>
        <p:nvSpPr>
          <p:cNvPr id="81252539" name="Google Shape;167;p13"/>
          <p:cNvSpPr txBox="1"/>
          <p:nvPr/>
        </p:nvSpPr>
        <p:spPr bwMode="auto">
          <a:xfrm>
            <a:off x="510854" y="533303"/>
            <a:ext cx="4256961" cy="789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defRPr/>
            </a:pPr>
            <a:r>
              <a:rPr lang="ru-RU" sz="4200" b="0" i="0" u="none" strike="noStrike" cap="none" spc="0" dirty="0" err="1">
                <a:solidFill>
                  <a:schemeClr val="tx1"/>
                </a:solidFill>
                <a:latin typeface="Book Antiqua"/>
                <a:ea typeface="Book Antiqua"/>
                <a:cs typeface="Book Antiqua"/>
              </a:rPr>
              <a:t>Кöрт</a:t>
            </a:r>
            <a:r>
              <a:rPr lang="ru-RU" sz="4200" b="0" i="0" u="none" strike="noStrike" cap="none" spc="0" dirty="0">
                <a:solidFill>
                  <a:schemeClr val="tx1"/>
                </a:solidFill>
                <a:latin typeface="Book Antiqua"/>
                <a:ea typeface="Book Antiqua"/>
                <a:cs typeface="Book Antiqua"/>
              </a:rPr>
              <a:t> </a:t>
            </a:r>
            <a:r>
              <a:rPr lang="ru-RU" sz="4200" b="0" i="0" u="none" strike="noStrike" cap="none" spc="0" dirty="0" err="1">
                <a:solidFill>
                  <a:schemeClr val="tx1"/>
                </a:solidFill>
                <a:latin typeface="Book Antiqua"/>
                <a:ea typeface="Book Antiqua"/>
                <a:cs typeface="Book Antiqua"/>
              </a:rPr>
              <a:t>Айка</a:t>
            </a:r>
            <a:r>
              <a:rPr lang="ru-RU" sz="4200" b="0" i="0" u="none" strike="noStrike" cap="none" dirty="0">
                <a:solidFill>
                  <a:srgbClr val="474747"/>
                </a:solidFill>
                <a:latin typeface="Martel"/>
                <a:ea typeface="Martel"/>
                <a:cs typeface="Martel"/>
              </a:rPr>
              <a:t> </a:t>
            </a:r>
            <a:endParaRPr b="1" dirty="0"/>
          </a:p>
          <a:p>
            <a:pPr marL="0" marR="0" lvl="0" indent="0" algn="ctr">
              <a:lnSpc>
                <a:spcPct val="139997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700" dirty="0"/>
          </a:p>
        </p:txBody>
      </p:sp>
      <p:sp>
        <p:nvSpPr>
          <p:cNvPr id="1092282200" name="Google Shape;168;p13"/>
          <p:cNvSpPr txBox="1"/>
          <p:nvPr/>
        </p:nvSpPr>
        <p:spPr bwMode="auto">
          <a:xfrm>
            <a:off x="740289" y="1184040"/>
            <a:ext cx="3914200" cy="128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defRPr/>
            </a:pPr>
            <a:r>
              <a:rPr lang="ru-RU" sz="1400" b="0" i="0" u="none" strike="noStrike" cap="none" spc="0">
                <a:solidFill>
                  <a:schemeClr val="bg2"/>
                </a:solidFill>
                <a:latin typeface="Arial"/>
                <a:ea typeface="Arial"/>
                <a:cs typeface="Arial"/>
              </a:rPr>
              <a:t>Автором образа Корт Айки стал Санкт-Петербургский кузнец-художник Александр Сушников и кузнец из </a:t>
            </a:r>
            <a:r>
              <a:rPr lang="ru-RU" sz="1400" b="0" i="0" u="sng" strike="noStrike" cap="none" spc="0">
                <a:solidFill>
                  <a:schemeClr val="bg2"/>
                </a:solidFill>
                <a:latin typeface="Arial"/>
                <a:ea typeface="Arial"/>
                <a:cs typeface="Arial"/>
                <a:hlinkClick r:id="rId4" tooltip="Москва"/>
              </a:rPr>
              <a:t>Москвы</a:t>
            </a:r>
            <a:r>
              <a:rPr lang="ru-RU" sz="1400" b="0" i="0" u="none" strike="noStrike" cap="none" spc="0">
                <a:solidFill>
                  <a:schemeClr val="bg2"/>
                </a:solidFill>
                <a:latin typeface="Arial"/>
                <a:ea typeface="Arial"/>
                <a:cs typeface="Arial"/>
              </a:rPr>
              <a:t> Георгий Горбачев. 12 ноября 2016 года он был установлен при въезде в село Корткерос. </a:t>
            </a:r>
            <a:endParaRPr b="0">
              <a:solidFill>
                <a:schemeClr val="bg2"/>
              </a:solidFill>
            </a:endParaRPr>
          </a:p>
          <a:p>
            <a:pPr>
              <a:defRPr/>
            </a:pPr>
            <a:endParaRPr/>
          </a:p>
        </p:txBody>
      </p:sp>
      <p:cxnSp>
        <p:nvCxnSpPr>
          <p:cNvPr id="280111747" name="Google Shape;169;p13"/>
          <p:cNvCxnSpPr>
            <a:cxnSpLocks/>
          </p:cNvCxnSpPr>
          <p:nvPr/>
        </p:nvCxnSpPr>
        <p:spPr bwMode="auto">
          <a:xfrm>
            <a:off x="4938032" y="366944"/>
            <a:ext cx="0" cy="4409607"/>
          </a:xfrm>
          <a:prstGeom prst="straightConnector1">
            <a:avLst/>
          </a:prstGeom>
          <a:noFill/>
          <a:ln w="28575" cap="flat" cmpd="sng">
            <a:solidFill>
              <a:srgbClr val="70707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169798777" name="Рисунок 1169798776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576801" y="2291846"/>
            <a:ext cx="1665240" cy="2350927"/>
          </a:xfrm>
          <a:prstGeom prst="rect">
            <a:avLst/>
          </a:prstGeom>
        </p:spPr>
      </p:pic>
      <p:sp>
        <p:nvSpPr>
          <p:cNvPr id="905755760" name="TextBox 905755759"/>
          <p:cNvSpPr txBox="1"/>
          <p:nvPr/>
        </p:nvSpPr>
        <p:spPr bwMode="auto">
          <a:xfrm>
            <a:off x="2302007" y="2390982"/>
            <a:ext cx="2687186" cy="179867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lang="ru-RU" sz="1400" b="0" i="0" u="none" strike="noStrike" cap="none" spc="0">
                <a:solidFill>
                  <a:schemeClr val="bg2"/>
                </a:solidFill>
                <a:latin typeface="Arial"/>
                <a:ea typeface="Arial"/>
                <a:cs typeface="Arial"/>
              </a:rPr>
              <a:t>Авторы Корт Айки считают </a:t>
            </a:r>
            <a:endParaRPr lang="ru-RU" sz="1400" b="0" i="0" u="none" strike="noStrike" cap="none" spc="0">
              <a:solidFill>
                <a:schemeClr val="bg2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1400" b="0" i="0" u="none" strike="noStrike" cap="none" spc="0">
                <a:solidFill>
                  <a:schemeClr val="bg2"/>
                </a:solidFill>
                <a:latin typeface="Arial"/>
                <a:ea typeface="Arial"/>
                <a:cs typeface="Arial"/>
              </a:rPr>
              <a:t>его не памятником, а</a:t>
            </a:r>
            <a:endParaRPr lang="ru-RU" sz="1400" b="0" i="0" u="none" strike="noStrike" cap="none" spc="0">
              <a:solidFill>
                <a:schemeClr val="bg2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1400" b="0" i="0" u="none" strike="noStrike" cap="none" spc="0">
                <a:solidFill>
                  <a:schemeClr val="bg2"/>
                </a:solidFill>
                <a:latin typeface="Arial"/>
                <a:ea typeface="Arial"/>
                <a:cs typeface="Arial"/>
              </a:rPr>
              <a:t>арт-объектом.  </a:t>
            </a:r>
            <a:endParaRPr lang="ru-RU" sz="1400" b="0" i="0" u="none" strike="noStrike" cap="none" spc="0">
              <a:solidFill>
                <a:schemeClr val="bg2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1400" b="0" i="0" u="none" strike="noStrike" cap="none" spc="0">
                <a:solidFill>
                  <a:schemeClr val="bg2"/>
                </a:solidFill>
                <a:latin typeface="Arial"/>
                <a:ea typeface="Arial"/>
                <a:cs typeface="Arial"/>
              </a:rPr>
              <a:t>Установка памятника была </a:t>
            </a:r>
            <a:endParaRPr lang="ru-RU" sz="1400" b="0" i="0" u="none" strike="noStrike" cap="none" spc="0">
              <a:solidFill>
                <a:schemeClr val="bg2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1400" b="0" i="0" u="none" strike="noStrike" cap="none" spc="0">
                <a:solidFill>
                  <a:schemeClr val="bg2"/>
                </a:solidFill>
                <a:latin typeface="Arial"/>
                <a:ea typeface="Arial"/>
                <a:cs typeface="Arial"/>
              </a:rPr>
              <a:t>приурочена к Всероссийскому</a:t>
            </a:r>
            <a:endParaRPr lang="ru-RU" sz="1400" b="0" i="0" u="none" strike="noStrike" cap="none" spc="0">
              <a:solidFill>
                <a:schemeClr val="bg2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1400" b="0" i="0" u="none" strike="noStrike" cap="none" spc="0">
                <a:solidFill>
                  <a:schemeClr val="bg2"/>
                </a:solidFill>
                <a:latin typeface="Arial"/>
                <a:ea typeface="Arial"/>
                <a:cs typeface="Arial"/>
              </a:rPr>
              <a:t>дню кузнеца. </a:t>
            </a:r>
            <a:endParaRPr lang="ru-RU" sz="1400" b="0" i="0" u="none" strike="noStrike" cap="none" spc="0">
              <a:solidFill>
                <a:schemeClr val="bg2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1400" b="0" i="0" u="none" strike="noStrike" cap="none" spc="0">
                <a:solidFill>
                  <a:schemeClr val="bg2"/>
                </a:solidFill>
                <a:latin typeface="Arial"/>
                <a:ea typeface="Arial"/>
                <a:cs typeface="Arial"/>
              </a:rPr>
              <a:t>Объект выполнен из стали, </a:t>
            </a:r>
            <a:endParaRPr lang="ru-RU" sz="1400" b="0" i="0" u="none" strike="noStrike" cap="none" spc="0">
              <a:solidFill>
                <a:schemeClr val="bg2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1400" b="0" i="0" u="none" strike="noStrike" cap="none" spc="0">
                <a:solidFill>
                  <a:schemeClr val="bg2"/>
                </a:solidFill>
                <a:latin typeface="Arial"/>
                <a:ea typeface="Arial"/>
                <a:cs typeface="Arial"/>
              </a:rPr>
              <a:t>весом около 1 тонны.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 xmlns:m="http://schemas.openxmlformats.org/officeDocument/2006/math" xmlns:w="http://schemas.openxmlformats.org/wordprocessingml/2006/main">
      <p:transition spd="slow" advClick="1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EDD7CD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325" name="Google Shape;325;p22"/>
          <p:cNvGrpSpPr/>
          <p:nvPr/>
        </p:nvGrpSpPr>
        <p:grpSpPr bwMode="auto">
          <a:xfrm>
            <a:off x="361128" y="298757"/>
            <a:ext cx="8421745" cy="4477797"/>
            <a:chOff x="0" y="-38100"/>
            <a:chExt cx="4705633" cy="2501960"/>
          </a:xfrm>
        </p:grpSpPr>
        <p:sp>
          <p:nvSpPr>
            <p:cNvPr id="326" name="Google Shape;326;p22"/>
            <p:cNvSpPr/>
            <p:nvPr/>
          </p:nvSpPr>
          <p:spPr bwMode="auto">
            <a:xfrm>
              <a:off x="0" y="0"/>
              <a:ext cx="4705633" cy="2463860"/>
            </a:xfrm>
            <a:custGeom>
              <a:avLst/>
              <a:gdLst/>
              <a:ahLst/>
              <a:cxnLst/>
              <a:rect l="l" t="t" r="r" b="b"/>
              <a:pathLst>
                <a:path w="4705633" h="2463860" extrusionOk="0">
                  <a:moveTo>
                    <a:pt x="13789" y="0"/>
                  </a:moveTo>
                  <a:lnTo>
                    <a:pt x="4691844" y="0"/>
                  </a:lnTo>
                  <a:cubicBezTo>
                    <a:pt x="4699459" y="0"/>
                    <a:pt x="4705633" y="6174"/>
                    <a:pt x="4705633" y="13789"/>
                  </a:cubicBezTo>
                  <a:lnTo>
                    <a:pt x="4705633" y="2450071"/>
                  </a:lnTo>
                  <a:cubicBezTo>
                    <a:pt x="4705633" y="2457686"/>
                    <a:pt x="4699459" y="2463860"/>
                    <a:pt x="4691844" y="2463860"/>
                  </a:cubicBezTo>
                  <a:lnTo>
                    <a:pt x="13789" y="2463860"/>
                  </a:lnTo>
                  <a:cubicBezTo>
                    <a:pt x="10132" y="2463860"/>
                    <a:pt x="6625" y="2462407"/>
                    <a:pt x="4039" y="2459821"/>
                  </a:cubicBezTo>
                  <a:cubicBezTo>
                    <a:pt x="1453" y="2457235"/>
                    <a:pt x="0" y="2453728"/>
                    <a:pt x="0" y="2450071"/>
                  </a:cubicBezTo>
                  <a:lnTo>
                    <a:pt x="0" y="13789"/>
                  </a:lnTo>
                  <a:cubicBezTo>
                    <a:pt x="0" y="10132"/>
                    <a:pt x="1453" y="6625"/>
                    <a:pt x="4039" y="4039"/>
                  </a:cubicBezTo>
                  <a:cubicBezTo>
                    <a:pt x="6625" y="1453"/>
                    <a:pt x="10132" y="0"/>
                    <a:pt x="13789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 cmpd="sng">
              <a:solidFill>
                <a:srgbClr val="70707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27" name="Google Shape;327;p22"/>
            <p:cNvSpPr txBox="1"/>
            <p:nvPr/>
          </p:nvSpPr>
          <p:spPr bwMode="auto">
            <a:xfrm>
              <a:off x="0" y="-38100"/>
              <a:ext cx="4705633" cy="25019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pic>
        <p:nvPicPr>
          <p:cNvPr id="328" name="Google Shape;328;p22"/>
          <p:cNvPicPr/>
          <p:nvPr/>
        </p:nvPicPr>
        <p:blipFill>
          <a:blip r:embed="rId3"/>
          <a:stretch/>
        </p:blipFill>
        <p:spPr bwMode="auto">
          <a:xfrm>
            <a:off x="2950034" y="1394341"/>
            <a:ext cx="3120256" cy="337559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9" name="Google Shape;329;p22"/>
          <p:cNvCxnSpPr>
            <a:cxnSpLocks/>
          </p:cNvCxnSpPr>
          <p:nvPr/>
        </p:nvCxnSpPr>
        <p:spPr bwMode="auto">
          <a:xfrm>
            <a:off x="361128" y="1387725"/>
            <a:ext cx="8416983" cy="0"/>
          </a:xfrm>
          <a:prstGeom prst="straightConnector1">
            <a:avLst/>
          </a:prstGeom>
          <a:noFill/>
          <a:ln w="28575" cap="flat" cmpd="sng">
            <a:solidFill>
              <a:srgbClr val="70707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30" name="Google Shape;330;p22"/>
          <p:cNvCxnSpPr>
            <a:cxnSpLocks/>
          </p:cNvCxnSpPr>
          <p:nvPr/>
        </p:nvCxnSpPr>
        <p:spPr bwMode="auto">
          <a:xfrm>
            <a:off x="3136044" y="1387725"/>
            <a:ext cx="0" cy="3388830"/>
          </a:xfrm>
          <a:prstGeom prst="straightConnector1">
            <a:avLst/>
          </a:prstGeom>
          <a:noFill/>
          <a:ln w="28575" cap="flat" cmpd="sng">
            <a:solidFill>
              <a:srgbClr val="70707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31" name="Google Shape;331;p22"/>
          <p:cNvCxnSpPr>
            <a:cxnSpLocks/>
          </p:cNvCxnSpPr>
          <p:nvPr/>
        </p:nvCxnSpPr>
        <p:spPr bwMode="auto">
          <a:xfrm>
            <a:off x="6007957" y="1387725"/>
            <a:ext cx="0" cy="3388830"/>
          </a:xfrm>
          <a:prstGeom prst="straightConnector1">
            <a:avLst/>
          </a:prstGeom>
          <a:noFill/>
          <a:ln w="28575" cap="flat" cmpd="sng">
            <a:solidFill>
              <a:srgbClr val="70707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32" name="Google Shape;332;p22"/>
          <p:cNvSpPr txBox="1"/>
          <p:nvPr/>
        </p:nvSpPr>
        <p:spPr bwMode="auto">
          <a:xfrm>
            <a:off x="549963" y="603522"/>
            <a:ext cx="7897221" cy="600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>
              <a:lnSpc>
                <a:spcPct val="139991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 b="0" i="0" u="none" strike="noStrike" cap="none">
                <a:solidFill>
                  <a:srgbClr val="474747"/>
                </a:solidFill>
                <a:latin typeface="Martel"/>
                <a:ea typeface="Martel"/>
                <a:cs typeface="Martel"/>
              </a:rPr>
              <a:t>Фестиваль кузнечного мастерства «К</a:t>
            </a:r>
            <a:r>
              <a:rPr lang="ru-RU" sz="2800" b="0" i="0" u="none" strike="noStrike" cap="none">
                <a:solidFill>
                  <a:srgbClr val="474747"/>
                </a:solidFill>
                <a:latin typeface="Cambria Math"/>
                <a:ea typeface="Cambria Math"/>
                <a:cs typeface="Cambria Math"/>
              </a:rPr>
              <a:t>ō</a:t>
            </a:r>
            <a:r>
              <a:rPr lang="ru-RU" sz="2800" b="0" i="0" u="none" strike="noStrike" cap="none">
                <a:solidFill>
                  <a:srgbClr val="474747"/>
                </a:solidFill>
                <a:latin typeface="Martel"/>
                <a:ea typeface="Martel"/>
                <a:cs typeface="Martel"/>
              </a:rPr>
              <a:t>рт Айка»</a:t>
            </a:r>
            <a:endParaRPr sz="700"/>
          </a:p>
        </p:txBody>
      </p:sp>
      <p:sp>
        <p:nvSpPr>
          <p:cNvPr id="333" name="Google Shape;333;p22"/>
          <p:cNvSpPr txBox="1"/>
          <p:nvPr/>
        </p:nvSpPr>
        <p:spPr bwMode="auto">
          <a:xfrm>
            <a:off x="570252" y="1935065"/>
            <a:ext cx="2401511" cy="2524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200" b="0" i="0" u="none" strike="noStrike" cap="none" spc="0" dirty="0">
                <a:solidFill>
                  <a:schemeClr val="tx1"/>
                </a:solidFill>
                <a:latin typeface="Book Antiqua"/>
                <a:ea typeface="Book Antiqua"/>
                <a:cs typeface="Book Antiqua"/>
              </a:rPr>
              <a:t>Фестиваль проводился с 2014 года, ежегодно в первой половине июля, на территории села Корткерос, как правило ко дню района,14 июля. </a:t>
            </a:r>
            <a:br>
              <a:rPr lang="ru-RU" sz="1200" b="0" i="0" u="none" strike="noStrike" cap="none" spc="0" dirty="0">
                <a:solidFill>
                  <a:schemeClr val="tx1"/>
                </a:solidFill>
                <a:latin typeface="Book Antiqua"/>
                <a:ea typeface="Book Antiqua"/>
                <a:cs typeface="Book Antiqua"/>
              </a:rPr>
            </a:br>
            <a:r>
              <a:rPr lang="ru-RU" sz="1200" b="0" i="0" u="none" strike="noStrike" cap="none" spc="0" dirty="0">
                <a:solidFill>
                  <a:schemeClr val="tx1"/>
                </a:solidFill>
                <a:latin typeface="Book Antiqua"/>
                <a:ea typeface="Book Antiqua"/>
                <a:cs typeface="Book Antiqua"/>
              </a:rPr>
              <a:t>Фестиваль является местом, где взаимодействуют кузнецы-художники, мастера кузнечного искусства и кузнецы-любители. Там они устраивают мастер-классы, круглые столы, смотры-конкурсы и выставки.</a:t>
            </a:r>
            <a:endParaRPr sz="700" dirty="0"/>
          </a:p>
        </p:txBody>
      </p:sp>
      <p:sp>
        <p:nvSpPr>
          <p:cNvPr id="334" name="Google Shape;334;p22"/>
          <p:cNvSpPr txBox="1"/>
          <p:nvPr/>
        </p:nvSpPr>
        <p:spPr bwMode="auto">
          <a:xfrm>
            <a:off x="6240652" y="1935065"/>
            <a:ext cx="2269139" cy="2524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200" b="0" i="0" u="none" strike="noStrike" cap="none" spc="0" dirty="0">
                <a:solidFill>
                  <a:schemeClr val="tx1"/>
                </a:solidFill>
                <a:latin typeface="Book Antiqua"/>
                <a:ea typeface="Book Antiqua"/>
                <a:cs typeface="Book Antiqua"/>
              </a:rPr>
              <a:t>Каждый год кузнецы работали над созданием арт-объекта на заданную тему. В конце фестиваля участники совместно выковывали для </a:t>
            </a:r>
            <a:r>
              <a:rPr lang="ru-RU" sz="1200" b="0" i="0" u="none" strike="noStrike" cap="none" spc="0" dirty="0" err="1">
                <a:solidFill>
                  <a:schemeClr val="tx1"/>
                </a:solidFill>
                <a:latin typeface="Book Antiqua"/>
                <a:ea typeface="Book Antiqua"/>
                <a:cs typeface="Book Antiqua"/>
              </a:rPr>
              <a:t>Корткеросского</a:t>
            </a:r>
            <a:r>
              <a:rPr lang="ru-RU" sz="1200" b="0" i="0" u="none" strike="noStrike" cap="none" spc="0" dirty="0">
                <a:solidFill>
                  <a:schemeClr val="tx1"/>
                </a:solidFill>
                <a:latin typeface="Book Antiqua"/>
                <a:ea typeface="Book Antiqua"/>
                <a:cs typeface="Book Antiqua"/>
              </a:rPr>
              <a:t> района новый арт-объект. Для зрителей организуют развлекательную программу: мастер-классы, возможность попробовать себя в роли кузнеца, услышать легенду о легендарном кузнеце.</a:t>
            </a:r>
            <a:endParaRPr sz="700" dirty="0"/>
          </a:p>
        </p:txBody>
      </p:sp>
      <p:sp>
        <p:nvSpPr>
          <p:cNvPr id="335" name="Google Shape;335;p22"/>
          <p:cNvSpPr txBox="1"/>
          <p:nvPr/>
        </p:nvSpPr>
        <p:spPr bwMode="auto">
          <a:xfrm>
            <a:off x="735405" y="1684773"/>
            <a:ext cx="2070483" cy="149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700"/>
          </a:p>
        </p:txBody>
      </p:sp>
      <p:sp>
        <p:nvSpPr>
          <p:cNvPr id="336" name="Google Shape;336;p22"/>
          <p:cNvSpPr txBox="1"/>
          <p:nvPr/>
        </p:nvSpPr>
        <p:spPr bwMode="auto">
          <a:xfrm>
            <a:off x="6509304" y="1524573"/>
            <a:ext cx="1836956" cy="320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500" b="1" i="0" u="none" strike="noStrike" cap="none">
                <a:solidFill>
                  <a:srgbClr val="414042"/>
                </a:solidFill>
                <a:latin typeface="Martel"/>
                <a:ea typeface="Martel"/>
                <a:cs typeface="Martel"/>
              </a:rPr>
              <a:t>Особенности</a:t>
            </a:r>
            <a:endParaRPr sz="700"/>
          </a:p>
        </p:txBody>
      </p:sp>
      <p:sp>
        <p:nvSpPr>
          <p:cNvPr id="134381602" name="Google Shape;336;p22"/>
          <p:cNvSpPr txBox="1"/>
          <p:nvPr/>
        </p:nvSpPr>
        <p:spPr bwMode="auto">
          <a:xfrm>
            <a:off x="831701" y="1524573"/>
            <a:ext cx="1843795" cy="320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500" b="1" i="0" u="none" strike="noStrike" cap="none">
                <a:solidFill>
                  <a:srgbClr val="414042"/>
                </a:solidFill>
                <a:latin typeface="Martel"/>
                <a:ea typeface="Martel"/>
                <a:cs typeface="Martel"/>
              </a:rPr>
              <a:t>История</a:t>
            </a:r>
            <a:endParaRPr sz="7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 xmlns:m="http://schemas.openxmlformats.org/officeDocument/2006/math" xmlns:w="http://schemas.openxmlformats.org/wordprocessingml/2006/main">
      <p:transition spd="slow" advClick="1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EDD7CD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329412793" name="Google Shape;291;p20"/>
          <p:cNvGrpSpPr/>
          <p:nvPr/>
        </p:nvGrpSpPr>
        <p:grpSpPr bwMode="auto">
          <a:xfrm>
            <a:off x="361127" y="298756"/>
            <a:ext cx="8421744" cy="4477797"/>
            <a:chOff x="0" y="-38099"/>
            <a:chExt cx="4705632" cy="2501959"/>
          </a:xfrm>
        </p:grpSpPr>
        <p:sp>
          <p:nvSpPr>
            <p:cNvPr id="146593423" name="Google Shape;292;p20"/>
            <p:cNvSpPr/>
            <p:nvPr/>
          </p:nvSpPr>
          <p:spPr bwMode="auto">
            <a:xfrm>
              <a:off x="0" y="0"/>
              <a:ext cx="4705632" cy="2463859"/>
            </a:xfrm>
            <a:custGeom>
              <a:avLst/>
              <a:gdLst/>
              <a:ahLst/>
              <a:cxnLst/>
              <a:rect l="l" t="t" r="r" b="b"/>
              <a:pathLst>
                <a:path w="4705633" h="2463860" extrusionOk="0">
                  <a:moveTo>
                    <a:pt x="13789" y="0"/>
                  </a:moveTo>
                  <a:lnTo>
                    <a:pt x="4691844" y="0"/>
                  </a:lnTo>
                  <a:cubicBezTo>
                    <a:pt x="4699459" y="0"/>
                    <a:pt x="4705633" y="6174"/>
                    <a:pt x="4705633" y="13789"/>
                  </a:cubicBezTo>
                  <a:lnTo>
                    <a:pt x="4705633" y="2450071"/>
                  </a:lnTo>
                  <a:cubicBezTo>
                    <a:pt x="4705633" y="2457686"/>
                    <a:pt x="4699459" y="2463860"/>
                    <a:pt x="4691844" y="2463860"/>
                  </a:cubicBezTo>
                  <a:lnTo>
                    <a:pt x="13789" y="2463860"/>
                  </a:lnTo>
                  <a:cubicBezTo>
                    <a:pt x="10132" y="2463860"/>
                    <a:pt x="6625" y="2462407"/>
                    <a:pt x="4039" y="2459821"/>
                  </a:cubicBezTo>
                  <a:cubicBezTo>
                    <a:pt x="1453" y="2457235"/>
                    <a:pt x="0" y="2453728"/>
                    <a:pt x="0" y="2450071"/>
                  </a:cubicBezTo>
                  <a:lnTo>
                    <a:pt x="0" y="13789"/>
                  </a:lnTo>
                  <a:cubicBezTo>
                    <a:pt x="0" y="10132"/>
                    <a:pt x="1453" y="6625"/>
                    <a:pt x="4039" y="4039"/>
                  </a:cubicBezTo>
                  <a:cubicBezTo>
                    <a:pt x="6625" y="1453"/>
                    <a:pt x="10132" y="0"/>
                    <a:pt x="13789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 cmpd="sng">
              <a:solidFill>
                <a:srgbClr val="70707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4" tIns="45724" rIns="45724" bIns="45724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569649174" name="Google Shape;293;p20"/>
            <p:cNvSpPr txBox="1"/>
            <p:nvPr/>
          </p:nvSpPr>
          <p:spPr bwMode="auto">
            <a:xfrm>
              <a:off x="0" y="-38099"/>
              <a:ext cx="4705632" cy="2501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399" tIns="25399" rIns="25399" bIns="25399" anchor="ctr" anchorCtr="0">
              <a:noAutofit/>
            </a:bodyPr>
            <a:lstStyle/>
            <a:p>
              <a:pPr marL="0" marR="0" lvl="0" indent="0" algn="l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pic>
        <p:nvPicPr>
          <p:cNvPr id="1516360163" name="Google Shape;294;p20"/>
          <p:cNvPicPr/>
          <p:nvPr/>
        </p:nvPicPr>
        <p:blipFill>
          <a:blip r:embed="rId3"/>
          <a:stretch/>
        </p:blipFill>
        <p:spPr bwMode="auto">
          <a:xfrm>
            <a:off x="772445" y="514349"/>
            <a:ext cx="3594470" cy="1611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8061737" name="Google Shape;295;p20"/>
          <p:cNvPicPr/>
          <p:nvPr/>
        </p:nvPicPr>
        <p:blipFill>
          <a:blip r:embed="rId4"/>
          <a:stretch/>
        </p:blipFill>
        <p:spPr bwMode="auto">
          <a:xfrm>
            <a:off x="4756258" y="514350"/>
            <a:ext cx="3873391" cy="1611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242732" name="Google Shape;296;p20"/>
          <p:cNvPicPr/>
          <p:nvPr/>
        </p:nvPicPr>
        <p:blipFill>
          <a:blip r:embed="rId5"/>
          <a:stretch/>
        </p:blipFill>
        <p:spPr bwMode="auto">
          <a:xfrm>
            <a:off x="772445" y="2253706"/>
            <a:ext cx="3594470" cy="1552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23269" name="Google Shape;297;p20"/>
          <p:cNvPicPr/>
          <p:nvPr/>
        </p:nvPicPr>
        <p:blipFill>
          <a:blip r:embed="rId6"/>
          <a:stretch/>
        </p:blipFill>
        <p:spPr bwMode="auto">
          <a:xfrm>
            <a:off x="4804926" y="2260123"/>
            <a:ext cx="3824723" cy="1545759"/>
          </a:xfrm>
          <a:prstGeom prst="rect">
            <a:avLst/>
          </a:prstGeom>
          <a:noFill/>
          <a:ln>
            <a:noFill/>
          </a:ln>
        </p:spPr>
      </p:pic>
      <p:sp>
        <p:nvSpPr>
          <p:cNvPr id="507504040" name="Google Shape;298;p20"/>
          <p:cNvSpPr txBox="1"/>
          <p:nvPr/>
        </p:nvSpPr>
        <p:spPr bwMode="auto">
          <a:xfrm>
            <a:off x="555753" y="3805882"/>
            <a:ext cx="8033211" cy="853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400" b="0" i="0" u="none" strike="noStrike" cap="none" spc="0" dirty="0">
                <a:solidFill>
                  <a:schemeClr val="tx1"/>
                </a:solidFill>
                <a:latin typeface="Book Antiqua"/>
                <a:ea typeface="Book Antiqua"/>
                <a:cs typeface="Book Antiqua"/>
              </a:rPr>
              <a:t>Более 50 мастеров из городов России - Москвы, Санкт-Петербурга, Казани, Кирова, Череповца, Перми, Вологды, Елабуги, Чебоксар, Ульяновска, Коломны, Сергиева Посада, Павловского посада, из Республики Коми Сыктывкара, Сосногорска, </a:t>
            </a:r>
            <a:r>
              <a:rPr lang="ru-RU" sz="1400" b="0" i="0" u="none" strike="noStrike" cap="none" spc="0" dirty="0" err="1">
                <a:solidFill>
                  <a:schemeClr val="tx1"/>
                </a:solidFill>
                <a:latin typeface="Book Antiqua"/>
                <a:ea typeface="Book Antiqua"/>
                <a:cs typeface="Book Antiqua"/>
              </a:rPr>
              <a:t>Выльгорта</a:t>
            </a:r>
            <a:r>
              <a:rPr lang="ru-RU" sz="1400" b="0" i="0" u="none" strike="noStrike" cap="none" spc="0" dirty="0">
                <a:solidFill>
                  <a:schemeClr val="tx1"/>
                </a:solidFill>
                <a:latin typeface="Book Antiqua"/>
                <a:ea typeface="Book Antiqua"/>
                <a:cs typeface="Book Antiqua"/>
              </a:rPr>
              <a:t>, Корткероса, а так же из зарубежья - Праги, Парижа, Брно, Стокгольма куют на глазах зрителей. </a:t>
            </a:r>
            <a:endParaRPr sz="1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 xmlns:m="http://schemas.openxmlformats.org/officeDocument/2006/math" xmlns:w="http://schemas.openxmlformats.org/wordprocessingml/2006/main">
      <p:transition spd="slow" advClick="1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EDD7CD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693265349" name="Google Shape;162;p13"/>
          <p:cNvGrpSpPr/>
          <p:nvPr/>
        </p:nvGrpSpPr>
        <p:grpSpPr bwMode="auto">
          <a:xfrm>
            <a:off x="361126" y="298755"/>
            <a:ext cx="8421743" cy="4477797"/>
            <a:chOff x="0" y="-38098"/>
            <a:chExt cx="4705631" cy="2501958"/>
          </a:xfrm>
        </p:grpSpPr>
        <p:sp>
          <p:nvSpPr>
            <p:cNvPr id="1794929819" name="Google Shape;163;p13"/>
            <p:cNvSpPr/>
            <p:nvPr/>
          </p:nvSpPr>
          <p:spPr bwMode="auto">
            <a:xfrm>
              <a:off x="0" y="0"/>
              <a:ext cx="4705631" cy="2463858"/>
            </a:xfrm>
            <a:custGeom>
              <a:avLst/>
              <a:gdLst/>
              <a:ahLst/>
              <a:cxnLst/>
              <a:rect l="l" t="t" r="r" b="b"/>
              <a:pathLst>
                <a:path w="4705633" h="2463860" extrusionOk="0">
                  <a:moveTo>
                    <a:pt x="13789" y="0"/>
                  </a:moveTo>
                  <a:lnTo>
                    <a:pt x="4691844" y="0"/>
                  </a:lnTo>
                  <a:cubicBezTo>
                    <a:pt x="4699459" y="0"/>
                    <a:pt x="4705633" y="6174"/>
                    <a:pt x="4705633" y="13789"/>
                  </a:cubicBezTo>
                  <a:lnTo>
                    <a:pt x="4705633" y="2450071"/>
                  </a:lnTo>
                  <a:cubicBezTo>
                    <a:pt x="4705633" y="2457686"/>
                    <a:pt x="4699459" y="2463860"/>
                    <a:pt x="4691844" y="2463860"/>
                  </a:cubicBezTo>
                  <a:lnTo>
                    <a:pt x="13789" y="2463860"/>
                  </a:lnTo>
                  <a:cubicBezTo>
                    <a:pt x="10132" y="2463860"/>
                    <a:pt x="6625" y="2462407"/>
                    <a:pt x="4039" y="2459821"/>
                  </a:cubicBezTo>
                  <a:cubicBezTo>
                    <a:pt x="1453" y="2457235"/>
                    <a:pt x="0" y="2453728"/>
                    <a:pt x="0" y="2450071"/>
                  </a:cubicBezTo>
                  <a:lnTo>
                    <a:pt x="0" y="13789"/>
                  </a:lnTo>
                  <a:cubicBezTo>
                    <a:pt x="0" y="10132"/>
                    <a:pt x="1453" y="6625"/>
                    <a:pt x="4039" y="4039"/>
                  </a:cubicBezTo>
                  <a:cubicBezTo>
                    <a:pt x="6625" y="1453"/>
                    <a:pt x="10132" y="0"/>
                    <a:pt x="13789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 cmpd="sng">
              <a:solidFill>
                <a:srgbClr val="70707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2" tIns="45722" rIns="45722" bIns="457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706176477" name="Google Shape;164;p13"/>
            <p:cNvSpPr txBox="1"/>
            <p:nvPr/>
          </p:nvSpPr>
          <p:spPr bwMode="auto">
            <a:xfrm>
              <a:off x="0" y="-38098"/>
              <a:ext cx="4705631" cy="25019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398" tIns="25398" rIns="25398" bIns="25398" anchor="ctr" anchorCtr="0">
              <a:noAutofit/>
            </a:bodyPr>
            <a:lstStyle/>
            <a:p>
              <a:pPr marL="0" marR="0" lvl="0" indent="0" algn="l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pic>
        <p:nvPicPr>
          <p:cNvPr id="1271059017" name="Google Shape;165;p13"/>
          <p:cNvPicPr/>
          <p:nvPr/>
        </p:nvPicPr>
        <p:blipFill>
          <a:blip r:embed="rId3"/>
          <a:stretch/>
        </p:blipFill>
        <p:spPr bwMode="auto">
          <a:xfrm>
            <a:off x="5062171" y="533303"/>
            <a:ext cx="3567478" cy="4109469"/>
          </a:xfrm>
          <a:prstGeom prst="rect">
            <a:avLst/>
          </a:prstGeom>
          <a:noFill/>
          <a:ln>
            <a:noFill/>
          </a:ln>
        </p:spPr>
      </p:pic>
      <p:sp>
        <p:nvSpPr>
          <p:cNvPr id="1047182437" name="Google Shape;167;p13"/>
          <p:cNvSpPr txBox="1"/>
          <p:nvPr/>
        </p:nvSpPr>
        <p:spPr bwMode="auto">
          <a:xfrm>
            <a:off x="510854" y="533303"/>
            <a:ext cx="4282521" cy="1003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defRPr/>
            </a:pPr>
            <a:r>
              <a:rPr lang="ru-RU" sz="2800" b="0" i="0" u="none" strike="noStrike" cap="none" spc="0" dirty="0">
                <a:solidFill>
                  <a:schemeClr val="tx1"/>
                </a:solidFill>
                <a:latin typeface="Book Antiqua"/>
                <a:ea typeface="Book Antiqua"/>
                <a:cs typeface="Book Antiqua"/>
              </a:rPr>
              <a:t>Памятные места Корткероса</a:t>
            </a:r>
            <a:r>
              <a:rPr lang="ru-RU" sz="4200" b="0" i="0" u="none" strike="noStrike" cap="none" dirty="0">
                <a:solidFill>
                  <a:srgbClr val="474747"/>
                </a:solidFill>
                <a:latin typeface="Martel"/>
                <a:ea typeface="Martel"/>
                <a:cs typeface="Martel"/>
              </a:rPr>
              <a:t> </a:t>
            </a:r>
            <a:endParaRPr b="1" dirty="0"/>
          </a:p>
          <a:p>
            <a:pPr marL="0" marR="0" lvl="0" indent="0" algn="ctr">
              <a:lnSpc>
                <a:spcPct val="139997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700" dirty="0"/>
          </a:p>
        </p:txBody>
      </p:sp>
      <p:sp>
        <p:nvSpPr>
          <p:cNvPr id="881994585" name="Google Shape;168;p13"/>
          <p:cNvSpPr txBox="1"/>
          <p:nvPr/>
        </p:nvSpPr>
        <p:spPr bwMode="auto">
          <a:xfrm>
            <a:off x="753542" y="1702814"/>
            <a:ext cx="3920680" cy="2133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lvl="0" indent="-342900" algn="ctr">
              <a:spcBef>
                <a:spcPts val="0"/>
              </a:spcBef>
              <a:buNone/>
              <a:defRPr/>
            </a:pPr>
            <a:r>
              <a:rPr lang="ru-RU" sz="2000" b="0" i="0" u="none" strike="noStrike" cap="none" spc="0" dirty="0">
                <a:solidFill>
                  <a:schemeClr val="tx1"/>
                </a:solidFill>
                <a:latin typeface="Book Antiqua"/>
                <a:ea typeface="Book Antiqua"/>
                <a:cs typeface="Book Antiqua"/>
              </a:rPr>
              <a:t> </a:t>
            </a:r>
            <a:r>
              <a:rPr lang="en-US" sz="2000" b="1" i="0" u="none" strike="noStrike" cap="none" spc="0" dirty="0" err="1">
                <a:solidFill>
                  <a:schemeClr val="bg2"/>
                </a:solidFill>
                <a:latin typeface="Monotype Corsiva"/>
                <a:ea typeface="Monotype Corsiva"/>
                <a:cs typeface="Monotype Corsiva"/>
              </a:rPr>
              <a:t>Камень</a:t>
            </a:r>
            <a:r>
              <a:rPr lang="en-US" sz="2000" b="1" i="0" u="none" strike="noStrike" cap="none" spc="0" dirty="0">
                <a:solidFill>
                  <a:schemeClr val="bg2"/>
                </a:solidFill>
                <a:latin typeface="Monotype Corsiva"/>
                <a:ea typeface="Monotype Corsiva"/>
                <a:cs typeface="Monotype Corsiva"/>
              </a:rPr>
              <a:t> с </a:t>
            </a:r>
            <a:r>
              <a:rPr lang="en-US" sz="2000" b="1" i="0" u="none" strike="noStrike" cap="none" spc="0" dirty="0" err="1">
                <a:solidFill>
                  <a:schemeClr val="bg2"/>
                </a:solidFill>
                <a:latin typeface="Monotype Corsiva"/>
                <a:ea typeface="Monotype Corsiva"/>
                <a:cs typeface="Monotype Corsiva"/>
              </a:rPr>
              <a:t>памятным</a:t>
            </a:r>
            <a:r>
              <a:rPr lang="en-US" sz="2000" b="1" i="0" u="none" strike="noStrike" cap="none" spc="0" dirty="0">
                <a:solidFill>
                  <a:schemeClr val="bg2"/>
                </a:solidFill>
                <a:latin typeface="Monotype Corsiva"/>
                <a:ea typeface="Monotype Corsiva"/>
                <a:cs typeface="Monotype Corsiva"/>
              </a:rPr>
              <a:t> </a:t>
            </a:r>
            <a:r>
              <a:rPr lang="en-US" sz="2000" b="1" i="0" u="none" strike="noStrike" cap="none" spc="0" dirty="0" err="1">
                <a:solidFill>
                  <a:schemeClr val="bg2"/>
                </a:solidFill>
                <a:latin typeface="Monotype Corsiva"/>
                <a:ea typeface="Monotype Corsiva"/>
                <a:cs typeface="Monotype Corsiva"/>
              </a:rPr>
              <a:t>знаком</a:t>
            </a:r>
            <a:r>
              <a:rPr lang="en-US" sz="2000" b="0" i="0" u="none" strike="noStrike" cap="none" spc="0" dirty="0">
                <a:solidFill>
                  <a:schemeClr val="bg2"/>
                </a:solidFill>
                <a:latin typeface="Arial"/>
                <a:ea typeface="Arial"/>
                <a:cs typeface="Arial"/>
              </a:rPr>
              <a:t> </a:t>
            </a:r>
            <a:endParaRPr sz="2000" dirty="0"/>
          </a:p>
          <a:p>
            <a:pPr marL="342900" lvl="0" indent="-342900" algn="ctr">
              <a:spcBef>
                <a:spcPts val="0"/>
              </a:spcBef>
              <a:buNone/>
              <a:defRPr/>
            </a:pPr>
            <a:r>
              <a:rPr lang="en-US" sz="2000" b="0" i="0" u="none" strike="noStrike" cap="none" spc="0" dirty="0" err="1">
                <a:solidFill>
                  <a:srgbClr val="000000"/>
                </a:solidFill>
                <a:latin typeface="Book Antiqua" panose="02040602050305030304" pitchFamily="18" charset="0"/>
              </a:rPr>
              <a:t>был</a:t>
            </a:r>
            <a:r>
              <a:rPr lang="en-US" sz="2000" b="0" i="0" u="none" strike="noStrike" cap="none" spc="0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en-US" sz="2000" b="0" i="0" u="none" strike="noStrike" cap="none" spc="0" dirty="0" err="1">
                <a:solidFill>
                  <a:srgbClr val="000000"/>
                </a:solidFill>
                <a:latin typeface="Book Antiqua" panose="02040602050305030304" pitchFamily="18" charset="0"/>
              </a:rPr>
              <a:t>открыт</a:t>
            </a:r>
            <a:r>
              <a:rPr lang="en-US" sz="2000" b="0" i="0" u="none" strike="noStrike" cap="none" spc="0" dirty="0">
                <a:solidFill>
                  <a:srgbClr val="000000"/>
                </a:solidFill>
                <a:latin typeface="Book Antiqua" panose="02040602050305030304" pitchFamily="18" charset="0"/>
              </a:rPr>
              <a:t> к 400-летию </a:t>
            </a:r>
            <a:endParaRPr sz="2000" dirty="0">
              <a:latin typeface="Book Antiqua" panose="02040602050305030304" pitchFamily="18" charset="0"/>
            </a:endParaRPr>
          </a:p>
          <a:p>
            <a:pPr marL="342900" lvl="0" indent="-342900" algn="ctr">
              <a:spcBef>
                <a:spcPts val="0"/>
              </a:spcBef>
              <a:buNone/>
              <a:defRPr/>
            </a:pPr>
            <a:r>
              <a:rPr lang="en-US" sz="2000" b="0" i="0" u="none" strike="noStrike" cap="none" spc="0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en-US" sz="2000" b="0" i="0" u="none" strike="noStrike" cap="none" spc="0" dirty="0" err="1">
                <a:solidFill>
                  <a:srgbClr val="000000"/>
                </a:solidFill>
                <a:latin typeface="Book Antiqua" panose="02040602050305030304" pitchFamily="18" charset="0"/>
              </a:rPr>
              <a:t>села</a:t>
            </a:r>
            <a:r>
              <a:rPr lang="en-US" sz="2000" b="0" i="0" u="none" strike="noStrike" cap="none" spc="0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ru-RU" sz="2000" b="0" i="0" u="none" strike="noStrike" cap="none" spc="0" dirty="0">
                <a:solidFill>
                  <a:srgbClr val="000000"/>
                </a:solidFill>
                <a:latin typeface="Book Antiqua" panose="02040602050305030304" pitchFamily="18" charset="0"/>
              </a:rPr>
              <a:t>Корткерос </a:t>
            </a:r>
            <a:endParaRPr lang="ru-RU" sz="2000" b="0" i="0" u="none" strike="noStrike" cap="none" spc="0" dirty="0">
              <a:solidFill>
                <a:srgbClr val="000000"/>
              </a:solidFill>
              <a:latin typeface="Book Antiqua" panose="02040602050305030304" pitchFamily="18" charset="0"/>
              <a:cs typeface="Times New Roman"/>
            </a:endParaRPr>
          </a:p>
          <a:p>
            <a:pPr marL="342900" lvl="0" indent="-342900" algn="ctr">
              <a:spcBef>
                <a:spcPts val="0"/>
              </a:spcBef>
              <a:buNone/>
              <a:defRPr/>
            </a:pPr>
            <a:r>
              <a:rPr lang="en-US" sz="2000" b="0" i="0" u="none" strike="noStrike" cap="none" spc="0" dirty="0" err="1">
                <a:solidFill>
                  <a:srgbClr val="000000"/>
                </a:solidFill>
                <a:latin typeface="Book Antiqua" panose="02040602050305030304" pitchFamily="18" charset="0"/>
              </a:rPr>
              <a:t>на</a:t>
            </a:r>
            <a:r>
              <a:rPr lang="en-US" sz="2000" b="0" i="0" u="none" strike="noStrike" cap="none" spc="0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en-US" sz="2000" b="0" i="0" u="none" strike="noStrike" cap="none" spc="0" dirty="0" err="1">
                <a:solidFill>
                  <a:srgbClr val="000000"/>
                </a:solidFill>
                <a:latin typeface="Book Antiqua" panose="02040602050305030304" pitchFamily="18" charset="0"/>
              </a:rPr>
              <a:t>берегу</a:t>
            </a:r>
            <a:r>
              <a:rPr lang="en-US" sz="2000" b="0" i="0" u="none" strike="noStrike" cap="none" spc="0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en-US" sz="2000" b="0" i="0" u="none" strike="noStrike" cap="none" spc="0" dirty="0" err="1">
                <a:solidFill>
                  <a:srgbClr val="000000"/>
                </a:solidFill>
                <a:latin typeface="Book Antiqua" panose="02040602050305030304" pitchFamily="18" charset="0"/>
              </a:rPr>
              <a:t>реки</a:t>
            </a:r>
            <a:r>
              <a:rPr lang="ru-RU" sz="2000" dirty="0">
                <a:latin typeface="Book Antiqua" panose="02040602050305030304" pitchFamily="18" charset="0"/>
              </a:rPr>
              <a:t> </a:t>
            </a:r>
            <a:r>
              <a:rPr lang="en-US" sz="2000" b="0" i="0" u="none" strike="noStrike" cap="none" spc="0" dirty="0" err="1">
                <a:solidFill>
                  <a:srgbClr val="000000"/>
                </a:solidFill>
                <a:latin typeface="Book Antiqua" panose="02040602050305030304" pitchFamily="18" charset="0"/>
              </a:rPr>
              <a:t>Кия</a:t>
            </a:r>
            <a:r>
              <a:rPr lang="en-US" sz="2000" b="0" i="0" u="none" strike="noStrike" cap="none" spc="0" dirty="0">
                <a:solidFill>
                  <a:srgbClr val="000000"/>
                </a:solidFill>
                <a:latin typeface="Book Antiqua" panose="02040602050305030304" pitchFamily="18" charset="0"/>
              </a:rPr>
              <a:t>–ю </a:t>
            </a:r>
            <a:endParaRPr sz="2000" dirty="0">
              <a:latin typeface="Book Antiqua" panose="02040602050305030304" pitchFamily="18" charset="0"/>
            </a:endParaRPr>
          </a:p>
          <a:p>
            <a:pPr marL="342900" lvl="0" indent="-342900" algn="ctr">
              <a:spcBef>
                <a:spcPts val="0"/>
              </a:spcBef>
              <a:buNone/>
              <a:defRPr/>
            </a:pPr>
            <a:r>
              <a:rPr lang="en-US" sz="2000" b="0" i="0" u="none" strike="noStrike" cap="none" spc="0" dirty="0" err="1">
                <a:solidFill>
                  <a:srgbClr val="000000"/>
                </a:solidFill>
                <a:latin typeface="Book Antiqua" panose="02040602050305030304" pitchFamily="18" charset="0"/>
              </a:rPr>
              <a:t>на</a:t>
            </a:r>
            <a:r>
              <a:rPr lang="en-US" sz="2000" b="0" i="0" u="none" strike="noStrike" cap="none" spc="0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en-US" sz="2000" b="0" i="0" u="none" strike="noStrike" cap="none" spc="0" dirty="0" err="1">
                <a:solidFill>
                  <a:srgbClr val="000000"/>
                </a:solidFill>
                <a:latin typeface="Book Antiqua" panose="02040602050305030304" pitchFamily="18" charset="0"/>
              </a:rPr>
              <a:t>символическом</a:t>
            </a:r>
            <a:r>
              <a:rPr lang="en-US" sz="2000" b="0" i="0" u="none" strike="noStrike" cap="none" spc="0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en-US" sz="2000" b="0" i="0" u="none" strike="noStrike" cap="none" spc="0" dirty="0" err="1">
                <a:solidFill>
                  <a:srgbClr val="000000"/>
                </a:solidFill>
                <a:latin typeface="Book Antiqua" panose="02040602050305030304" pitchFamily="18" charset="0"/>
              </a:rPr>
              <a:t>месте</a:t>
            </a:r>
            <a:r>
              <a:rPr lang="en-US" sz="2000" b="0" i="0" u="none" strike="noStrike" cap="none" spc="0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en-US" sz="2000" b="0" i="0" u="none" strike="noStrike" cap="none" spc="0" dirty="0" err="1">
                <a:solidFill>
                  <a:srgbClr val="000000"/>
                </a:solidFill>
                <a:latin typeface="Book Antiqua" panose="02040602050305030304" pitchFamily="18" charset="0"/>
              </a:rPr>
              <a:t>возникновения</a:t>
            </a:r>
            <a:r>
              <a:rPr lang="en-US" sz="2000" b="0" i="0" u="none" strike="noStrike" cap="none" spc="0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en-US" sz="2000" b="0" i="0" u="none" strike="noStrike" cap="none" spc="0" dirty="0" err="1">
                <a:solidFill>
                  <a:srgbClr val="000000"/>
                </a:solidFill>
                <a:latin typeface="Book Antiqua" panose="02040602050305030304" pitchFamily="18" charset="0"/>
              </a:rPr>
              <a:t>села</a:t>
            </a:r>
            <a:r>
              <a:rPr lang="ru-RU" sz="2000" b="0" i="0" u="none" strike="noStrike" cap="none" spc="0" dirty="0">
                <a:solidFill>
                  <a:srgbClr val="000000"/>
                </a:solidFill>
                <a:latin typeface="Book Antiqua" panose="02040602050305030304" pitchFamily="18" charset="0"/>
              </a:rPr>
              <a:t>.</a:t>
            </a:r>
            <a:endParaRPr sz="2000" dirty="0">
              <a:latin typeface="Book Antiqua" panose="02040602050305030304" pitchFamily="18" charset="0"/>
            </a:endParaRPr>
          </a:p>
          <a:p>
            <a:pPr>
              <a:defRPr/>
            </a:pPr>
            <a:endParaRPr sz="2000" dirty="0"/>
          </a:p>
        </p:txBody>
      </p:sp>
      <p:cxnSp>
        <p:nvCxnSpPr>
          <p:cNvPr id="617585342" name="Google Shape;169;p13"/>
          <p:cNvCxnSpPr>
            <a:cxnSpLocks/>
          </p:cNvCxnSpPr>
          <p:nvPr/>
        </p:nvCxnSpPr>
        <p:spPr bwMode="auto">
          <a:xfrm>
            <a:off x="4938032" y="366944"/>
            <a:ext cx="0" cy="4409607"/>
          </a:xfrm>
          <a:prstGeom prst="straightConnector1">
            <a:avLst/>
          </a:prstGeom>
          <a:noFill/>
          <a:ln w="28575" cap="flat" cmpd="sng">
            <a:solidFill>
              <a:srgbClr val="70707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 xmlns:m="http://schemas.openxmlformats.org/officeDocument/2006/math" xmlns:w="http://schemas.openxmlformats.org/wordprocessingml/2006/main">
      <p:transition spd="slow" advClick="1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EDD7CD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75" name="Google Shape;275;p19"/>
          <p:cNvGrpSpPr/>
          <p:nvPr/>
        </p:nvGrpSpPr>
        <p:grpSpPr bwMode="auto">
          <a:xfrm>
            <a:off x="361127" y="298756"/>
            <a:ext cx="8421744" cy="4477797"/>
            <a:chOff x="0" y="0"/>
            <a:chExt cx="8421744" cy="4477797"/>
          </a:xfrm>
        </p:grpSpPr>
        <p:sp>
          <p:nvSpPr>
            <p:cNvPr id="276" name="Google Shape;276;p19"/>
            <p:cNvSpPr/>
            <p:nvPr/>
          </p:nvSpPr>
          <p:spPr bwMode="auto">
            <a:xfrm>
              <a:off x="0" y="68187"/>
              <a:ext cx="8421744" cy="4409608"/>
            </a:xfrm>
            <a:custGeom>
              <a:avLst/>
              <a:gdLst/>
              <a:ahLst/>
              <a:cxnLst/>
              <a:rect l="l" t="t" r="r" b="b"/>
              <a:pathLst>
                <a:path w="4705633" h="2463860" extrusionOk="0">
                  <a:moveTo>
                    <a:pt x="13789" y="0"/>
                  </a:moveTo>
                  <a:lnTo>
                    <a:pt x="4691844" y="0"/>
                  </a:lnTo>
                  <a:cubicBezTo>
                    <a:pt x="4699459" y="0"/>
                    <a:pt x="4705633" y="6174"/>
                    <a:pt x="4705633" y="13789"/>
                  </a:cubicBezTo>
                  <a:lnTo>
                    <a:pt x="4705633" y="2450071"/>
                  </a:lnTo>
                  <a:cubicBezTo>
                    <a:pt x="4705633" y="2457686"/>
                    <a:pt x="4699459" y="2463860"/>
                    <a:pt x="4691844" y="2463860"/>
                  </a:cubicBezTo>
                  <a:lnTo>
                    <a:pt x="13789" y="2463860"/>
                  </a:lnTo>
                  <a:cubicBezTo>
                    <a:pt x="10132" y="2463860"/>
                    <a:pt x="6625" y="2462407"/>
                    <a:pt x="4039" y="2459821"/>
                  </a:cubicBezTo>
                  <a:cubicBezTo>
                    <a:pt x="1453" y="2457235"/>
                    <a:pt x="0" y="2453728"/>
                    <a:pt x="0" y="2450071"/>
                  </a:cubicBezTo>
                  <a:lnTo>
                    <a:pt x="0" y="13789"/>
                  </a:lnTo>
                  <a:cubicBezTo>
                    <a:pt x="0" y="10132"/>
                    <a:pt x="1453" y="6625"/>
                    <a:pt x="4039" y="4039"/>
                  </a:cubicBezTo>
                  <a:cubicBezTo>
                    <a:pt x="6625" y="1453"/>
                    <a:pt x="10132" y="0"/>
                    <a:pt x="13789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 cmpd="sng">
              <a:solidFill>
                <a:srgbClr val="70707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77" name="Google Shape;277;p19"/>
            <p:cNvSpPr txBox="1"/>
            <p:nvPr/>
          </p:nvSpPr>
          <p:spPr bwMode="auto">
            <a:xfrm>
              <a:off x="0" y="0"/>
              <a:ext cx="8421744" cy="44777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278" name="Google Shape;278;p19"/>
          <p:cNvSpPr txBox="1"/>
          <p:nvPr/>
        </p:nvSpPr>
        <p:spPr bwMode="auto">
          <a:xfrm>
            <a:off x="742016" y="596721"/>
            <a:ext cx="3621748" cy="597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>
              <a:lnSpc>
                <a:spcPct val="139997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 b="0" i="0" u="none" strike="noStrike" cap="none" dirty="0">
                <a:solidFill>
                  <a:srgbClr val="414042"/>
                </a:solidFill>
                <a:latin typeface="Book Antiqua" panose="02040602050305030304" pitchFamily="18" charset="0"/>
                <a:ea typeface="Martel"/>
                <a:cs typeface="Martel"/>
              </a:rPr>
              <a:t>Памятные места</a:t>
            </a:r>
            <a:endParaRPr sz="2800" dirty="0">
              <a:latin typeface="Book Antiqua" panose="02040602050305030304" pitchFamily="18" charset="0"/>
            </a:endParaRPr>
          </a:p>
        </p:txBody>
      </p:sp>
      <p:pic>
        <p:nvPicPr>
          <p:cNvPr id="279" name="Google Shape;279;p19"/>
          <p:cNvPicPr/>
          <p:nvPr/>
        </p:nvPicPr>
        <p:blipFill>
          <a:blip r:embed="rId5"/>
          <a:stretch/>
        </p:blipFill>
        <p:spPr bwMode="auto">
          <a:xfrm>
            <a:off x="4357645" y="596721"/>
            <a:ext cx="4222518" cy="3978058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19"/>
          <p:cNvSpPr txBox="1"/>
          <p:nvPr/>
        </p:nvSpPr>
        <p:spPr bwMode="auto">
          <a:xfrm>
            <a:off x="422279" y="1194477"/>
            <a:ext cx="3635399" cy="420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200" b="1" i="0" u="none" strike="noStrike" cap="none" dirty="0">
                <a:solidFill>
                  <a:srgbClr val="474747"/>
                </a:solidFill>
                <a:latin typeface="+mn-lt"/>
                <a:ea typeface="Martel Sans"/>
                <a:cs typeface="Martel Sans"/>
              </a:rPr>
              <a:t>Отрывок из стихотворения читает</a:t>
            </a:r>
            <a:endParaRPr sz="1200" b="1" i="0" u="none" strike="noStrike" cap="none" dirty="0">
              <a:solidFill>
                <a:srgbClr val="474747"/>
              </a:solidFill>
              <a:latin typeface="+mn-lt"/>
              <a:ea typeface="Martel Sans"/>
              <a:cs typeface="Martel Sans"/>
            </a:endParaRPr>
          </a:p>
          <a:p>
            <a:pPr marL="0" marR="0" lvl="0" indent="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200" b="1" i="0" u="none" strike="noStrike" cap="none" dirty="0">
                <a:solidFill>
                  <a:srgbClr val="474747"/>
                </a:solidFill>
                <a:latin typeface="+mn-lt"/>
                <a:ea typeface="Martel Sans"/>
                <a:cs typeface="Martel Sans"/>
              </a:rPr>
              <a:t> Грицаенко Валерия </a:t>
            </a:r>
            <a:endParaRPr sz="700" b="1" dirty="0">
              <a:latin typeface="+mn-lt"/>
            </a:endParaRPr>
          </a:p>
        </p:txBody>
      </p:sp>
      <p:sp>
        <p:nvSpPr>
          <p:cNvPr id="281" name="Google Shape;281;p19"/>
          <p:cNvSpPr txBox="1"/>
          <p:nvPr/>
        </p:nvSpPr>
        <p:spPr bwMode="auto">
          <a:xfrm>
            <a:off x="742015" y="1627227"/>
            <a:ext cx="1659810" cy="149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700"/>
          </a:p>
        </p:txBody>
      </p:sp>
      <p:cxnSp>
        <p:nvCxnSpPr>
          <p:cNvPr id="284" name="Google Shape;284;p19"/>
          <p:cNvCxnSpPr>
            <a:cxnSpLocks/>
          </p:cNvCxnSpPr>
          <p:nvPr/>
        </p:nvCxnSpPr>
        <p:spPr bwMode="auto">
          <a:xfrm>
            <a:off x="4119892" y="366945"/>
            <a:ext cx="0" cy="4409609"/>
          </a:xfrm>
          <a:prstGeom prst="straightConnector1">
            <a:avLst/>
          </a:prstGeom>
          <a:noFill/>
          <a:ln w="28575" cap="flat" cmpd="sng">
            <a:solidFill>
              <a:srgbClr val="70707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645884048" name="Рисунок 164588404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/>
        </p:blipFill>
        <p:spPr bwMode="auto">
          <a:xfrm>
            <a:off x="954157" y="1717281"/>
            <a:ext cx="2590800" cy="2857500"/>
          </a:xfrm>
          <a:prstGeom prst="rect">
            <a:avLst/>
          </a:prstGeom>
        </p:spPr>
      </p:pic>
      <p:sp>
        <p:nvSpPr>
          <p:cNvPr id="11" name="Google Shape;278;p19"/>
          <p:cNvSpPr txBox="1"/>
          <p:nvPr/>
        </p:nvSpPr>
        <p:spPr bwMode="auto">
          <a:xfrm>
            <a:off x="742015" y="596721"/>
            <a:ext cx="3621748" cy="597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>
              <a:lnSpc>
                <a:spcPct val="139997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 b="0" i="0" u="none" strike="noStrike" cap="none" dirty="0">
                <a:solidFill>
                  <a:srgbClr val="414042"/>
                </a:solidFill>
                <a:latin typeface="Book Antiqua" panose="02040602050305030304" pitchFamily="18" charset="0"/>
                <a:ea typeface="Martel"/>
                <a:cs typeface="Martel"/>
              </a:rPr>
              <a:t>Памятные места</a:t>
            </a:r>
            <a:endParaRPr sz="2800" dirty="0">
              <a:latin typeface="Book Antiqua" panose="0204060205030503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 xmlns:m="http://schemas.openxmlformats.org/officeDocument/2006/math" xmlns:w="http://schemas.openxmlformats.org/wordprocessingml/2006/main">
      <p:transition spd="slow" advClick="1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34" fill="hold"/>
                                        <p:tgtEl>
                                          <p:spTgt spid="1645884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4588404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458840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45884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588404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EDD7CD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40" name="Google Shape;140;p12"/>
          <p:cNvGrpSpPr/>
          <p:nvPr/>
        </p:nvGrpSpPr>
        <p:grpSpPr bwMode="auto">
          <a:xfrm>
            <a:off x="361128" y="298757"/>
            <a:ext cx="8421745" cy="4477797"/>
            <a:chOff x="0" y="-38100"/>
            <a:chExt cx="4705633" cy="2501960"/>
          </a:xfrm>
        </p:grpSpPr>
        <p:sp>
          <p:nvSpPr>
            <p:cNvPr id="141" name="Google Shape;141;p12"/>
            <p:cNvSpPr/>
            <p:nvPr/>
          </p:nvSpPr>
          <p:spPr bwMode="auto">
            <a:xfrm>
              <a:off x="0" y="0"/>
              <a:ext cx="4705633" cy="2463860"/>
            </a:xfrm>
            <a:custGeom>
              <a:avLst/>
              <a:gdLst/>
              <a:ahLst/>
              <a:cxnLst/>
              <a:rect l="l" t="t" r="r" b="b"/>
              <a:pathLst>
                <a:path w="4705633" h="2463860" extrusionOk="0">
                  <a:moveTo>
                    <a:pt x="13789" y="0"/>
                  </a:moveTo>
                  <a:lnTo>
                    <a:pt x="4691844" y="0"/>
                  </a:lnTo>
                  <a:cubicBezTo>
                    <a:pt x="4699459" y="0"/>
                    <a:pt x="4705633" y="6174"/>
                    <a:pt x="4705633" y="13789"/>
                  </a:cubicBezTo>
                  <a:lnTo>
                    <a:pt x="4705633" y="2450071"/>
                  </a:lnTo>
                  <a:cubicBezTo>
                    <a:pt x="4705633" y="2457686"/>
                    <a:pt x="4699459" y="2463860"/>
                    <a:pt x="4691844" y="2463860"/>
                  </a:cubicBezTo>
                  <a:lnTo>
                    <a:pt x="13789" y="2463860"/>
                  </a:lnTo>
                  <a:cubicBezTo>
                    <a:pt x="10132" y="2463860"/>
                    <a:pt x="6625" y="2462407"/>
                    <a:pt x="4039" y="2459821"/>
                  </a:cubicBezTo>
                  <a:cubicBezTo>
                    <a:pt x="1453" y="2457235"/>
                    <a:pt x="0" y="2453728"/>
                    <a:pt x="0" y="2450071"/>
                  </a:cubicBezTo>
                  <a:lnTo>
                    <a:pt x="0" y="13789"/>
                  </a:lnTo>
                  <a:cubicBezTo>
                    <a:pt x="0" y="10132"/>
                    <a:pt x="1453" y="6625"/>
                    <a:pt x="4039" y="4039"/>
                  </a:cubicBezTo>
                  <a:cubicBezTo>
                    <a:pt x="6625" y="1453"/>
                    <a:pt x="10132" y="0"/>
                    <a:pt x="13789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 cmpd="sng">
              <a:solidFill>
                <a:srgbClr val="70707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42" name="Google Shape;142;p12"/>
            <p:cNvSpPr txBox="1"/>
            <p:nvPr/>
          </p:nvSpPr>
          <p:spPr bwMode="auto">
            <a:xfrm>
              <a:off x="0" y="-38100"/>
              <a:ext cx="4705633" cy="25019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cxnSp>
        <p:nvCxnSpPr>
          <p:cNvPr id="143" name="Google Shape;143;p12"/>
          <p:cNvCxnSpPr>
            <a:cxnSpLocks/>
          </p:cNvCxnSpPr>
          <p:nvPr/>
        </p:nvCxnSpPr>
        <p:spPr bwMode="auto">
          <a:xfrm>
            <a:off x="4901784" y="366946"/>
            <a:ext cx="0" cy="4409609"/>
          </a:xfrm>
          <a:prstGeom prst="straightConnector1">
            <a:avLst/>
          </a:prstGeom>
          <a:noFill/>
          <a:ln w="28575" cap="flat" cmpd="sng">
            <a:solidFill>
              <a:srgbClr val="70707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4" name="Google Shape;144;p12"/>
          <p:cNvSpPr/>
          <p:nvPr/>
        </p:nvSpPr>
        <p:spPr bwMode="auto">
          <a:xfrm>
            <a:off x="514350" y="2644512"/>
            <a:ext cx="4223374" cy="1984639"/>
          </a:xfrm>
          <a:custGeom>
            <a:avLst/>
            <a:gdLst/>
            <a:ahLst/>
            <a:cxnLst/>
            <a:rect l="l" t="t" r="r" b="b"/>
            <a:pathLst>
              <a:path w="1308622" h="614945" extrusionOk="0">
                <a:moveTo>
                  <a:pt x="21081" y="0"/>
                </a:moveTo>
                <a:lnTo>
                  <a:pt x="1287541" y="0"/>
                </a:lnTo>
                <a:cubicBezTo>
                  <a:pt x="1293132" y="0"/>
                  <a:pt x="1298494" y="2221"/>
                  <a:pt x="1302448" y="6174"/>
                </a:cubicBezTo>
                <a:cubicBezTo>
                  <a:pt x="1306401" y="10128"/>
                  <a:pt x="1308622" y="15490"/>
                  <a:pt x="1308622" y="21081"/>
                </a:cubicBezTo>
                <a:lnTo>
                  <a:pt x="1308622" y="593864"/>
                </a:lnTo>
                <a:cubicBezTo>
                  <a:pt x="1308622" y="599455"/>
                  <a:pt x="1306401" y="604817"/>
                  <a:pt x="1302448" y="608770"/>
                </a:cubicBezTo>
                <a:cubicBezTo>
                  <a:pt x="1298494" y="612724"/>
                  <a:pt x="1293132" y="614945"/>
                  <a:pt x="1287541" y="614945"/>
                </a:cubicBezTo>
                <a:lnTo>
                  <a:pt x="21081" y="614945"/>
                </a:lnTo>
                <a:cubicBezTo>
                  <a:pt x="15490" y="614945"/>
                  <a:pt x="10128" y="612724"/>
                  <a:pt x="6174" y="608770"/>
                </a:cubicBezTo>
                <a:cubicBezTo>
                  <a:pt x="2221" y="604817"/>
                  <a:pt x="0" y="599455"/>
                  <a:pt x="0" y="593864"/>
                </a:cubicBezTo>
                <a:lnTo>
                  <a:pt x="0" y="21081"/>
                </a:lnTo>
                <a:cubicBezTo>
                  <a:pt x="0" y="15490"/>
                  <a:pt x="2221" y="10128"/>
                  <a:pt x="6174" y="6174"/>
                </a:cubicBezTo>
                <a:cubicBezTo>
                  <a:pt x="10128" y="2221"/>
                  <a:pt x="15490" y="0"/>
                  <a:pt x="21081" y="0"/>
                </a:cubicBezTo>
                <a:close/>
              </a:path>
            </a:pathLst>
          </a:custGeom>
          <a:blipFill>
            <a:blip r:embed="rId3">
              <a:alphaModFix/>
            </a:blip>
            <a:stretch/>
          </a:blipFill>
          <a:ln w="28575" cap="rnd" cmpd="sng">
            <a:solidFill>
              <a:srgbClr val="7070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5" name="Google Shape;145;p12"/>
          <p:cNvSpPr/>
          <p:nvPr/>
        </p:nvSpPr>
        <p:spPr bwMode="auto">
          <a:xfrm>
            <a:off x="514350" y="514350"/>
            <a:ext cx="4223374" cy="2008123"/>
          </a:xfrm>
          <a:custGeom>
            <a:avLst/>
            <a:gdLst/>
            <a:ahLst/>
            <a:cxnLst/>
            <a:rect l="l" t="t" r="r" b="b"/>
            <a:pathLst>
              <a:path w="1308622" h="622222" extrusionOk="0">
                <a:moveTo>
                  <a:pt x="21081" y="0"/>
                </a:moveTo>
                <a:lnTo>
                  <a:pt x="1287541" y="0"/>
                </a:lnTo>
                <a:cubicBezTo>
                  <a:pt x="1293132" y="0"/>
                  <a:pt x="1298494" y="2221"/>
                  <a:pt x="1302448" y="6174"/>
                </a:cubicBezTo>
                <a:cubicBezTo>
                  <a:pt x="1306401" y="10128"/>
                  <a:pt x="1308622" y="15490"/>
                  <a:pt x="1308622" y="21081"/>
                </a:cubicBezTo>
                <a:lnTo>
                  <a:pt x="1308622" y="601141"/>
                </a:lnTo>
                <a:cubicBezTo>
                  <a:pt x="1308622" y="606732"/>
                  <a:pt x="1306401" y="612094"/>
                  <a:pt x="1302448" y="616047"/>
                </a:cubicBezTo>
                <a:cubicBezTo>
                  <a:pt x="1298494" y="620001"/>
                  <a:pt x="1293132" y="622222"/>
                  <a:pt x="1287541" y="622222"/>
                </a:cubicBezTo>
                <a:lnTo>
                  <a:pt x="21081" y="622222"/>
                </a:lnTo>
                <a:cubicBezTo>
                  <a:pt x="15490" y="622222"/>
                  <a:pt x="10128" y="620001"/>
                  <a:pt x="6174" y="616047"/>
                </a:cubicBezTo>
                <a:cubicBezTo>
                  <a:pt x="2221" y="612094"/>
                  <a:pt x="0" y="606732"/>
                  <a:pt x="0" y="601141"/>
                </a:cubicBezTo>
                <a:lnTo>
                  <a:pt x="0" y="21081"/>
                </a:lnTo>
                <a:cubicBezTo>
                  <a:pt x="0" y="15490"/>
                  <a:pt x="2221" y="10128"/>
                  <a:pt x="6174" y="6174"/>
                </a:cubicBezTo>
                <a:cubicBezTo>
                  <a:pt x="10128" y="2221"/>
                  <a:pt x="15490" y="0"/>
                  <a:pt x="21081" y="0"/>
                </a:cubicBezTo>
                <a:close/>
              </a:path>
            </a:pathLst>
          </a:custGeom>
          <a:blipFill>
            <a:blip r:embed="rId4">
              <a:alphaModFix/>
            </a:blip>
            <a:stretch/>
          </a:blipFill>
          <a:ln w="28575" cap="rnd" cmpd="sng">
            <a:solidFill>
              <a:srgbClr val="7070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grpSp>
        <p:nvGrpSpPr>
          <p:cNvPr id="146" name="Google Shape;146;p12"/>
          <p:cNvGrpSpPr/>
          <p:nvPr/>
        </p:nvGrpSpPr>
        <p:grpSpPr bwMode="auto">
          <a:xfrm>
            <a:off x="5195177" y="776576"/>
            <a:ext cx="3294303" cy="3735872"/>
            <a:chOff x="0" y="0"/>
            <a:chExt cx="3294303" cy="3735872"/>
          </a:xfrm>
        </p:grpSpPr>
        <p:sp>
          <p:nvSpPr>
            <p:cNvPr id="147" name="Google Shape;147;p12"/>
            <p:cNvSpPr txBox="1"/>
            <p:nvPr/>
          </p:nvSpPr>
          <p:spPr bwMode="auto">
            <a:xfrm>
              <a:off x="0" y="1750531"/>
              <a:ext cx="2265319" cy="256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>
                <a:lnSpc>
                  <a:spcPct val="139991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200" b="0" i="0" u="none" strike="noStrike" cap="none" dirty="0">
                  <a:solidFill>
                    <a:srgbClr val="474747"/>
                  </a:solidFill>
                  <a:latin typeface="+mn-lt"/>
                  <a:ea typeface="Martel Sans"/>
                  <a:cs typeface="Martel Sans"/>
                </a:rPr>
                <a:t>Галушка П., 11 класс</a:t>
              </a:r>
              <a:endParaRPr sz="700" dirty="0">
                <a:latin typeface="+mn-lt"/>
              </a:endParaRPr>
            </a:p>
          </p:txBody>
        </p:sp>
        <p:sp>
          <p:nvSpPr>
            <p:cNvPr id="148" name="Google Shape;148;p12"/>
            <p:cNvSpPr txBox="1"/>
            <p:nvPr/>
          </p:nvSpPr>
          <p:spPr bwMode="auto">
            <a:xfrm>
              <a:off x="1378867" y="1750531"/>
              <a:ext cx="1767861" cy="2585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r">
                <a:lnSpc>
                  <a:spcPct val="139991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en" sz="1200" b="0" i="0" u="none" strike="noStrike" cap="none" dirty="0">
                  <a:solidFill>
                    <a:srgbClr val="474747"/>
                  </a:solidFill>
                  <a:latin typeface="+mn-lt"/>
                  <a:ea typeface="Martel Sans"/>
                  <a:cs typeface="Martel Sans"/>
                </a:rPr>
                <a:t>1</a:t>
              </a:r>
              <a:r>
                <a:rPr lang="en" sz="1200" b="0" i="0" u="none" strike="noStrike" cap="none" dirty="0">
                  <a:solidFill>
                    <a:srgbClr val="474747"/>
                  </a:solidFill>
                  <a:latin typeface="Martel Sans"/>
                  <a:ea typeface="Martel Sans"/>
                  <a:cs typeface="Martel Sans"/>
                </a:rPr>
                <a:t>.</a:t>
              </a:r>
              <a:endParaRPr sz="700" dirty="0"/>
            </a:p>
          </p:txBody>
        </p:sp>
        <p:sp>
          <p:nvSpPr>
            <p:cNvPr id="149" name="Google Shape;149;p12"/>
            <p:cNvSpPr txBox="1"/>
            <p:nvPr/>
          </p:nvSpPr>
          <p:spPr bwMode="auto">
            <a:xfrm>
              <a:off x="0" y="2711091"/>
              <a:ext cx="1782982" cy="256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>
                <a:lnSpc>
                  <a:spcPct val="139991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200" b="0" i="0" u="none" strike="noStrike" cap="none" dirty="0">
                  <a:solidFill>
                    <a:srgbClr val="474747"/>
                  </a:solidFill>
                  <a:latin typeface="+mn-lt"/>
                  <a:ea typeface="Martel Sans"/>
                  <a:cs typeface="Martel Sans"/>
                </a:rPr>
                <a:t>Руководители проекта:</a:t>
              </a:r>
              <a:endParaRPr sz="700" dirty="0">
                <a:latin typeface="+mn-lt"/>
              </a:endParaRPr>
            </a:p>
          </p:txBody>
        </p:sp>
        <p:sp>
          <p:nvSpPr>
            <p:cNvPr id="150" name="Google Shape;150;p12"/>
            <p:cNvSpPr txBox="1"/>
            <p:nvPr/>
          </p:nvSpPr>
          <p:spPr bwMode="auto">
            <a:xfrm>
              <a:off x="1378867" y="2711091"/>
              <a:ext cx="1767861" cy="2585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r">
                <a:lnSpc>
                  <a:spcPct val="139991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en" sz="1200" b="0" i="0" u="none" strike="noStrike" cap="none" dirty="0">
                  <a:solidFill>
                    <a:srgbClr val="474747"/>
                  </a:solidFill>
                  <a:latin typeface="+mn-lt"/>
                  <a:ea typeface="Martel Sans"/>
                  <a:cs typeface="Martel Sans"/>
                </a:rPr>
                <a:t>4</a:t>
              </a:r>
              <a:r>
                <a:rPr lang="en" sz="1200" b="0" i="0" u="none" strike="noStrike" cap="none" dirty="0">
                  <a:solidFill>
                    <a:srgbClr val="474747"/>
                  </a:solidFill>
                  <a:latin typeface="Martel Sans"/>
                  <a:ea typeface="Martel Sans"/>
                  <a:cs typeface="Martel Sans"/>
                </a:rPr>
                <a:t>.</a:t>
              </a:r>
              <a:endParaRPr sz="700" dirty="0"/>
            </a:p>
          </p:txBody>
        </p:sp>
        <p:sp>
          <p:nvSpPr>
            <p:cNvPr id="151" name="Google Shape;151;p12"/>
            <p:cNvSpPr txBox="1"/>
            <p:nvPr/>
          </p:nvSpPr>
          <p:spPr bwMode="auto">
            <a:xfrm>
              <a:off x="0" y="2071606"/>
              <a:ext cx="2122956" cy="256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>
                <a:lnSpc>
                  <a:spcPct val="139991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200" b="0" i="0" u="none" strike="noStrike" cap="none" dirty="0">
                  <a:solidFill>
                    <a:srgbClr val="474747"/>
                  </a:solidFill>
                  <a:latin typeface="+mn-lt"/>
                  <a:ea typeface="Martel Sans"/>
                  <a:cs typeface="Martel Sans"/>
                </a:rPr>
                <a:t>Грицаенко В., 1 класс</a:t>
              </a:r>
              <a:r>
                <a:rPr lang="en" sz="1200" b="0" i="0" u="none" strike="noStrike" cap="none" dirty="0">
                  <a:solidFill>
                    <a:srgbClr val="474747"/>
                  </a:solidFill>
                  <a:latin typeface="+mn-lt"/>
                  <a:ea typeface="Martel Sans"/>
                  <a:cs typeface="Martel Sans"/>
                </a:rPr>
                <a:t>.</a:t>
              </a:r>
              <a:endParaRPr sz="700" dirty="0">
                <a:latin typeface="+mn-lt"/>
              </a:endParaRPr>
            </a:p>
          </p:txBody>
        </p:sp>
        <p:sp>
          <p:nvSpPr>
            <p:cNvPr id="152" name="Google Shape;152;p12"/>
            <p:cNvSpPr txBox="1"/>
            <p:nvPr/>
          </p:nvSpPr>
          <p:spPr bwMode="auto">
            <a:xfrm>
              <a:off x="1378867" y="2067547"/>
              <a:ext cx="1767861" cy="2585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r">
                <a:lnSpc>
                  <a:spcPct val="139991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en" sz="1200" b="0" i="0" u="none" strike="noStrike" cap="none" dirty="0">
                  <a:solidFill>
                    <a:srgbClr val="474747"/>
                  </a:solidFill>
                  <a:latin typeface="+mn-lt"/>
                  <a:ea typeface="Martel Sans"/>
                  <a:cs typeface="Martel Sans"/>
                </a:rPr>
                <a:t>2.</a:t>
              </a:r>
              <a:endParaRPr sz="700" dirty="0">
                <a:latin typeface="+mn-lt"/>
              </a:endParaRPr>
            </a:p>
          </p:txBody>
        </p:sp>
        <p:sp>
          <p:nvSpPr>
            <p:cNvPr id="153" name="Google Shape;153;p12"/>
            <p:cNvSpPr txBox="1"/>
            <p:nvPr/>
          </p:nvSpPr>
          <p:spPr bwMode="auto">
            <a:xfrm>
              <a:off x="0" y="2391348"/>
              <a:ext cx="2122956" cy="256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>
                <a:lnSpc>
                  <a:spcPct val="139991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200" b="0" i="0" u="none" strike="noStrike" cap="none" dirty="0">
                  <a:solidFill>
                    <a:srgbClr val="474747"/>
                  </a:solidFill>
                  <a:latin typeface="+mn-lt"/>
                  <a:ea typeface="Martel Sans"/>
                  <a:cs typeface="Martel Sans"/>
                </a:rPr>
                <a:t>Нестерова Д., 3 класс</a:t>
              </a:r>
              <a:r>
                <a:rPr lang="en" sz="1200" b="0" i="0" u="none" strike="noStrike" cap="none" dirty="0">
                  <a:solidFill>
                    <a:srgbClr val="474747"/>
                  </a:solidFill>
                  <a:latin typeface="+mn-lt"/>
                  <a:ea typeface="Martel Sans"/>
                  <a:cs typeface="Martel Sans"/>
                </a:rPr>
                <a:t>.</a:t>
              </a:r>
              <a:endParaRPr sz="700" dirty="0">
                <a:latin typeface="+mn-lt"/>
              </a:endParaRPr>
            </a:p>
          </p:txBody>
        </p:sp>
        <p:sp>
          <p:nvSpPr>
            <p:cNvPr id="154" name="Google Shape;154;p12"/>
            <p:cNvSpPr txBox="1"/>
            <p:nvPr/>
          </p:nvSpPr>
          <p:spPr bwMode="auto">
            <a:xfrm>
              <a:off x="1378867" y="2391348"/>
              <a:ext cx="1767861" cy="2585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r">
                <a:lnSpc>
                  <a:spcPct val="139991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en" sz="1200" b="0" i="0" u="none" strike="noStrike" cap="none" dirty="0">
                  <a:solidFill>
                    <a:srgbClr val="474747"/>
                  </a:solidFill>
                  <a:latin typeface="+mn-lt"/>
                  <a:ea typeface="Martel Sans"/>
                  <a:cs typeface="Martel Sans"/>
                </a:rPr>
                <a:t>3</a:t>
              </a:r>
              <a:r>
                <a:rPr lang="en" sz="1200" b="0" i="0" u="none" strike="noStrike" cap="none" dirty="0">
                  <a:solidFill>
                    <a:srgbClr val="474747"/>
                  </a:solidFill>
                  <a:latin typeface="Martel Sans"/>
                  <a:ea typeface="Martel Sans"/>
                  <a:cs typeface="Martel Sans"/>
                </a:rPr>
                <a:t>.</a:t>
              </a:r>
              <a:endParaRPr sz="700" dirty="0"/>
            </a:p>
          </p:txBody>
        </p:sp>
        <p:sp>
          <p:nvSpPr>
            <p:cNvPr id="155" name="Google Shape;155;p12"/>
            <p:cNvSpPr txBox="1"/>
            <p:nvPr/>
          </p:nvSpPr>
          <p:spPr bwMode="auto">
            <a:xfrm>
              <a:off x="0" y="2967466"/>
              <a:ext cx="2581354" cy="7684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>
                <a:lnSpc>
                  <a:spcPct val="139991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200" b="0" i="0" u="none" strike="noStrike" cap="none" dirty="0" err="1">
                  <a:solidFill>
                    <a:srgbClr val="474747"/>
                  </a:solidFill>
                  <a:latin typeface="+mn-lt"/>
                  <a:ea typeface="Martel Sans"/>
                  <a:cs typeface="Martel Sans"/>
                </a:rPr>
                <a:t>Хребтова</a:t>
              </a:r>
              <a:r>
                <a:rPr lang="ru-RU" sz="1200" b="0" i="0" u="none" strike="noStrike" cap="none" dirty="0">
                  <a:solidFill>
                    <a:srgbClr val="474747"/>
                  </a:solidFill>
                  <a:latin typeface="+mn-lt"/>
                  <a:ea typeface="Martel Sans"/>
                  <a:cs typeface="Martel Sans"/>
                </a:rPr>
                <a:t> О.Е., Данилова С.Н.</a:t>
              </a:r>
              <a:endParaRPr lang="en" sz="1200" b="0" i="0" u="none" strike="noStrike" cap="none" dirty="0">
                <a:solidFill>
                  <a:srgbClr val="474747"/>
                </a:solidFill>
                <a:latin typeface="+mn-lt"/>
                <a:ea typeface="Martel Sans"/>
                <a:cs typeface="Martel Sans"/>
              </a:endParaRPr>
            </a:p>
            <a:p>
              <a:pPr marL="0" marR="0" lvl="0" indent="0" algn="l">
                <a:lnSpc>
                  <a:spcPct val="139991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200" b="0" i="0" u="none" strike="noStrike" cap="none" dirty="0">
                  <a:solidFill>
                    <a:srgbClr val="474747"/>
                  </a:solidFill>
                  <a:latin typeface="+mn-lt"/>
                  <a:ea typeface="Martel Sans"/>
                  <a:cs typeface="Martel Sans"/>
                </a:rPr>
                <a:t>Помощь в проведении опроса  оказала Осипова Е.А.</a:t>
              </a:r>
              <a:endParaRPr sz="700" dirty="0">
                <a:latin typeface="+mn-lt"/>
              </a:endParaRPr>
            </a:p>
          </p:txBody>
        </p:sp>
        <p:sp>
          <p:nvSpPr>
            <p:cNvPr id="156" name="Google Shape;156;p12"/>
            <p:cNvSpPr txBox="1"/>
            <p:nvPr/>
          </p:nvSpPr>
          <p:spPr bwMode="auto">
            <a:xfrm>
              <a:off x="1381387" y="2967466"/>
              <a:ext cx="1767861" cy="2585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r">
                <a:lnSpc>
                  <a:spcPct val="139991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en" sz="1200" b="0" i="0" u="none" strike="noStrike" cap="none" dirty="0">
                  <a:solidFill>
                    <a:srgbClr val="474747"/>
                  </a:solidFill>
                  <a:latin typeface="+mn-lt"/>
                  <a:ea typeface="Martel Sans"/>
                  <a:cs typeface="Martel Sans"/>
                </a:rPr>
                <a:t>5.</a:t>
              </a:r>
              <a:endParaRPr sz="700" dirty="0">
                <a:latin typeface="+mn-lt"/>
              </a:endParaRPr>
            </a:p>
          </p:txBody>
        </p:sp>
        <p:sp>
          <p:nvSpPr>
            <p:cNvPr id="157" name="Google Shape;157;p12"/>
            <p:cNvSpPr txBox="1"/>
            <p:nvPr/>
          </p:nvSpPr>
          <p:spPr bwMode="auto">
            <a:xfrm>
              <a:off x="0" y="0"/>
              <a:ext cx="3294303" cy="14937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>
                <a:lnSpc>
                  <a:spcPct val="139991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3500" b="0" i="0" u="none" strike="noStrike" cap="none" dirty="0">
                  <a:solidFill>
                    <a:srgbClr val="474747"/>
                  </a:solidFill>
                  <a:latin typeface="+mn-lt"/>
                  <a:ea typeface="Martel"/>
                  <a:cs typeface="Martel"/>
                </a:rPr>
                <a:t>Над проектом работали:</a:t>
              </a:r>
              <a:endParaRPr sz="700" dirty="0">
                <a:latin typeface="+mn-lt"/>
              </a:endParaRPr>
            </a:p>
          </p:txBody>
        </p:sp>
      </p:grpSp>
      <p:sp>
        <p:nvSpPr>
          <p:cNvPr id="910862955" name="Google Shape;156;p12"/>
          <p:cNvSpPr txBox="1"/>
          <p:nvPr/>
        </p:nvSpPr>
        <p:spPr bwMode="auto">
          <a:xfrm>
            <a:off x="6571524" y="4155690"/>
            <a:ext cx="1770381" cy="25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>
              <a:lnSpc>
                <a:spcPct val="139991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200" b="0" i="0" u="none" strike="noStrike" cap="none" dirty="0">
                <a:solidFill>
                  <a:srgbClr val="474747"/>
                </a:solidFill>
                <a:latin typeface="+mn-lt"/>
                <a:ea typeface="Martel Sans"/>
                <a:cs typeface="Martel Sans"/>
              </a:rPr>
              <a:t>6.</a:t>
            </a:r>
            <a:endParaRPr sz="700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 xmlns:m="http://schemas.openxmlformats.org/officeDocument/2006/math" xmlns:w="http://schemas.openxmlformats.org/wordprocessingml/2006/main">
      <p:transition spd="slow" advClick="1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EDD7CD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6008017" name="Google Shape;275;p19"/>
          <p:cNvGrpSpPr/>
          <p:nvPr/>
        </p:nvGrpSpPr>
        <p:grpSpPr bwMode="auto">
          <a:xfrm>
            <a:off x="361127" y="298756"/>
            <a:ext cx="8421744" cy="4477797"/>
            <a:chOff x="0" y="-38099"/>
            <a:chExt cx="4705632" cy="2501959"/>
          </a:xfrm>
        </p:grpSpPr>
        <p:sp>
          <p:nvSpPr>
            <p:cNvPr id="589790516" name="Google Shape;276;p19"/>
            <p:cNvSpPr/>
            <p:nvPr/>
          </p:nvSpPr>
          <p:spPr bwMode="auto">
            <a:xfrm>
              <a:off x="0" y="0"/>
              <a:ext cx="4705632" cy="2463859"/>
            </a:xfrm>
            <a:custGeom>
              <a:avLst/>
              <a:gdLst/>
              <a:ahLst/>
              <a:cxnLst/>
              <a:rect l="l" t="t" r="r" b="b"/>
              <a:pathLst>
                <a:path w="4705633" h="2463860" extrusionOk="0">
                  <a:moveTo>
                    <a:pt x="13789" y="0"/>
                  </a:moveTo>
                  <a:lnTo>
                    <a:pt x="4691844" y="0"/>
                  </a:lnTo>
                  <a:cubicBezTo>
                    <a:pt x="4699459" y="0"/>
                    <a:pt x="4705633" y="6174"/>
                    <a:pt x="4705633" y="13789"/>
                  </a:cubicBezTo>
                  <a:lnTo>
                    <a:pt x="4705633" y="2450071"/>
                  </a:lnTo>
                  <a:cubicBezTo>
                    <a:pt x="4705633" y="2457686"/>
                    <a:pt x="4699459" y="2463860"/>
                    <a:pt x="4691844" y="2463860"/>
                  </a:cubicBezTo>
                  <a:lnTo>
                    <a:pt x="13789" y="2463860"/>
                  </a:lnTo>
                  <a:cubicBezTo>
                    <a:pt x="10132" y="2463860"/>
                    <a:pt x="6625" y="2462407"/>
                    <a:pt x="4039" y="2459821"/>
                  </a:cubicBezTo>
                  <a:cubicBezTo>
                    <a:pt x="1453" y="2457235"/>
                    <a:pt x="0" y="2453728"/>
                    <a:pt x="0" y="2450071"/>
                  </a:cubicBezTo>
                  <a:lnTo>
                    <a:pt x="0" y="13789"/>
                  </a:lnTo>
                  <a:cubicBezTo>
                    <a:pt x="0" y="10132"/>
                    <a:pt x="1453" y="6625"/>
                    <a:pt x="4039" y="4039"/>
                  </a:cubicBezTo>
                  <a:cubicBezTo>
                    <a:pt x="6625" y="1453"/>
                    <a:pt x="10132" y="0"/>
                    <a:pt x="13789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 cmpd="sng">
              <a:solidFill>
                <a:srgbClr val="70707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4" tIns="45724" rIns="45724" bIns="45724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3596767" name="Google Shape;277;p19"/>
            <p:cNvSpPr txBox="1"/>
            <p:nvPr/>
          </p:nvSpPr>
          <p:spPr bwMode="auto">
            <a:xfrm>
              <a:off x="0" y="-38099"/>
              <a:ext cx="4705632" cy="2501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399" tIns="25399" rIns="25399" bIns="25399" anchor="ctr" anchorCtr="0">
              <a:noAutofit/>
            </a:bodyPr>
            <a:lstStyle/>
            <a:p>
              <a:pPr marL="0" marR="0" lvl="0" indent="0" algn="l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245479733" name="Google Shape;278;p19"/>
          <p:cNvSpPr txBox="1"/>
          <p:nvPr/>
        </p:nvSpPr>
        <p:spPr bwMode="auto">
          <a:xfrm>
            <a:off x="1068793" y="1383436"/>
            <a:ext cx="361562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39997"/>
              </a:lnSpc>
              <a:defRPr/>
            </a:pPr>
            <a:r>
              <a:rPr lang="ru-RU" sz="2000" b="0" i="1" u="none" strike="noStrike" cap="none" dirty="0" smtClean="0">
                <a:solidFill>
                  <a:srgbClr val="414042"/>
                </a:solidFill>
                <a:latin typeface="Book Antiqua" panose="02040602050305030304" pitchFamily="18" charset="0"/>
                <a:ea typeface="Martel"/>
                <a:cs typeface="Martel"/>
              </a:rPr>
              <a:t>Церковь Иоанна Богослова</a:t>
            </a:r>
            <a:endParaRPr sz="2000" i="1" dirty="0">
              <a:latin typeface="Book Antiqua" panose="02040602050305030304" pitchFamily="18" charset="0"/>
            </a:endParaRPr>
          </a:p>
        </p:txBody>
      </p:sp>
      <p:sp>
        <p:nvSpPr>
          <p:cNvPr id="38974673" name="Google Shape;280;p19"/>
          <p:cNvSpPr txBox="1"/>
          <p:nvPr/>
        </p:nvSpPr>
        <p:spPr bwMode="auto">
          <a:xfrm>
            <a:off x="821538" y="2147178"/>
            <a:ext cx="3408547" cy="1486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14999"/>
              </a:lnSpc>
              <a:defRPr/>
            </a:pPr>
            <a:r>
              <a:rPr lang="ru-RU" dirty="0">
                <a:latin typeface="Book Antiqua" panose="02040602050305030304" pitchFamily="18" charset="0"/>
              </a:rPr>
              <a:t>Небольшая деревянная церковь, обшитая </a:t>
            </a:r>
            <a:r>
              <a:rPr lang="ru-RU" dirty="0" err="1">
                <a:latin typeface="Book Antiqua" panose="02040602050305030304" pitchFamily="18" charset="0"/>
              </a:rPr>
              <a:t>вагонкой</a:t>
            </a:r>
            <a:r>
              <a:rPr lang="ru-RU" dirty="0">
                <a:latin typeface="Book Antiqua" panose="02040602050305030304" pitchFamily="18" charset="0"/>
              </a:rPr>
              <a:t>, сооружённая в 2001-2008. Четверик под четырёхскатной кровлей с главкой, с притвором, над которым поставлена шатровая колокольня.</a:t>
            </a:r>
            <a:endParaRPr sz="700" dirty="0">
              <a:latin typeface="Book Antiqua" panose="02040602050305030304" pitchFamily="18" charset="0"/>
            </a:endParaRPr>
          </a:p>
        </p:txBody>
      </p:sp>
      <p:cxnSp>
        <p:nvCxnSpPr>
          <p:cNvPr id="82902133" name="Google Shape;284;p19"/>
          <p:cNvCxnSpPr>
            <a:cxnSpLocks/>
          </p:cNvCxnSpPr>
          <p:nvPr/>
        </p:nvCxnSpPr>
        <p:spPr bwMode="auto">
          <a:xfrm>
            <a:off x="4564855" y="366945"/>
            <a:ext cx="0" cy="4409608"/>
          </a:xfrm>
          <a:prstGeom prst="straightConnector1">
            <a:avLst/>
          </a:prstGeom>
          <a:noFill/>
          <a:ln w="28575" cap="flat" cmpd="sng">
            <a:solidFill>
              <a:srgbClr val="70707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" name="Google Shape;278;p19"/>
          <p:cNvSpPr txBox="1"/>
          <p:nvPr/>
        </p:nvSpPr>
        <p:spPr bwMode="auto">
          <a:xfrm>
            <a:off x="1048979" y="619253"/>
            <a:ext cx="3621748" cy="597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>
              <a:lnSpc>
                <a:spcPct val="139997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 b="0" i="0" u="none" strike="noStrike" cap="none" dirty="0">
                <a:solidFill>
                  <a:srgbClr val="414042"/>
                </a:solidFill>
                <a:latin typeface="Book Antiqua" panose="02040602050305030304" pitchFamily="18" charset="0"/>
                <a:ea typeface="Martel"/>
                <a:cs typeface="Martel"/>
              </a:rPr>
              <a:t>Памятные места</a:t>
            </a:r>
            <a:endParaRPr sz="2800" dirty="0">
              <a:latin typeface="Book Antiqua" panose="0204060205030503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705" y="1069126"/>
            <a:ext cx="3269882" cy="28531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 xmlns:m="http://schemas.openxmlformats.org/officeDocument/2006/math" xmlns:w="http://schemas.openxmlformats.org/wordprocessingml/2006/main">
      <p:transition spd="slow" advClick="1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EDD7CD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65760561" name="Google Shape;162;p13"/>
          <p:cNvGrpSpPr/>
          <p:nvPr/>
        </p:nvGrpSpPr>
        <p:grpSpPr bwMode="auto">
          <a:xfrm>
            <a:off x="361126" y="298755"/>
            <a:ext cx="8421743" cy="4477797"/>
            <a:chOff x="0" y="-38098"/>
            <a:chExt cx="4705631" cy="2501958"/>
          </a:xfrm>
        </p:grpSpPr>
        <p:sp>
          <p:nvSpPr>
            <p:cNvPr id="381386916" name="Google Shape;163;p13"/>
            <p:cNvSpPr/>
            <p:nvPr/>
          </p:nvSpPr>
          <p:spPr bwMode="auto">
            <a:xfrm>
              <a:off x="0" y="0"/>
              <a:ext cx="4705631" cy="2463858"/>
            </a:xfrm>
            <a:custGeom>
              <a:avLst/>
              <a:gdLst/>
              <a:ahLst/>
              <a:cxnLst/>
              <a:rect l="l" t="t" r="r" b="b"/>
              <a:pathLst>
                <a:path w="4705633" h="2463860" extrusionOk="0">
                  <a:moveTo>
                    <a:pt x="13789" y="0"/>
                  </a:moveTo>
                  <a:lnTo>
                    <a:pt x="4691844" y="0"/>
                  </a:lnTo>
                  <a:cubicBezTo>
                    <a:pt x="4699459" y="0"/>
                    <a:pt x="4705633" y="6174"/>
                    <a:pt x="4705633" y="13789"/>
                  </a:cubicBezTo>
                  <a:lnTo>
                    <a:pt x="4705633" y="2450071"/>
                  </a:lnTo>
                  <a:cubicBezTo>
                    <a:pt x="4705633" y="2457686"/>
                    <a:pt x="4699459" y="2463860"/>
                    <a:pt x="4691844" y="2463860"/>
                  </a:cubicBezTo>
                  <a:lnTo>
                    <a:pt x="13789" y="2463860"/>
                  </a:lnTo>
                  <a:cubicBezTo>
                    <a:pt x="10132" y="2463860"/>
                    <a:pt x="6625" y="2462407"/>
                    <a:pt x="4039" y="2459821"/>
                  </a:cubicBezTo>
                  <a:cubicBezTo>
                    <a:pt x="1453" y="2457235"/>
                    <a:pt x="0" y="2453728"/>
                    <a:pt x="0" y="2450071"/>
                  </a:cubicBezTo>
                  <a:lnTo>
                    <a:pt x="0" y="13789"/>
                  </a:lnTo>
                  <a:cubicBezTo>
                    <a:pt x="0" y="10132"/>
                    <a:pt x="1453" y="6625"/>
                    <a:pt x="4039" y="4039"/>
                  </a:cubicBezTo>
                  <a:cubicBezTo>
                    <a:pt x="6625" y="1453"/>
                    <a:pt x="10132" y="0"/>
                    <a:pt x="13789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 cmpd="sng">
              <a:solidFill>
                <a:srgbClr val="70707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2" tIns="45722" rIns="45722" bIns="457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362189410" name="Google Shape;164;p13"/>
            <p:cNvSpPr txBox="1"/>
            <p:nvPr/>
          </p:nvSpPr>
          <p:spPr bwMode="auto">
            <a:xfrm>
              <a:off x="0" y="-38098"/>
              <a:ext cx="4705631" cy="25019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398" tIns="25398" rIns="25398" bIns="25398" anchor="ctr" anchorCtr="0">
              <a:noAutofit/>
            </a:bodyPr>
            <a:lstStyle/>
            <a:p>
              <a:pPr marL="0" marR="0" lvl="0" indent="0" algn="l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pic>
        <p:nvPicPr>
          <p:cNvPr id="617113709" name="Google Shape;165;p1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3630" y="533303"/>
            <a:ext cx="3404560" cy="4109469"/>
          </a:xfrm>
          <a:prstGeom prst="rect">
            <a:avLst/>
          </a:prstGeom>
          <a:noFill/>
          <a:ln>
            <a:noFill/>
          </a:ln>
        </p:spPr>
      </p:pic>
      <p:sp>
        <p:nvSpPr>
          <p:cNvPr id="619660363" name="Google Shape;167;p13"/>
          <p:cNvSpPr txBox="1"/>
          <p:nvPr/>
        </p:nvSpPr>
        <p:spPr bwMode="auto">
          <a:xfrm>
            <a:off x="510854" y="533303"/>
            <a:ext cx="4282521" cy="520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defRPr/>
            </a:pPr>
            <a:r>
              <a:rPr lang="ru-RU" sz="2400" b="0" i="0" u="none" strike="noStrike" cap="none" spc="0" dirty="0">
                <a:solidFill>
                  <a:schemeClr val="tx1"/>
                </a:solidFill>
                <a:latin typeface="Book Antiqua" panose="02040602050305030304" pitchFamily="18" charset="0"/>
                <a:ea typeface="Book Antiqua"/>
                <a:cs typeface="Book Antiqua"/>
              </a:rPr>
              <a:t>Памятные места Корткероса</a:t>
            </a:r>
            <a:r>
              <a:rPr lang="ru-RU" sz="2400" b="0" i="0" u="none" strike="noStrike" cap="none" dirty="0">
                <a:solidFill>
                  <a:srgbClr val="474747"/>
                </a:solidFill>
                <a:latin typeface="Book Antiqua" panose="02040602050305030304" pitchFamily="18" charset="0"/>
                <a:ea typeface="Martel"/>
                <a:cs typeface="Martel"/>
              </a:rPr>
              <a:t> </a:t>
            </a:r>
            <a:endParaRPr sz="2400" b="1" dirty="0">
              <a:latin typeface="Book Antiqua" panose="02040602050305030304" pitchFamily="18" charset="0"/>
            </a:endParaRPr>
          </a:p>
          <a:p>
            <a:pPr marL="0" marR="0" lvl="0" indent="0" algn="ctr">
              <a:lnSpc>
                <a:spcPct val="139997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700" dirty="0"/>
          </a:p>
        </p:txBody>
      </p:sp>
      <p:sp>
        <p:nvSpPr>
          <p:cNvPr id="902560219" name="Google Shape;168;p13"/>
          <p:cNvSpPr txBox="1"/>
          <p:nvPr/>
        </p:nvSpPr>
        <p:spPr bwMode="auto">
          <a:xfrm>
            <a:off x="577210" y="2588037"/>
            <a:ext cx="4031491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lvl="0" indent="-342900" algn="ctr">
              <a:spcBef>
                <a:spcPts val="0"/>
              </a:spcBef>
              <a:buNone/>
              <a:defRPr/>
            </a:pPr>
            <a:r>
              <a:rPr lang="ru-RU" sz="2000" b="0" i="0" u="none" strike="noStrike" cap="none" spc="0" dirty="0">
                <a:solidFill>
                  <a:schemeClr val="tx1"/>
                </a:solidFill>
                <a:latin typeface="Book Antiqua"/>
                <a:ea typeface="Book Antiqua"/>
                <a:cs typeface="Book Antiqua"/>
              </a:rPr>
              <a:t> </a:t>
            </a:r>
            <a:r>
              <a:rPr lang="ru-RU" sz="2000" b="1" i="0" u="none" strike="noStrike" cap="none" spc="0" dirty="0" smtClean="0">
                <a:solidFill>
                  <a:schemeClr val="bg2"/>
                </a:solidFill>
                <a:latin typeface="Monotype Corsiva"/>
                <a:ea typeface="Monotype Corsiva"/>
                <a:cs typeface="Monotype Corsiva"/>
              </a:rPr>
              <a:t>Мемориальная доска, посвященная писателю Лебедеву М.Н.</a:t>
            </a:r>
          </a:p>
          <a:p>
            <a:pPr marL="342900" lvl="0" indent="-342900" algn="ctr">
              <a:defRPr/>
            </a:pPr>
            <a:r>
              <a:rPr lang="ru-RU" sz="1600" dirty="0" smtClean="0">
                <a:latin typeface="Book Antiqua" panose="02040602050305030304" pitchFamily="18" charset="0"/>
              </a:rPr>
              <a:t>    Михаил </a:t>
            </a:r>
            <a:r>
              <a:rPr lang="ru-RU" sz="1600" dirty="0">
                <a:latin typeface="Book Antiqua" panose="02040602050305030304" pitchFamily="18" charset="0"/>
              </a:rPr>
              <a:t>Николаевич – поэт, прозаик, баснописец, переводчик. Более полувека Лебедев жил и творил в селе Корткерос. Здесь он написал большинство своих стихов и поэм</a:t>
            </a:r>
            <a:r>
              <a:rPr lang="ru-RU" sz="1600" dirty="0" smtClean="0">
                <a:latin typeface="Book Antiqua" panose="02040602050305030304" pitchFamily="18" charset="0"/>
              </a:rPr>
              <a:t>.</a:t>
            </a:r>
            <a:endParaRPr sz="2000" dirty="0"/>
          </a:p>
        </p:txBody>
      </p:sp>
      <p:cxnSp>
        <p:nvCxnSpPr>
          <p:cNvPr id="710528224" name="Google Shape;169;p13"/>
          <p:cNvCxnSpPr>
            <a:cxnSpLocks/>
          </p:cNvCxnSpPr>
          <p:nvPr/>
        </p:nvCxnSpPr>
        <p:spPr bwMode="auto">
          <a:xfrm>
            <a:off x="4938032" y="366944"/>
            <a:ext cx="0" cy="4409607"/>
          </a:xfrm>
          <a:prstGeom prst="straightConnector1">
            <a:avLst/>
          </a:prstGeom>
          <a:noFill/>
          <a:ln w="28575" cap="flat" cmpd="sng">
            <a:solidFill>
              <a:srgbClr val="70707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583" y="1121630"/>
            <a:ext cx="2272747" cy="1290153"/>
          </a:xfrm>
          <a:prstGeom prst="rect">
            <a:avLst/>
          </a:prstGeom>
        </p:spPr>
      </p:pic>
      <p:sp>
        <p:nvSpPr>
          <p:cNvPr id="11" name="Google Shape;231;p16"/>
          <p:cNvSpPr/>
          <p:nvPr/>
        </p:nvSpPr>
        <p:spPr bwMode="auto">
          <a:xfrm rot="-2192005">
            <a:off x="4019348" y="1548585"/>
            <a:ext cx="716342" cy="916250"/>
          </a:xfrm>
          <a:custGeom>
            <a:avLst/>
            <a:gdLst/>
            <a:ahLst/>
            <a:cxnLst/>
            <a:rect l="l" t="t" r="r" b="b"/>
            <a:pathLst>
              <a:path w="1432683" h="1832501" extrusionOk="0">
                <a:moveTo>
                  <a:pt x="0" y="0"/>
                </a:moveTo>
                <a:lnTo>
                  <a:pt x="1432683" y="0"/>
                </a:lnTo>
                <a:lnTo>
                  <a:pt x="1432683" y="1832502"/>
                </a:lnTo>
                <a:lnTo>
                  <a:pt x="0" y="18325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/>
            </a:blip>
            <a:srcRect/>
            <a:stretch/>
          </a:blip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 xmlns:m="http://schemas.openxmlformats.org/officeDocument/2006/math" xmlns:w="http://schemas.openxmlformats.org/wordprocessingml/2006/main">
      <p:transition spd="slow" advClick="1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235401550" name="Google Shape;174;p14"/>
          <p:cNvGrpSpPr/>
          <p:nvPr/>
        </p:nvGrpSpPr>
        <p:grpSpPr bwMode="auto">
          <a:xfrm>
            <a:off x="361127" y="298756"/>
            <a:ext cx="8421744" cy="4477797"/>
            <a:chOff x="0" y="-38099"/>
            <a:chExt cx="4705632" cy="2501959"/>
          </a:xfrm>
        </p:grpSpPr>
        <p:sp>
          <p:nvSpPr>
            <p:cNvPr id="765586063" name="Google Shape;175;p14"/>
            <p:cNvSpPr/>
            <p:nvPr/>
          </p:nvSpPr>
          <p:spPr bwMode="auto">
            <a:xfrm>
              <a:off x="0" y="0"/>
              <a:ext cx="4705632" cy="2463859"/>
            </a:xfrm>
            <a:custGeom>
              <a:avLst/>
              <a:gdLst/>
              <a:ahLst/>
              <a:cxnLst/>
              <a:rect l="l" t="t" r="r" b="b"/>
              <a:pathLst>
                <a:path w="4705633" h="2463860" extrusionOk="0">
                  <a:moveTo>
                    <a:pt x="13789" y="0"/>
                  </a:moveTo>
                  <a:lnTo>
                    <a:pt x="4691844" y="0"/>
                  </a:lnTo>
                  <a:cubicBezTo>
                    <a:pt x="4699459" y="0"/>
                    <a:pt x="4705633" y="6174"/>
                    <a:pt x="4705633" y="13789"/>
                  </a:cubicBezTo>
                  <a:lnTo>
                    <a:pt x="4705633" y="2450071"/>
                  </a:lnTo>
                  <a:cubicBezTo>
                    <a:pt x="4705633" y="2457686"/>
                    <a:pt x="4699459" y="2463860"/>
                    <a:pt x="4691844" y="2463860"/>
                  </a:cubicBezTo>
                  <a:lnTo>
                    <a:pt x="13789" y="2463860"/>
                  </a:lnTo>
                  <a:cubicBezTo>
                    <a:pt x="10132" y="2463860"/>
                    <a:pt x="6625" y="2462407"/>
                    <a:pt x="4039" y="2459821"/>
                  </a:cubicBezTo>
                  <a:cubicBezTo>
                    <a:pt x="1453" y="2457235"/>
                    <a:pt x="0" y="2453728"/>
                    <a:pt x="0" y="2450071"/>
                  </a:cubicBezTo>
                  <a:lnTo>
                    <a:pt x="0" y="13789"/>
                  </a:lnTo>
                  <a:cubicBezTo>
                    <a:pt x="0" y="10132"/>
                    <a:pt x="1453" y="6625"/>
                    <a:pt x="4039" y="4039"/>
                  </a:cubicBezTo>
                  <a:cubicBezTo>
                    <a:pt x="6625" y="1453"/>
                    <a:pt x="10132" y="0"/>
                    <a:pt x="13789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 cmpd="sng">
              <a:solidFill>
                <a:srgbClr val="70707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4" tIns="45724" rIns="45724" bIns="45724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38808386" name="Google Shape;176;p14"/>
            <p:cNvSpPr txBox="1"/>
            <p:nvPr/>
          </p:nvSpPr>
          <p:spPr bwMode="auto">
            <a:xfrm>
              <a:off x="0" y="-38099"/>
              <a:ext cx="4705632" cy="2501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399" tIns="25399" rIns="25399" bIns="25399" anchor="ctr" anchorCtr="0">
              <a:noAutofit/>
            </a:bodyPr>
            <a:lstStyle/>
            <a:p>
              <a:pPr marL="0" marR="0" lvl="0" indent="0" algn="l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pic>
        <p:nvPicPr>
          <p:cNvPr id="46574820" name="Google Shape;177;p14"/>
          <p:cNvPicPr/>
          <p:nvPr/>
        </p:nvPicPr>
        <p:blipFill>
          <a:blip r:embed="rId3"/>
          <a:stretch/>
        </p:blipFill>
        <p:spPr bwMode="auto">
          <a:xfrm>
            <a:off x="672708" y="514350"/>
            <a:ext cx="3810314" cy="1614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9533509" name="Google Shape;178;p14"/>
          <p:cNvPicPr/>
          <p:nvPr/>
        </p:nvPicPr>
        <p:blipFill>
          <a:blip r:embed="rId4"/>
          <a:stretch/>
        </p:blipFill>
        <p:spPr bwMode="auto">
          <a:xfrm>
            <a:off x="4816634" y="491286"/>
            <a:ext cx="3608561" cy="1611749"/>
          </a:xfrm>
          <a:prstGeom prst="rect">
            <a:avLst/>
          </a:prstGeom>
          <a:noFill/>
          <a:ln>
            <a:noFill/>
          </a:ln>
        </p:spPr>
      </p:pic>
      <p:sp>
        <p:nvSpPr>
          <p:cNvPr id="1745284537" name="Google Shape;179;p14"/>
          <p:cNvSpPr txBox="1"/>
          <p:nvPr/>
        </p:nvSpPr>
        <p:spPr bwMode="auto">
          <a:xfrm>
            <a:off x="672708" y="2227378"/>
            <a:ext cx="7620627" cy="747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>
              <a:lnSpc>
                <a:spcPct val="139991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3500" b="0" i="0" u="none" strike="noStrike" cap="none" dirty="0">
                <a:solidFill>
                  <a:srgbClr val="474747"/>
                </a:solidFill>
                <a:latin typeface="Martel"/>
                <a:ea typeface="Martel"/>
                <a:cs typeface="Martel"/>
              </a:rPr>
              <a:t> </a:t>
            </a:r>
            <a:r>
              <a:rPr lang="ru-RU" sz="3500" b="0" i="0" u="none" strike="noStrike" cap="none" dirty="0">
                <a:solidFill>
                  <a:srgbClr val="474747"/>
                </a:solidFill>
                <a:latin typeface="Book Antiqua" panose="02040602050305030304" pitchFamily="18" charset="0"/>
                <a:ea typeface="Martel"/>
                <a:cs typeface="Martel"/>
              </a:rPr>
              <a:t>Суханова Агния Андреевна</a:t>
            </a:r>
            <a:endParaRPr sz="700" dirty="0">
              <a:latin typeface="Book Antiqua" panose="02040602050305030304" pitchFamily="18" charset="0"/>
            </a:endParaRPr>
          </a:p>
        </p:txBody>
      </p:sp>
      <p:cxnSp>
        <p:nvCxnSpPr>
          <p:cNvPr id="519513278" name="Google Shape;180;p14"/>
          <p:cNvCxnSpPr>
            <a:cxnSpLocks/>
          </p:cNvCxnSpPr>
          <p:nvPr/>
        </p:nvCxnSpPr>
        <p:spPr bwMode="auto">
          <a:xfrm>
            <a:off x="361127" y="2281923"/>
            <a:ext cx="8416982" cy="0"/>
          </a:xfrm>
          <a:prstGeom prst="straightConnector1">
            <a:avLst/>
          </a:prstGeom>
          <a:noFill/>
          <a:ln w="28575" cap="flat" cmpd="sng">
            <a:solidFill>
              <a:srgbClr val="70707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07484784" name="Google Shape;181;p14"/>
          <p:cNvSpPr txBox="1"/>
          <p:nvPr/>
        </p:nvSpPr>
        <p:spPr bwMode="auto">
          <a:xfrm>
            <a:off x="791248" y="3029435"/>
            <a:ext cx="7633947" cy="1289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l">
              <a:defRPr/>
            </a:pPr>
            <a:r>
              <a:rPr lang="ru-RU" sz="1200" b="0" i="0" u="none" strike="noStrike" cap="none" dirty="0">
                <a:solidFill>
                  <a:srgbClr val="474747"/>
                </a:solidFill>
                <a:latin typeface="Martel Sans"/>
                <a:ea typeface="Martel Sans"/>
                <a:cs typeface="Martel Sans"/>
              </a:rPr>
              <a:t> </a:t>
            </a:r>
            <a:r>
              <a:rPr sz="1200" b="0" i="0" u="none" dirty="0" err="1" smtClean="0">
                <a:solidFill>
                  <a:srgbClr val="0C0D0E"/>
                </a:solidFill>
                <a:latin typeface="Book Antiqua" panose="02040602050305030304" pitchFamily="18" charset="0"/>
              </a:rPr>
              <a:t>Агния</a:t>
            </a:r>
            <a:r>
              <a:rPr sz="1200" b="0" i="0" u="none" dirty="0" smtClean="0">
                <a:solidFill>
                  <a:srgbClr val="0C0D0E"/>
                </a:solidFill>
                <a:latin typeface="Book Antiqua" panose="02040602050305030304" pitchFamily="18" charset="0"/>
              </a:rPr>
              <a:t> </a:t>
            </a:r>
            <a:r>
              <a:rPr sz="1200" b="0" i="0" u="none" dirty="0" err="1">
                <a:solidFill>
                  <a:srgbClr val="0C0D0E"/>
                </a:solidFill>
                <a:latin typeface="Book Antiqua" panose="02040602050305030304" pitchFamily="18" charset="0"/>
              </a:rPr>
              <a:t>Андреевна</a:t>
            </a:r>
            <a:r>
              <a:rPr sz="1200" b="0" i="0" u="none" dirty="0">
                <a:solidFill>
                  <a:srgbClr val="0C0D0E"/>
                </a:solidFill>
                <a:latin typeface="Book Antiqua" panose="02040602050305030304" pitchFamily="18" charset="0"/>
              </a:rPr>
              <a:t> - </a:t>
            </a:r>
            <a:r>
              <a:rPr sz="1200" b="0" i="0" u="none" dirty="0" err="1">
                <a:solidFill>
                  <a:srgbClr val="0C0D0E"/>
                </a:solidFill>
                <a:latin typeface="Book Antiqua" panose="02040602050305030304" pitchFamily="18" charset="0"/>
              </a:rPr>
              <a:t>писательница</a:t>
            </a:r>
            <a:r>
              <a:rPr sz="1200" b="0" i="0" u="none" dirty="0">
                <a:solidFill>
                  <a:srgbClr val="0C0D0E"/>
                </a:solidFill>
                <a:latin typeface="Book Antiqua" panose="02040602050305030304" pitchFamily="18" charset="0"/>
              </a:rPr>
              <a:t>, </a:t>
            </a:r>
            <a:r>
              <a:rPr sz="1200" b="0" i="0" u="none" dirty="0" err="1">
                <a:solidFill>
                  <a:srgbClr val="0C0D0E"/>
                </a:solidFill>
                <a:latin typeface="Book Antiqua" panose="02040602050305030304" pitchFamily="18" charset="0"/>
              </a:rPr>
              <a:t>переводчица</a:t>
            </a:r>
            <a:r>
              <a:rPr sz="1200" b="0" i="0" u="none" dirty="0">
                <a:solidFill>
                  <a:srgbClr val="0C0D0E"/>
                </a:solidFill>
                <a:latin typeface="Book Antiqua" panose="02040602050305030304" pitchFamily="18" charset="0"/>
              </a:rPr>
              <a:t>, </a:t>
            </a:r>
            <a:r>
              <a:rPr sz="1200" b="0" i="0" u="none" dirty="0" err="1">
                <a:solidFill>
                  <a:srgbClr val="0C0D0E"/>
                </a:solidFill>
                <a:latin typeface="Book Antiqua" panose="02040602050305030304" pitchFamily="18" charset="0"/>
              </a:rPr>
              <a:t>учитель</a:t>
            </a:r>
            <a:r>
              <a:rPr sz="1200" b="0" i="0" u="none" dirty="0">
                <a:solidFill>
                  <a:srgbClr val="0C0D0E"/>
                </a:solidFill>
                <a:latin typeface="Book Antiqua" panose="02040602050305030304" pitchFamily="18" charset="0"/>
              </a:rPr>
              <a:t> и </a:t>
            </a:r>
            <a:r>
              <a:rPr sz="1200" b="0" i="0" u="none" dirty="0" err="1">
                <a:solidFill>
                  <a:srgbClr val="0C0D0E"/>
                </a:solidFill>
                <a:latin typeface="Book Antiqua" panose="02040602050305030304" pitchFamily="18" charset="0"/>
              </a:rPr>
              <a:t>общественный</a:t>
            </a:r>
            <a:r>
              <a:rPr sz="1200" b="0" i="0" u="none" dirty="0">
                <a:solidFill>
                  <a:srgbClr val="0C0D0E"/>
                </a:solidFill>
                <a:latin typeface="Book Antiqua" panose="02040602050305030304" pitchFamily="18" charset="0"/>
              </a:rPr>
              <a:t> </a:t>
            </a:r>
            <a:r>
              <a:rPr sz="1200" b="0" i="0" u="none" dirty="0" err="1">
                <a:solidFill>
                  <a:srgbClr val="0C0D0E"/>
                </a:solidFill>
                <a:latin typeface="Book Antiqua" panose="02040602050305030304" pitchFamily="18" charset="0"/>
              </a:rPr>
              <a:t>деятель</a:t>
            </a:r>
            <a:r>
              <a:rPr sz="1200" b="0" i="0" u="none" dirty="0">
                <a:solidFill>
                  <a:srgbClr val="0C0D0E"/>
                </a:solidFill>
                <a:latin typeface="Book Antiqua" panose="02040602050305030304" pitchFamily="18" charset="0"/>
              </a:rPr>
              <a:t> </a:t>
            </a:r>
            <a:r>
              <a:rPr sz="1200" b="0" i="0" u="none" dirty="0" err="1">
                <a:solidFill>
                  <a:srgbClr val="0C0D0E"/>
                </a:solidFill>
                <a:latin typeface="Book Antiqua" panose="02040602050305030304" pitchFamily="18" charset="0"/>
              </a:rPr>
              <a:t>первой</a:t>
            </a:r>
            <a:r>
              <a:rPr sz="1200" b="0" i="0" u="none" dirty="0">
                <a:solidFill>
                  <a:srgbClr val="0C0D0E"/>
                </a:solidFill>
                <a:latin typeface="Book Antiqua" panose="02040602050305030304" pitchFamily="18" charset="0"/>
              </a:rPr>
              <a:t> </a:t>
            </a:r>
            <a:r>
              <a:rPr sz="1200" b="0" i="0" u="none" dirty="0" err="1">
                <a:solidFill>
                  <a:srgbClr val="0C0D0E"/>
                </a:solidFill>
                <a:latin typeface="Book Antiqua" panose="02040602050305030304" pitchFamily="18" charset="0"/>
              </a:rPr>
              <a:t>четверти</a:t>
            </a:r>
            <a:r>
              <a:rPr sz="1200" b="0" i="0" u="none" dirty="0">
                <a:solidFill>
                  <a:srgbClr val="0C0D0E"/>
                </a:solidFill>
                <a:latin typeface="Book Antiqua" panose="02040602050305030304" pitchFamily="18" charset="0"/>
              </a:rPr>
              <a:t> XX </a:t>
            </a:r>
            <a:r>
              <a:rPr sz="1200" b="0" i="0" u="none" dirty="0" err="1">
                <a:solidFill>
                  <a:srgbClr val="0C0D0E"/>
                </a:solidFill>
                <a:latin typeface="Book Antiqua" panose="02040602050305030304" pitchFamily="18" charset="0"/>
              </a:rPr>
              <a:t>века</a:t>
            </a:r>
            <a:r>
              <a:rPr sz="1200" b="0" i="0" u="none" dirty="0">
                <a:solidFill>
                  <a:srgbClr val="0C0D0E"/>
                </a:solidFill>
                <a:latin typeface="Book Antiqua" panose="02040602050305030304" pitchFamily="18" charset="0"/>
              </a:rPr>
              <a:t>.</a:t>
            </a:r>
            <a:endParaRPr dirty="0">
              <a:latin typeface="Book Antiqua" panose="02040602050305030304" pitchFamily="18" charset="0"/>
            </a:endParaRPr>
          </a:p>
          <a:p>
            <a:pPr marL="0" marR="0" lvl="0" indent="0" algn="just">
              <a:lnSpc>
                <a:spcPct val="165992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sz="1200" b="0" i="0" u="none" dirty="0" err="1" smtClean="0">
                <a:solidFill>
                  <a:srgbClr val="0C0D0E"/>
                </a:solidFill>
                <a:latin typeface="Book Antiqua" panose="02040602050305030304" pitchFamily="18" charset="0"/>
              </a:rPr>
              <a:t>Дело</a:t>
            </a:r>
            <a:r>
              <a:rPr sz="1200" b="0" i="0" u="none" dirty="0" smtClean="0">
                <a:solidFill>
                  <a:srgbClr val="0C0D0E"/>
                </a:solidFill>
                <a:latin typeface="Book Antiqua" panose="02040602050305030304" pitchFamily="18" charset="0"/>
              </a:rPr>
              <a:t> </a:t>
            </a:r>
            <a:r>
              <a:rPr sz="1200" b="0" i="0" u="none" dirty="0" err="1">
                <a:solidFill>
                  <a:srgbClr val="0C0D0E"/>
                </a:solidFill>
                <a:latin typeface="Book Antiqua" panose="02040602050305030304" pitchFamily="18" charset="0"/>
              </a:rPr>
              <a:t>Сухановой</a:t>
            </a:r>
            <a:r>
              <a:rPr sz="1200" b="0" i="0" u="none" dirty="0">
                <a:solidFill>
                  <a:srgbClr val="0C0D0E"/>
                </a:solidFill>
                <a:latin typeface="Book Antiqua" panose="02040602050305030304" pitchFamily="18" charset="0"/>
              </a:rPr>
              <a:t>, </a:t>
            </a:r>
            <a:r>
              <a:rPr sz="1200" b="0" i="0" u="none" dirty="0" err="1">
                <a:solidFill>
                  <a:srgbClr val="0C0D0E"/>
                </a:solidFill>
                <a:latin typeface="Book Antiqua" panose="02040602050305030304" pitchFamily="18" charset="0"/>
              </a:rPr>
              <a:t>ее</a:t>
            </a:r>
            <a:r>
              <a:rPr sz="1200" b="0" i="0" u="none" dirty="0">
                <a:solidFill>
                  <a:srgbClr val="0C0D0E"/>
                </a:solidFill>
                <a:latin typeface="Book Antiqua" panose="02040602050305030304" pitchFamily="18" charset="0"/>
              </a:rPr>
              <a:t> </a:t>
            </a:r>
            <a:r>
              <a:rPr sz="1200" b="0" i="0" u="none" dirty="0" err="1">
                <a:solidFill>
                  <a:srgbClr val="0C0D0E"/>
                </a:solidFill>
                <a:latin typeface="Book Antiqua" panose="02040602050305030304" pitchFamily="18" charset="0"/>
              </a:rPr>
              <a:t>вклад</a:t>
            </a:r>
            <a:r>
              <a:rPr sz="1200" b="0" i="0" u="none" dirty="0">
                <a:solidFill>
                  <a:srgbClr val="0C0D0E"/>
                </a:solidFill>
                <a:latin typeface="Book Antiqua" panose="02040602050305030304" pitchFamily="18" charset="0"/>
              </a:rPr>
              <a:t> в </a:t>
            </a:r>
            <a:r>
              <a:rPr sz="1200" b="0" i="0" u="none" dirty="0" err="1">
                <a:solidFill>
                  <a:srgbClr val="0C0D0E"/>
                </a:solidFill>
                <a:latin typeface="Book Antiqua" panose="02040602050305030304" pitchFamily="18" charset="0"/>
              </a:rPr>
              <a:t>сохранение</a:t>
            </a:r>
            <a:r>
              <a:rPr sz="1200" b="0" i="0" u="none" dirty="0">
                <a:solidFill>
                  <a:srgbClr val="0C0D0E"/>
                </a:solidFill>
                <a:latin typeface="Book Antiqua" panose="02040602050305030304" pitchFamily="18" charset="0"/>
              </a:rPr>
              <a:t> и </a:t>
            </a:r>
            <a:r>
              <a:rPr sz="1200" b="0" i="0" u="none" dirty="0" err="1">
                <a:solidFill>
                  <a:srgbClr val="0C0D0E"/>
                </a:solidFill>
                <a:latin typeface="Book Antiqua" panose="02040602050305030304" pitchFamily="18" charset="0"/>
              </a:rPr>
              <a:t>развитие</a:t>
            </a:r>
            <a:r>
              <a:rPr sz="1200" b="0" i="0" u="none" dirty="0">
                <a:solidFill>
                  <a:srgbClr val="0C0D0E"/>
                </a:solidFill>
                <a:latin typeface="Book Antiqua" panose="02040602050305030304" pitchFamily="18" charset="0"/>
              </a:rPr>
              <a:t> </a:t>
            </a:r>
            <a:r>
              <a:rPr sz="1200" b="0" i="0" u="none" dirty="0" err="1">
                <a:solidFill>
                  <a:srgbClr val="0C0D0E"/>
                </a:solidFill>
                <a:latin typeface="Book Antiqua" panose="02040602050305030304" pitchFamily="18" charset="0"/>
              </a:rPr>
              <a:t>коми</a:t>
            </a:r>
            <a:r>
              <a:rPr sz="1200" b="0" i="0" u="none" dirty="0">
                <a:solidFill>
                  <a:srgbClr val="0C0D0E"/>
                </a:solidFill>
                <a:latin typeface="Book Antiqua" panose="02040602050305030304" pitchFamily="18" charset="0"/>
              </a:rPr>
              <a:t> </a:t>
            </a:r>
            <a:r>
              <a:rPr sz="1200" b="0" i="0" u="none" dirty="0" err="1">
                <a:solidFill>
                  <a:srgbClr val="0C0D0E"/>
                </a:solidFill>
                <a:latin typeface="Book Antiqua" panose="02040602050305030304" pitchFamily="18" charset="0"/>
              </a:rPr>
              <a:t>языка</a:t>
            </a:r>
            <a:r>
              <a:rPr sz="1200" b="0" i="0" u="none" dirty="0">
                <a:solidFill>
                  <a:srgbClr val="0C0D0E"/>
                </a:solidFill>
                <a:latin typeface="Book Antiqua" panose="02040602050305030304" pitchFamily="18" charset="0"/>
              </a:rPr>
              <a:t> и </a:t>
            </a:r>
            <a:r>
              <a:rPr sz="1200" b="0" i="0" u="none" dirty="0" err="1">
                <a:solidFill>
                  <a:srgbClr val="0C0D0E"/>
                </a:solidFill>
                <a:latin typeface="Book Antiqua" panose="02040602050305030304" pitchFamily="18" charset="0"/>
              </a:rPr>
              <a:t>литературы</a:t>
            </a:r>
            <a:r>
              <a:rPr sz="1200" b="0" i="0" u="none" dirty="0">
                <a:solidFill>
                  <a:srgbClr val="0C0D0E"/>
                </a:solidFill>
                <a:latin typeface="Book Antiqua" panose="02040602050305030304" pitchFamily="18" charset="0"/>
              </a:rPr>
              <a:t>, </a:t>
            </a:r>
            <a:r>
              <a:rPr sz="1200" b="0" i="0" u="none" dirty="0" err="1">
                <a:solidFill>
                  <a:srgbClr val="0C0D0E"/>
                </a:solidFill>
                <a:latin typeface="Book Antiqua" panose="02040602050305030304" pitchFamily="18" charset="0"/>
              </a:rPr>
              <a:t>нашли</a:t>
            </a:r>
            <a:r>
              <a:rPr sz="1200" b="0" i="0" u="none" dirty="0">
                <a:solidFill>
                  <a:srgbClr val="0C0D0E"/>
                </a:solidFill>
                <a:latin typeface="Book Antiqua" panose="02040602050305030304" pitchFamily="18" charset="0"/>
              </a:rPr>
              <a:t> </a:t>
            </a:r>
            <a:r>
              <a:rPr sz="1200" b="0" i="0" u="none" dirty="0" err="1">
                <a:solidFill>
                  <a:srgbClr val="0C0D0E"/>
                </a:solidFill>
                <a:latin typeface="Book Antiqua" panose="02040602050305030304" pitchFamily="18" charset="0"/>
              </a:rPr>
              <a:t>продолжение</a:t>
            </a:r>
            <a:r>
              <a:rPr sz="1200" b="0" i="0" u="none" dirty="0">
                <a:solidFill>
                  <a:srgbClr val="0C0D0E"/>
                </a:solidFill>
                <a:latin typeface="Book Antiqua" panose="02040602050305030304" pitchFamily="18" charset="0"/>
              </a:rPr>
              <a:t> и </a:t>
            </a:r>
            <a:r>
              <a:rPr sz="1200" b="0" i="0" u="none" dirty="0" err="1">
                <a:solidFill>
                  <a:srgbClr val="0C0D0E"/>
                </a:solidFill>
                <a:latin typeface="Book Antiqua" panose="02040602050305030304" pitchFamily="18" charset="0"/>
              </a:rPr>
              <a:t>оценены</a:t>
            </a:r>
            <a:r>
              <a:rPr sz="1200" b="0" i="0" u="none" dirty="0">
                <a:solidFill>
                  <a:srgbClr val="0C0D0E"/>
                </a:solidFill>
                <a:latin typeface="Book Antiqua" panose="02040602050305030304" pitchFamily="18" charset="0"/>
              </a:rPr>
              <a:t> </a:t>
            </a:r>
            <a:r>
              <a:rPr sz="1200" b="0" i="0" u="none" dirty="0" err="1" smtClean="0">
                <a:solidFill>
                  <a:srgbClr val="0C0D0E"/>
                </a:solidFill>
                <a:latin typeface="Book Antiqua" panose="02040602050305030304" pitchFamily="18" charset="0"/>
              </a:rPr>
              <a:t>земляками</a:t>
            </a:r>
            <a:r>
              <a:rPr sz="1200" b="0" i="0" u="none" dirty="0" smtClean="0">
                <a:solidFill>
                  <a:srgbClr val="0C0D0E"/>
                </a:solidFill>
                <a:latin typeface="Book Antiqua" panose="02040602050305030304" pitchFamily="18" charset="0"/>
              </a:rPr>
              <a:t>.</a:t>
            </a:r>
            <a:r>
              <a:rPr lang="ru-RU" sz="1200" b="0" i="0" u="none" dirty="0" smtClean="0">
                <a:solidFill>
                  <a:srgbClr val="0C0D0E"/>
                </a:solidFill>
                <a:latin typeface="Book Antiqua" panose="02040602050305030304" pitchFamily="18" charset="0"/>
              </a:rPr>
              <a:t> </a:t>
            </a:r>
            <a:r>
              <a:rPr sz="1200" b="0" i="0" u="none" dirty="0" err="1" smtClean="0">
                <a:solidFill>
                  <a:srgbClr val="0C0D0E"/>
                </a:solidFill>
                <a:latin typeface="Book Antiqua" panose="02040602050305030304" pitchFamily="18" charset="0"/>
              </a:rPr>
              <a:t>По</a:t>
            </a:r>
            <a:r>
              <a:rPr sz="1200" b="0" i="0" u="none" dirty="0" smtClean="0">
                <a:solidFill>
                  <a:srgbClr val="0C0D0E"/>
                </a:solidFill>
                <a:latin typeface="Book Antiqua" panose="02040602050305030304" pitchFamily="18" charset="0"/>
              </a:rPr>
              <a:t> </a:t>
            </a:r>
            <a:r>
              <a:rPr sz="1200" b="0" i="0" u="none" dirty="0" err="1">
                <a:solidFill>
                  <a:srgbClr val="0C0D0E"/>
                </a:solidFill>
                <a:latin typeface="Book Antiqua" panose="02040602050305030304" pitchFamily="18" charset="0"/>
              </a:rPr>
              <a:t>предложению</a:t>
            </a:r>
            <a:r>
              <a:rPr sz="1200" b="0" i="0" u="none" dirty="0">
                <a:solidFill>
                  <a:srgbClr val="0C0D0E"/>
                </a:solidFill>
                <a:latin typeface="Book Antiqua" panose="02040602050305030304" pitchFamily="18" charset="0"/>
              </a:rPr>
              <a:t> </a:t>
            </a:r>
            <a:r>
              <a:rPr sz="1200" b="0" i="0" u="none" dirty="0" err="1">
                <a:solidFill>
                  <a:srgbClr val="0C0D0E"/>
                </a:solidFill>
                <a:latin typeface="Book Antiqua" panose="02040602050305030304" pitchFamily="18" charset="0"/>
              </a:rPr>
              <a:t>жителей</a:t>
            </a:r>
            <a:r>
              <a:rPr sz="1200" b="0" i="0" u="none" dirty="0">
                <a:solidFill>
                  <a:srgbClr val="0C0D0E"/>
                </a:solidFill>
                <a:latin typeface="Book Antiqua" panose="02040602050305030304" pitchFamily="18" charset="0"/>
              </a:rPr>
              <a:t> с. </a:t>
            </a:r>
            <a:r>
              <a:rPr sz="1200" b="0" i="0" u="none" dirty="0" err="1">
                <a:solidFill>
                  <a:srgbClr val="0C0D0E"/>
                </a:solidFill>
                <a:latin typeface="Book Antiqua" panose="02040602050305030304" pitchFamily="18" charset="0"/>
              </a:rPr>
              <a:t>Корткерос</a:t>
            </a:r>
            <a:r>
              <a:rPr sz="1200" b="0" i="0" u="none" dirty="0">
                <a:solidFill>
                  <a:srgbClr val="0C0D0E"/>
                </a:solidFill>
                <a:latin typeface="Book Antiqua" panose="02040602050305030304" pitchFamily="18" charset="0"/>
              </a:rPr>
              <a:t>, с 1975 </a:t>
            </a:r>
            <a:r>
              <a:rPr sz="1200" b="0" i="0" u="none" dirty="0" err="1">
                <a:solidFill>
                  <a:srgbClr val="0C0D0E"/>
                </a:solidFill>
                <a:latin typeface="Book Antiqua" panose="02040602050305030304" pitchFamily="18" charset="0"/>
              </a:rPr>
              <a:t>года</a:t>
            </a:r>
            <a:r>
              <a:rPr sz="1200" b="0" i="0" u="none" dirty="0">
                <a:solidFill>
                  <a:srgbClr val="0C0D0E"/>
                </a:solidFill>
                <a:latin typeface="Book Antiqua" panose="02040602050305030304" pitchFamily="18" charset="0"/>
              </a:rPr>
              <a:t> </a:t>
            </a:r>
            <a:r>
              <a:rPr sz="1200" b="0" i="0" u="none" dirty="0" err="1">
                <a:solidFill>
                  <a:srgbClr val="0C0D0E"/>
                </a:solidFill>
                <a:latin typeface="Book Antiqua" panose="02040602050305030304" pitchFamily="18" charset="0"/>
              </a:rPr>
              <a:t>её</a:t>
            </a:r>
            <a:r>
              <a:rPr sz="1200" b="0" i="0" u="none" dirty="0">
                <a:solidFill>
                  <a:srgbClr val="0C0D0E"/>
                </a:solidFill>
                <a:latin typeface="Book Antiqua" panose="02040602050305030304" pitchFamily="18" charset="0"/>
              </a:rPr>
              <a:t> </a:t>
            </a:r>
            <a:r>
              <a:rPr sz="1200" b="0" i="0" u="none" dirty="0" err="1">
                <a:solidFill>
                  <a:srgbClr val="0C0D0E"/>
                </a:solidFill>
                <a:latin typeface="Book Antiqua" panose="02040602050305030304" pitchFamily="18" charset="0"/>
              </a:rPr>
              <a:t>имя</a:t>
            </a:r>
            <a:r>
              <a:rPr sz="1200" b="0" i="0" u="none" dirty="0">
                <a:solidFill>
                  <a:srgbClr val="0C0D0E"/>
                </a:solidFill>
                <a:latin typeface="Book Antiqua" panose="02040602050305030304" pitchFamily="18" charset="0"/>
              </a:rPr>
              <a:t> </a:t>
            </a:r>
            <a:r>
              <a:rPr sz="1200" b="0" i="0" u="none" dirty="0" err="1">
                <a:solidFill>
                  <a:srgbClr val="0C0D0E"/>
                </a:solidFill>
                <a:latin typeface="Book Antiqua" panose="02040602050305030304" pitchFamily="18" charset="0"/>
              </a:rPr>
              <a:t>носит</a:t>
            </a:r>
            <a:r>
              <a:rPr lang="ru-RU" sz="1200" b="0" i="0" u="none" dirty="0">
                <a:solidFill>
                  <a:srgbClr val="0C0D0E"/>
                </a:solidFill>
                <a:latin typeface="Book Antiqua" panose="02040602050305030304" pitchFamily="18" charset="0"/>
              </a:rPr>
              <a:t> одна из сельских улиц. </a:t>
            </a:r>
            <a:r>
              <a:rPr sz="1200" b="0" i="0" u="none" dirty="0">
                <a:solidFill>
                  <a:srgbClr val="0C0D0E"/>
                </a:solidFill>
                <a:latin typeface="Book Antiqua" panose="02040602050305030304" pitchFamily="18" charset="0"/>
              </a:rPr>
              <a:t>В 1979 </a:t>
            </a:r>
            <a:r>
              <a:rPr sz="1200" b="0" i="0" u="none" dirty="0" err="1">
                <a:solidFill>
                  <a:srgbClr val="0C0D0E"/>
                </a:solidFill>
                <a:latin typeface="Book Antiqua" panose="02040602050305030304" pitchFamily="18" charset="0"/>
              </a:rPr>
              <a:t>году</a:t>
            </a:r>
            <a:r>
              <a:rPr sz="1200" b="0" i="0" u="none" dirty="0">
                <a:solidFill>
                  <a:srgbClr val="0C0D0E"/>
                </a:solidFill>
                <a:latin typeface="Book Antiqua" panose="02040602050305030304" pitchFamily="18" charset="0"/>
              </a:rPr>
              <a:t> </a:t>
            </a:r>
            <a:r>
              <a:rPr sz="1200" b="0" i="0" u="none" dirty="0" err="1">
                <a:solidFill>
                  <a:srgbClr val="0C0D0E"/>
                </a:solidFill>
                <a:latin typeface="Book Antiqua" panose="02040602050305030304" pitchFamily="18" charset="0"/>
              </a:rPr>
              <a:t>на</a:t>
            </a:r>
            <a:r>
              <a:rPr sz="1200" b="0" i="0" u="none" dirty="0">
                <a:solidFill>
                  <a:srgbClr val="0C0D0E"/>
                </a:solidFill>
                <a:latin typeface="Book Antiqua" panose="02040602050305030304" pitchFamily="18" charset="0"/>
              </a:rPr>
              <a:t> </a:t>
            </a:r>
            <a:r>
              <a:rPr sz="1200" b="0" i="0" u="none" dirty="0" err="1">
                <a:solidFill>
                  <a:srgbClr val="0C0D0E"/>
                </a:solidFill>
                <a:latin typeface="Book Antiqua" panose="02040602050305030304" pitchFamily="18" charset="0"/>
              </a:rPr>
              <a:t>доме</a:t>
            </a:r>
            <a:r>
              <a:rPr sz="1200" b="0" i="0" u="none" dirty="0">
                <a:solidFill>
                  <a:srgbClr val="0C0D0E"/>
                </a:solidFill>
                <a:latin typeface="Book Antiqua" panose="02040602050305030304" pitchFamily="18" charset="0"/>
              </a:rPr>
              <a:t> </a:t>
            </a:r>
            <a:r>
              <a:rPr sz="1200" b="0" i="0" u="none" dirty="0" err="1">
                <a:solidFill>
                  <a:srgbClr val="0C0D0E"/>
                </a:solidFill>
                <a:latin typeface="Book Antiqua" panose="02040602050305030304" pitchFamily="18" charset="0"/>
              </a:rPr>
              <a:t>по</a:t>
            </a:r>
            <a:r>
              <a:rPr sz="1200" b="0" i="0" u="none" dirty="0">
                <a:solidFill>
                  <a:srgbClr val="0C0D0E"/>
                </a:solidFill>
                <a:latin typeface="Book Antiqua" panose="02040602050305030304" pitchFamily="18" charset="0"/>
              </a:rPr>
              <a:t> </a:t>
            </a:r>
            <a:r>
              <a:rPr sz="1200" b="0" i="0" u="none" dirty="0" err="1">
                <a:solidFill>
                  <a:srgbClr val="0C0D0E"/>
                </a:solidFill>
                <a:latin typeface="Book Antiqua" panose="02040602050305030304" pitchFamily="18" charset="0"/>
              </a:rPr>
              <a:t>улице</a:t>
            </a:r>
            <a:r>
              <a:rPr sz="1200" b="0" i="0" u="none" dirty="0">
                <a:solidFill>
                  <a:srgbClr val="0C0D0E"/>
                </a:solidFill>
                <a:latin typeface="Book Antiqua" panose="02040602050305030304" pitchFamily="18" charset="0"/>
              </a:rPr>
              <a:t> </a:t>
            </a:r>
            <a:r>
              <a:rPr sz="1200" b="0" i="0" u="none" dirty="0" err="1">
                <a:solidFill>
                  <a:srgbClr val="0C0D0E"/>
                </a:solidFill>
                <a:latin typeface="Book Antiqua" panose="02040602050305030304" pitchFamily="18" charset="0"/>
              </a:rPr>
              <a:t>им</a:t>
            </a:r>
            <a:r>
              <a:rPr sz="1200" b="0" i="0" u="none" dirty="0">
                <a:solidFill>
                  <a:srgbClr val="0C0D0E"/>
                </a:solidFill>
                <a:latin typeface="Book Antiqua" panose="02040602050305030304" pitchFamily="18" charset="0"/>
              </a:rPr>
              <a:t>. А. </a:t>
            </a:r>
            <a:r>
              <a:rPr sz="1200" b="0" i="0" u="none" dirty="0" err="1">
                <a:solidFill>
                  <a:srgbClr val="0C0D0E"/>
                </a:solidFill>
                <a:latin typeface="Book Antiqua" panose="02040602050305030304" pitchFamily="18" charset="0"/>
              </a:rPr>
              <a:t>Сухановой</a:t>
            </a:r>
            <a:r>
              <a:rPr sz="1200" b="0" i="0" u="none" dirty="0">
                <a:solidFill>
                  <a:srgbClr val="0C0D0E"/>
                </a:solidFill>
                <a:latin typeface="Book Antiqua" panose="02040602050305030304" pitchFamily="18" charset="0"/>
              </a:rPr>
              <a:t> </a:t>
            </a:r>
            <a:r>
              <a:rPr sz="1200" b="0" i="0" u="none" dirty="0" err="1">
                <a:solidFill>
                  <a:srgbClr val="0C0D0E"/>
                </a:solidFill>
                <a:latin typeface="Book Antiqua" panose="02040602050305030304" pitchFamily="18" charset="0"/>
              </a:rPr>
              <a:t>установлена</a:t>
            </a:r>
            <a:r>
              <a:rPr lang="ru-RU" sz="1200" b="0" i="0" u="none" dirty="0">
                <a:solidFill>
                  <a:srgbClr val="0C0D0E"/>
                </a:solidFill>
                <a:latin typeface="Book Antiqua" panose="02040602050305030304" pitchFamily="18" charset="0"/>
              </a:rPr>
              <a:t> </a:t>
            </a:r>
            <a:r>
              <a:rPr lang="ru-RU" sz="1200" b="0" i="0" u="none" dirty="0" err="1">
                <a:solidFill>
                  <a:srgbClr val="0C0D0E"/>
                </a:solidFill>
                <a:latin typeface="Book Antiqua" panose="02040602050305030304" pitchFamily="18" charset="0"/>
              </a:rPr>
              <a:t>мемореальная</a:t>
            </a:r>
            <a:r>
              <a:rPr lang="ru-RU" sz="1200" b="0" i="0" u="none" dirty="0">
                <a:solidFill>
                  <a:srgbClr val="0C0D0E"/>
                </a:solidFill>
                <a:latin typeface="Book Antiqua" panose="02040602050305030304" pitchFamily="18" charset="0"/>
              </a:rPr>
              <a:t> доска</a:t>
            </a:r>
            <a:r>
              <a:rPr sz="1200" b="0" i="0" u="none" dirty="0">
                <a:solidFill>
                  <a:srgbClr val="0C0D0E"/>
                </a:solidFill>
                <a:latin typeface="Book Antiqua" panose="02040602050305030304" pitchFamily="18" charset="0"/>
              </a:rPr>
              <a:t>.</a:t>
            </a:r>
            <a:endParaRPr sz="700" dirty="0">
              <a:latin typeface="Book Antiqua" panose="02040602050305030304" pitchFamily="18" charset="0"/>
            </a:endParaRPr>
          </a:p>
        </p:txBody>
      </p:sp>
      <p:sp>
        <p:nvSpPr>
          <p:cNvPr id="14" name="Google Shape;313;p21"/>
          <p:cNvSpPr/>
          <p:nvPr/>
        </p:nvSpPr>
        <p:spPr bwMode="auto">
          <a:xfrm>
            <a:off x="7080576" y="4009588"/>
            <a:ext cx="1093490" cy="617707"/>
          </a:xfrm>
          <a:custGeom>
            <a:avLst/>
            <a:gdLst/>
            <a:ahLst/>
            <a:cxnLst/>
            <a:rect l="l" t="t" r="r" b="b"/>
            <a:pathLst>
              <a:path w="2806467" h="1627751" extrusionOk="0">
                <a:moveTo>
                  <a:pt x="0" y="0"/>
                </a:moveTo>
                <a:lnTo>
                  <a:pt x="2806467" y="0"/>
                </a:lnTo>
                <a:lnTo>
                  <a:pt x="2806467" y="1627751"/>
                </a:lnTo>
                <a:lnTo>
                  <a:pt x="0" y="16277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/>
            </a:blip>
            <a:srcRect/>
            <a:stretch/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4415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 xmlns:m="http://schemas.openxmlformats.org/officeDocument/2006/math" xmlns:w="http://schemas.openxmlformats.org/wordprocessingml/2006/main">
      <p:transition spd="slow" advClick="1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235401550" name="Google Shape;174;p14"/>
          <p:cNvGrpSpPr/>
          <p:nvPr/>
        </p:nvGrpSpPr>
        <p:grpSpPr bwMode="auto">
          <a:xfrm>
            <a:off x="361127" y="298756"/>
            <a:ext cx="8421744" cy="4477797"/>
            <a:chOff x="0" y="-38099"/>
            <a:chExt cx="4705632" cy="2501959"/>
          </a:xfrm>
        </p:grpSpPr>
        <p:sp>
          <p:nvSpPr>
            <p:cNvPr id="765586063" name="Google Shape;175;p14"/>
            <p:cNvSpPr/>
            <p:nvPr/>
          </p:nvSpPr>
          <p:spPr bwMode="auto">
            <a:xfrm>
              <a:off x="0" y="0"/>
              <a:ext cx="4705632" cy="2463859"/>
            </a:xfrm>
            <a:custGeom>
              <a:avLst/>
              <a:gdLst/>
              <a:ahLst/>
              <a:cxnLst/>
              <a:rect l="l" t="t" r="r" b="b"/>
              <a:pathLst>
                <a:path w="4705633" h="2463860" extrusionOk="0">
                  <a:moveTo>
                    <a:pt x="13789" y="0"/>
                  </a:moveTo>
                  <a:lnTo>
                    <a:pt x="4691844" y="0"/>
                  </a:lnTo>
                  <a:cubicBezTo>
                    <a:pt x="4699459" y="0"/>
                    <a:pt x="4705633" y="6174"/>
                    <a:pt x="4705633" y="13789"/>
                  </a:cubicBezTo>
                  <a:lnTo>
                    <a:pt x="4705633" y="2450071"/>
                  </a:lnTo>
                  <a:cubicBezTo>
                    <a:pt x="4705633" y="2457686"/>
                    <a:pt x="4699459" y="2463860"/>
                    <a:pt x="4691844" y="2463860"/>
                  </a:cubicBezTo>
                  <a:lnTo>
                    <a:pt x="13789" y="2463860"/>
                  </a:lnTo>
                  <a:cubicBezTo>
                    <a:pt x="10132" y="2463860"/>
                    <a:pt x="6625" y="2462407"/>
                    <a:pt x="4039" y="2459821"/>
                  </a:cubicBezTo>
                  <a:cubicBezTo>
                    <a:pt x="1453" y="2457235"/>
                    <a:pt x="0" y="2453728"/>
                    <a:pt x="0" y="2450071"/>
                  </a:cubicBezTo>
                  <a:lnTo>
                    <a:pt x="0" y="13789"/>
                  </a:lnTo>
                  <a:cubicBezTo>
                    <a:pt x="0" y="10132"/>
                    <a:pt x="1453" y="6625"/>
                    <a:pt x="4039" y="4039"/>
                  </a:cubicBezTo>
                  <a:cubicBezTo>
                    <a:pt x="6625" y="1453"/>
                    <a:pt x="10132" y="0"/>
                    <a:pt x="13789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 cmpd="sng">
              <a:solidFill>
                <a:srgbClr val="70707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4" tIns="45724" rIns="45724" bIns="45724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38808386" name="Google Shape;176;p14"/>
            <p:cNvSpPr txBox="1"/>
            <p:nvPr/>
          </p:nvSpPr>
          <p:spPr bwMode="auto">
            <a:xfrm>
              <a:off x="0" y="-38099"/>
              <a:ext cx="4705632" cy="2501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399" tIns="25399" rIns="25399" bIns="25399" anchor="ctr" anchorCtr="0">
              <a:noAutofit/>
            </a:bodyPr>
            <a:lstStyle/>
            <a:p>
              <a:pPr marL="0" marR="0" lvl="0" indent="0" algn="l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pic>
        <p:nvPicPr>
          <p:cNvPr id="46574820" name="Google Shape;177;p1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49750" y="515951"/>
            <a:ext cx="2387363" cy="1614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9533509" name="Google Shape;178;p1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15339" y="491286"/>
            <a:ext cx="2648792" cy="1611749"/>
          </a:xfrm>
          <a:prstGeom prst="rect">
            <a:avLst/>
          </a:prstGeom>
          <a:noFill/>
          <a:ln>
            <a:noFill/>
          </a:ln>
        </p:spPr>
      </p:pic>
      <p:sp>
        <p:nvSpPr>
          <p:cNvPr id="1745284537" name="Google Shape;179;p14"/>
          <p:cNvSpPr txBox="1"/>
          <p:nvPr/>
        </p:nvSpPr>
        <p:spPr bwMode="auto">
          <a:xfrm>
            <a:off x="672708" y="2164118"/>
            <a:ext cx="7620627" cy="747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>
              <a:lnSpc>
                <a:spcPct val="139991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3500" b="0" i="0" u="none" strike="noStrike" cap="none" dirty="0">
                <a:solidFill>
                  <a:srgbClr val="474747"/>
                </a:solidFill>
                <a:latin typeface="Martel"/>
                <a:ea typeface="Martel"/>
                <a:cs typeface="Martel"/>
              </a:rPr>
              <a:t> </a:t>
            </a:r>
            <a:r>
              <a:rPr lang="ru-RU" sz="3500" b="0" i="0" u="none" strike="noStrike" cap="none" dirty="0" smtClean="0">
                <a:solidFill>
                  <a:srgbClr val="474747"/>
                </a:solidFill>
                <a:latin typeface="+mj-lt"/>
                <a:ea typeface="Martel"/>
                <a:cs typeface="Martel"/>
              </a:rPr>
              <a:t>Савин Виктор Алексеевич</a:t>
            </a:r>
            <a:endParaRPr sz="700" dirty="0">
              <a:latin typeface="+mj-lt"/>
            </a:endParaRPr>
          </a:p>
        </p:txBody>
      </p:sp>
      <p:cxnSp>
        <p:nvCxnSpPr>
          <p:cNvPr id="519513278" name="Google Shape;180;p14"/>
          <p:cNvCxnSpPr>
            <a:cxnSpLocks/>
          </p:cNvCxnSpPr>
          <p:nvPr/>
        </p:nvCxnSpPr>
        <p:spPr bwMode="auto">
          <a:xfrm>
            <a:off x="361127" y="2281923"/>
            <a:ext cx="8416982" cy="0"/>
          </a:xfrm>
          <a:prstGeom prst="straightConnector1">
            <a:avLst/>
          </a:prstGeom>
          <a:noFill/>
          <a:ln w="28575" cap="flat" cmpd="sng">
            <a:solidFill>
              <a:srgbClr val="70707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07484784" name="Google Shape;181;p14"/>
          <p:cNvSpPr txBox="1"/>
          <p:nvPr/>
        </p:nvSpPr>
        <p:spPr bwMode="auto">
          <a:xfrm>
            <a:off x="546341" y="2863782"/>
            <a:ext cx="8046554" cy="1723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defRPr/>
            </a:pPr>
            <a:r>
              <a:rPr lang="ru-RU" sz="1200" b="0" i="0" u="none" strike="noStrike" cap="none" dirty="0">
                <a:solidFill>
                  <a:srgbClr val="474747"/>
                </a:solidFill>
                <a:latin typeface="Martel Sans"/>
                <a:ea typeface="Martel Sans"/>
                <a:cs typeface="Martel Sans"/>
              </a:rPr>
              <a:t> </a:t>
            </a:r>
            <a:r>
              <a:rPr lang="ru-RU" dirty="0" err="1">
                <a:latin typeface="Book Antiqua" panose="02040602050305030304" pitchFamily="18" charset="0"/>
              </a:rPr>
              <a:t>Корткеросский</a:t>
            </a:r>
            <a:r>
              <a:rPr lang="ru-RU" dirty="0">
                <a:latin typeface="Book Antiqua" panose="02040602050305030304" pitchFamily="18" charset="0"/>
              </a:rPr>
              <a:t> район — родина политического деятеля, поэта, драматурга, основателя </a:t>
            </a:r>
            <a:r>
              <a:rPr lang="ru-RU" dirty="0" err="1">
                <a:latin typeface="Book Antiqua" panose="02040602050305030304" pitchFamily="18" charset="0"/>
              </a:rPr>
              <a:t>коми</a:t>
            </a:r>
            <a:r>
              <a:rPr lang="ru-RU" dirty="0">
                <a:latin typeface="Book Antiqua" panose="02040602050305030304" pitchFamily="18" charset="0"/>
              </a:rPr>
              <a:t> театра — Виктора </a:t>
            </a:r>
            <a:r>
              <a:rPr lang="ru-RU" dirty="0" smtClean="0">
                <a:latin typeface="Book Antiqua" panose="02040602050305030304" pitchFamily="18" charset="0"/>
              </a:rPr>
              <a:t>Савина.</a:t>
            </a:r>
          </a:p>
          <a:p>
            <a:pPr>
              <a:defRPr/>
            </a:pPr>
            <a:r>
              <a:rPr lang="ru-RU" dirty="0">
                <a:latin typeface="Book Antiqua" panose="02040602050305030304" pitchFamily="18" charset="0"/>
              </a:rPr>
              <a:t>Он один из зачинателей </a:t>
            </a:r>
            <a:r>
              <a:rPr lang="ru-RU" dirty="0" err="1">
                <a:latin typeface="Book Antiqua" panose="02040602050305030304" pitchFamily="18" charset="0"/>
              </a:rPr>
              <a:t>коми</a:t>
            </a:r>
            <a:r>
              <a:rPr lang="ru-RU" dirty="0">
                <a:latin typeface="Book Antiqua" panose="02040602050305030304" pitchFamily="18" charset="0"/>
              </a:rPr>
              <a:t> советской литературы и театрального искусства, автор стихов и поэм, прославляющих партию и революцию, лирических песен в народном стиле, сатирических фельетонов, басен</a:t>
            </a:r>
            <a:r>
              <a:rPr lang="ru-RU" dirty="0" smtClean="0">
                <a:latin typeface="Book Antiqua" panose="02040602050305030304" pitchFamily="18" charset="0"/>
              </a:rPr>
              <a:t>.</a:t>
            </a:r>
          </a:p>
          <a:p>
            <a:pPr>
              <a:defRPr/>
            </a:pPr>
            <a:r>
              <a:rPr lang="ru-RU" dirty="0">
                <a:latin typeface="Book Antiqua" panose="02040602050305030304" pitchFamily="18" charset="0"/>
              </a:rPr>
              <a:t>Савин — основатель </a:t>
            </a:r>
            <a:r>
              <a:rPr lang="ru-RU" dirty="0" err="1">
                <a:latin typeface="Book Antiqua" panose="02040602050305030304" pitchFamily="18" charset="0"/>
              </a:rPr>
              <a:t>коми</a:t>
            </a:r>
            <a:r>
              <a:rPr lang="ru-RU" dirty="0">
                <a:latin typeface="Book Antiqua" panose="02040602050305030304" pitchFamily="18" charset="0"/>
              </a:rPr>
              <a:t> национального театра: в 1921 году организовал первую национальную труппу «</a:t>
            </a:r>
            <a:r>
              <a:rPr lang="ru-RU" dirty="0" err="1">
                <a:latin typeface="Book Antiqua" panose="02040602050305030304" pitchFamily="18" charset="0"/>
              </a:rPr>
              <a:t>Сыкомтевчук</a:t>
            </a:r>
            <a:r>
              <a:rPr lang="ru-RU" dirty="0">
                <a:latin typeface="Book Antiqua" panose="02040602050305030304" pitchFamily="18" charset="0"/>
              </a:rPr>
              <a:t>», в 1930 году создал Коми инструктивный передвижной показательный театр, на основе которого в 1936 году был открыт Коми национальный театр. </a:t>
            </a:r>
            <a:endParaRPr lang="ru-RU" dirty="0" smtClean="0">
              <a:latin typeface="Book Antiqua" panose="02040602050305030304" pitchFamily="18" charset="0"/>
            </a:endParaRPr>
          </a:p>
        </p:txBody>
      </p:sp>
      <p:sp>
        <p:nvSpPr>
          <p:cNvPr id="10" name="Google Shape;231;p16"/>
          <p:cNvSpPr/>
          <p:nvPr/>
        </p:nvSpPr>
        <p:spPr bwMode="auto">
          <a:xfrm rot="-2192005">
            <a:off x="4133472" y="1213867"/>
            <a:ext cx="716342" cy="916250"/>
          </a:xfrm>
          <a:custGeom>
            <a:avLst/>
            <a:gdLst/>
            <a:ahLst/>
            <a:cxnLst/>
            <a:rect l="l" t="t" r="r" b="b"/>
            <a:pathLst>
              <a:path w="1432683" h="1832501" extrusionOk="0">
                <a:moveTo>
                  <a:pt x="0" y="0"/>
                </a:moveTo>
                <a:lnTo>
                  <a:pt x="1432683" y="0"/>
                </a:lnTo>
                <a:lnTo>
                  <a:pt x="1432683" y="1832502"/>
                </a:lnTo>
                <a:lnTo>
                  <a:pt x="0" y="18325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/>
            </a:blip>
            <a:srcRect/>
            <a:stretch/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9430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 xmlns:m="http://schemas.openxmlformats.org/officeDocument/2006/math" xmlns:w="http://schemas.openxmlformats.org/wordprocessingml/2006/main">
      <p:transition spd="slow" advClick="1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65760561" name="Google Shape;162;p13"/>
          <p:cNvGrpSpPr/>
          <p:nvPr/>
        </p:nvGrpSpPr>
        <p:grpSpPr bwMode="auto">
          <a:xfrm>
            <a:off x="361126" y="298755"/>
            <a:ext cx="8421743" cy="4477797"/>
            <a:chOff x="0" y="-38098"/>
            <a:chExt cx="4705631" cy="2501958"/>
          </a:xfrm>
        </p:grpSpPr>
        <p:sp>
          <p:nvSpPr>
            <p:cNvPr id="381386916" name="Google Shape;163;p13"/>
            <p:cNvSpPr/>
            <p:nvPr/>
          </p:nvSpPr>
          <p:spPr bwMode="auto">
            <a:xfrm>
              <a:off x="0" y="0"/>
              <a:ext cx="4705631" cy="2463858"/>
            </a:xfrm>
            <a:custGeom>
              <a:avLst/>
              <a:gdLst/>
              <a:ahLst/>
              <a:cxnLst/>
              <a:rect l="l" t="t" r="r" b="b"/>
              <a:pathLst>
                <a:path w="4705633" h="2463860" extrusionOk="0">
                  <a:moveTo>
                    <a:pt x="13789" y="0"/>
                  </a:moveTo>
                  <a:lnTo>
                    <a:pt x="4691844" y="0"/>
                  </a:lnTo>
                  <a:cubicBezTo>
                    <a:pt x="4699459" y="0"/>
                    <a:pt x="4705633" y="6174"/>
                    <a:pt x="4705633" y="13789"/>
                  </a:cubicBezTo>
                  <a:lnTo>
                    <a:pt x="4705633" y="2450071"/>
                  </a:lnTo>
                  <a:cubicBezTo>
                    <a:pt x="4705633" y="2457686"/>
                    <a:pt x="4699459" y="2463860"/>
                    <a:pt x="4691844" y="2463860"/>
                  </a:cubicBezTo>
                  <a:lnTo>
                    <a:pt x="13789" y="2463860"/>
                  </a:lnTo>
                  <a:cubicBezTo>
                    <a:pt x="10132" y="2463860"/>
                    <a:pt x="6625" y="2462407"/>
                    <a:pt x="4039" y="2459821"/>
                  </a:cubicBezTo>
                  <a:cubicBezTo>
                    <a:pt x="1453" y="2457235"/>
                    <a:pt x="0" y="2453728"/>
                    <a:pt x="0" y="2450071"/>
                  </a:cubicBezTo>
                  <a:lnTo>
                    <a:pt x="0" y="13789"/>
                  </a:lnTo>
                  <a:cubicBezTo>
                    <a:pt x="0" y="10132"/>
                    <a:pt x="1453" y="6625"/>
                    <a:pt x="4039" y="4039"/>
                  </a:cubicBezTo>
                  <a:cubicBezTo>
                    <a:pt x="6625" y="1453"/>
                    <a:pt x="10132" y="0"/>
                    <a:pt x="13789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 cmpd="sng">
              <a:solidFill>
                <a:srgbClr val="70707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2" tIns="45722" rIns="45722" bIns="457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362189410" name="Google Shape;164;p13"/>
            <p:cNvSpPr txBox="1"/>
            <p:nvPr/>
          </p:nvSpPr>
          <p:spPr bwMode="auto">
            <a:xfrm>
              <a:off x="0" y="-38098"/>
              <a:ext cx="4705631" cy="25019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398" tIns="25398" rIns="25398" bIns="25398" anchor="ctr" anchorCtr="0">
              <a:noAutofit/>
            </a:bodyPr>
            <a:lstStyle/>
            <a:p>
              <a:pPr marL="0" marR="0" lvl="0" indent="0" algn="l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pic>
        <p:nvPicPr>
          <p:cNvPr id="617113709" name="Google Shape;165;p13"/>
          <p:cNvPicPr/>
          <p:nvPr/>
        </p:nvPicPr>
        <p:blipFill>
          <a:blip r:embed="rId3"/>
          <a:stretch/>
        </p:blipFill>
        <p:spPr bwMode="auto">
          <a:xfrm>
            <a:off x="5110839" y="910784"/>
            <a:ext cx="3490182" cy="3662461"/>
          </a:xfrm>
          <a:prstGeom prst="rect">
            <a:avLst/>
          </a:prstGeom>
          <a:noFill/>
          <a:ln>
            <a:noFill/>
          </a:ln>
        </p:spPr>
      </p:pic>
      <p:sp>
        <p:nvSpPr>
          <p:cNvPr id="619660363" name="Google Shape;167;p13"/>
          <p:cNvSpPr txBox="1"/>
          <p:nvPr/>
        </p:nvSpPr>
        <p:spPr bwMode="auto">
          <a:xfrm>
            <a:off x="510854" y="533302"/>
            <a:ext cx="4296920" cy="1003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defRPr/>
            </a:pPr>
            <a:r>
              <a:rPr lang="ru-RU" sz="2800" b="0" i="0" u="none" strike="noStrike" cap="none" spc="0" dirty="0">
                <a:solidFill>
                  <a:schemeClr val="tx1"/>
                </a:solidFill>
                <a:latin typeface="Book Antiqua"/>
                <a:ea typeface="Book Antiqua"/>
                <a:cs typeface="Book Antiqua"/>
              </a:rPr>
              <a:t>Причудливая роща Корткероса</a:t>
            </a:r>
            <a:r>
              <a:rPr lang="ru-RU" sz="4200" b="0" i="0" u="none" strike="noStrike" cap="none" dirty="0">
                <a:solidFill>
                  <a:srgbClr val="474747"/>
                </a:solidFill>
                <a:latin typeface="Martel"/>
                <a:ea typeface="Martel"/>
                <a:cs typeface="Martel"/>
              </a:rPr>
              <a:t> </a:t>
            </a:r>
            <a:endParaRPr b="1" dirty="0"/>
          </a:p>
          <a:p>
            <a:pPr marL="0" marR="0" lvl="0" indent="0" algn="ctr">
              <a:lnSpc>
                <a:spcPct val="139997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700" dirty="0"/>
          </a:p>
        </p:txBody>
      </p:sp>
      <p:sp>
        <p:nvSpPr>
          <p:cNvPr id="902560219" name="Google Shape;168;p13"/>
          <p:cNvSpPr txBox="1"/>
          <p:nvPr/>
        </p:nvSpPr>
        <p:spPr bwMode="auto">
          <a:xfrm>
            <a:off x="662609" y="1658224"/>
            <a:ext cx="4001958" cy="332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defRPr/>
            </a:pPr>
            <a:r>
              <a:rPr lang="ru-RU" dirty="0" smtClean="0">
                <a:latin typeface="Book Antiqua" panose="02040602050305030304" pitchFamily="18" charset="0"/>
              </a:rPr>
              <a:t>В </a:t>
            </a:r>
            <a:r>
              <a:rPr lang="ru-RU" dirty="0">
                <a:latin typeface="Book Antiqua" panose="02040602050305030304" pitchFamily="18" charset="0"/>
              </a:rPr>
              <a:t>верхней части села Корткерос, метрах в трехстах к востоку плещутся два озера – Вад-ты и </a:t>
            </a:r>
            <a:r>
              <a:rPr lang="ru-RU" dirty="0" err="1">
                <a:latin typeface="Book Antiqua" panose="02040602050305030304" pitchFamily="18" charset="0"/>
              </a:rPr>
              <a:t>Виям</a:t>
            </a:r>
            <a:r>
              <a:rPr lang="ru-RU" dirty="0">
                <a:latin typeface="Book Antiqua" panose="02040602050305030304" pitchFamily="18" charset="0"/>
              </a:rPr>
              <a:t>-ты. Между ними на возвышении растут деревья «любви», сросшиеся высокая огромная седая ель и такая же сосна с семью стволами, один из которых, что с севера, вьется вокруг ствола ели. С места срастания, что на высоте 1,5 – 2 метров, стволы расходятся, образуется пространство вроде грота, где можно отдохнуть 2-3 </a:t>
            </a:r>
            <a:r>
              <a:rPr lang="ru-RU" dirty="0" smtClean="0">
                <a:latin typeface="Book Antiqua" panose="02040602050305030304" pitchFamily="18" charset="0"/>
              </a:rPr>
              <a:t>людям. Никто </a:t>
            </a:r>
            <a:r>
              <a:rPr lang="ru-RU" dirty="0">
                <a:latin typeface="Book Antiqua" panose="02040602050305030304" pitchFamily="18" charset="0"/>
              </a:rPr>
              <a:t>не может объяснить, как появилось это «чудо». Некоторые объясняют это так: сосна и ель срослись как два любящих человека, прожившие вместе целую вечность. </a:t>
            </a:r>
          </a:p>
          <a:p>
            <a:pPr>
              <a:defRPr/>
            </a:pPr>
            <a:endParaRPr sz="2000" dirty="0"/>
          </a:p>
        </p:txBody>
      </p:sp>
      <p:cxnSp>
        <p:nvCxnSpPr>
          <p:cNvPr id="710528224" name="Google Shape;169;p13"/>
          <p:cNvCxnSpPr>
            <a:cxnSpLocks/>
          </p:cNvCxnSpPr>
          <p:nvPr/>
        </p:nvCxnSpPr>
        <p:spPr bwMode="auto">
          <a:xfrm>
            <a:off x="4938032" y="366944"/>
            <a:ext cx="0" cy="4409607"/>
          </a:xfrm>
          <a:prstGeom prst="straightConnector1">
            <a:avLst/>
          </a:prstGeom>
          <a:noFill/>
          <a:ln w="28575" cap="flat" cmpd="sng">
            <a:solidFill>
              <a:srgbClr val="707070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427047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 xmlns:m="http://schemas.openxmlformats.org/officeDocument/2006/math" xmlns:w="http://schemas.openxmlformats.org/wordprocessingml/2006/main">
      <p:transition spd="slow" advClick="1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EDD7CD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329412793" name="Google Shape;291;p20"/>
          <p:cNvGrpSpPr/>
          <p:nvPr/>
        </p:nvGrpSpPr>
        <p:grpSpPr bwMode="auto">
          <a:xfrm>
            <a:off x="328356" y="292130"/>
            <a:ext cx="8421744" cy="4477797"/>
            <a:chOff x="0" y="-38099"/>
            <a:chExt cx="4705632" cy="2501959"/>
          </a:xfrm>
        </p:grpSpPr>
        <p:sp>
          <p:nvSpPr>
            <p:cNvPr id="146593423" name="Google Shape;292;p20"/>
            <p:cNvSpPr/>
            <p:nvPr/>
          </p:nvSpPr>
          <p:spPr bwMode="auto">
            <a:xfrm>
              <a:off x="0" y="0"/>
              <a:ext cx="4705632" cy="2463859"/>
            </a:xfrm>
            <a:custGeom>
              <a:avLst/>
              <a:gdLst/>
              <a:ahLst/>
              <a:cxnLst/>
              <a:rect l="l" t="t" r="r" b="b"/>
              <a:pathLst>
                <a:path w="4705633" h="2463860" extrusionOk="0">
                  <a:moveTo>
                    <a:pt x="13789" y="0"/>
                  </a:moveTo>
                  <a:lnTo>
                    <a:pt x="4691844" y="0"/>
                  </a:lnTo>
                  <a:cubicBezTo>
                    <a:pt x="4699459" y="0"/>
                    <a:pt x="4705633" y="6174"/>
                    <a:pt x="4705633" y="13789"/>
                  </a:cubicBezTo>
                  <a:lnTo>
                    <a:pt x="4705633" y="2450071"/>
                  </a:lnTo>
                  <a:cubicBezTo>
                    <a:pt x="4705633" y="2457686"/>
                    <a:pt x="4699459" y="2463860"/>
                    <a:pt x="4691844" y="2463860"/>
                  </a:cubicBezTo>
                  <a:lnTo>
                    <a:pt x="13789" y="2463860"/>
                  </a:lnTo>
                  <a:cubicBezTo>
                    <a:pt x="10132" y="2463860"/>
                    <a:pt x="6625" y="2462407"/>
                    <a:pt x="4039" y="2459821"/>
                  </a:cubicBezTo>
                  <a:cubicBezTo>
                    <a:pt x="1453" y="2457235"/>
                    <a:pt x="0" y="2453728"/>
                    <a:pt x="0" y="2450071"/>
                  </a:cubicBezTo>
                  <a:lnTo>
                    <a:pt x="0" y="13789"/>
                  </a:lnTo>
                  <a:cubicBezTo>
                    <a:pt x="0" y="10132"/>
                    <a:pt x="1453" y="6625"/>
                    <a:pt x="4039" y="4039"/>
                  </a:cubicBezTo>
                  <a:cubicBezTo>
                    <a:pt x="6625" y="1453"/>
                    <a:pt x="10132" y="0"/>
                    <a:pt x="13789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 cmpd="sng">
              <a:solidFill>
                <a:srgbClr val="70707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4" tIns="45724" rIns="45724" bIns="45724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569649174" name="Google Shape;293;p20"/>
            <p:cNvSpPr txBox="1"/>
            <p:nvPr/>
          </p:nvSpPr>
          <p:spPr bwMode="auto">
            <a:xfrm>
              <a:off x="0" y="-38099"/>
              <a:ext cx="4705632" cy="2501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399" tIns="25399" rIns="25399" bIns="25399" anchor="ctr" anchorCtr="0">
              <a:noAutofit/>
            </a:bodyPr>
            <a:lstStyle/>
            <a:p>
              <a:pPr marL="0" marR="0" lvl="0" indent="0" algn="l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pic>
        <p:nvPicPr>
          <p:cNvPr id="1516360163" name="Google Shape;294;p2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0189" y="514349"/>
            <a:ext cx="3021115" cy="1622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8061737" name="Google Shape;295;p2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6979" y="514350"/>
            <a:ext cx="2931949" cy="1611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242732" name="Google Shape;296;p2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0189" y="2253706"/>
            <a:ext cx="3041414" cy="1552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23269" name="Google Shape;297;p20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6979" y="2253706"/>
            <a:ext cx="2931949" cy="1552177"/>
          </a:xfrm>
          <a:prstGeom prst="rect">
            <a:avLst/>
          </a:prstGeom>
          <a:noFill/>
          <a:ln>
            <a:noFill/>
          </a:ln>
        </p:spPr>
      </p:pic>
      <p:sp>
        <p:nvSpPr>
          <p:cNvPr id="507504040" name="Google Shape;298;p20"/>
          <p:cNvSpPr txBox="1"/>
          <p:nvPr/>
        </p:nvSpPr>
        <p:spPr bwMode="auto">
          <a:xfrm>
            <a:off x="522623" y="3933491"/>
            <a:ext cx="803321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lvl="0" indent="-342900" algn="ctr">
              <a:defRPr/>
            </a:pPr>
            <a:r>
              <a:rPr lang="ru-RU" sz="1600" dirty="0">
                <a:latin typeface="Book Antiqua" panose="02040602050305030304" pitchFamily="18" charset="0"/>
              </a:rPr>
              <a:t>В метрах в 700 – 800 от дерева «любви» к югу растут еще три сросшиеся подобным образом дерева. Каждое дерево причудливо. Уникально, достойно титула «Памятник природы» и защиты</a:t>
            </a:r>
            <a:r>
              <a:rPr lang="ru-RU" sz="1600" dirty="0" smtClean="0">
                <a:latin typeface="Book Antiqua" panose="02040602050305030304" pitchFamily="18" charset="0"/>
              </a:rPr>
              <a:t>.</a:t>
            </a:r>
            <a:endParaRPr lang="ru-RU" sz="1600" dirty="0">
              <a:latin typeface="Book Antiqua" panose="020406020503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631" y="1633386"/>
            <a:ext cx="1658723" cy="98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69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 xmlns:m="http://schemas.openxmlformats.org/officeDocument/2006/math" xmlns:w="http://schemas.openxmlformats.org/wordprocessingml/2006/main">
      <p:transition spd="slow" advClick="1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EDD7CD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235401550" name="Google Shape;174;p14"/>
          <p:cNvGrpSpPr/>
          <p:nvPr/>
        </p:nvGrpSpPr>
        <p:grpSpPr bwMode="auto">
          <a:xfrm>
            <a:off x="361127" y="298756"/>
            <a:ext cx="8421744" cy="4477797"/>
            <a:chOff x="0" y="-38099"/>
            <a:chExt cx="4705632" cy="2501959"/>
          </a:xfrm>
        </p:grpSpPr>
        <p:sp>
          <p:nvSpPr>
            <p:cNvPr id="765586063" name="Google Shape;175;p14"/>
            <p:cNvSpPr/>
            <p:nvPr/>
          </p:nvSpPr>
          <p:spPr bwMode="auto">
            <a:xfrm>
              <a:off x="0" y="0"/>
              <a:ext cx="4705632" cy="2463859"/>
            </a:xfrm>
            <a:custGeom>
              <a:avLst/>
              <a:gdLst/>
              <a:ahLst/>
              <a:cxnLst/>
              <a:rect l="l" t="t" r="r" b="b"/>
              <a:pathLst>
                <a:path w="4705633" h="2463860" extrusionOk="0">
                  <a:moveTo>
                    <a:pt x="13789" y="0"/>
                  </a:moveTo>
                  <a:lnTo>
                    <a:pt x="4691844" y="0"/>
                  </a:lnTo>
                  <a:cubicBezTo>
                    <a:pt x="4699459" y="0"/>
                    <a:pt x="4705633" y="6174"/>
                    <a:pt x="4705633" y="13789"/>
                  </a:cubicBezTo>
                  <a:lnTo>
                    <a:pt x="4705633" y="2450071"/>
                  </a:lnTo>
                  <a:cubicBezTo>
                    <a:pt x="4705633" y="2457686"/>
                    <a:pt x="4699459" y="2463860"/>
                    <a:pt x="4691844" y="2463860"/>
                  </a:cubicBezTo>
                  <a:lnTo>
                    <a:pt x="13789" y="2463860"/>
                  </a:lnTo>
                  <a:cubicBezTo>
                    <a:pt x="10132" y="2463860"/>
                    <a:pt x="6625" y="2462407"/>
                    <a:pt x="4039" y="2459821"/>
                  </a:cubicBezTo>
                  <a:cubicBezTo>
                    <a:pt x="1453" y="2457235"/>
                    <a:pt x="0" y="2453728"/>
                    <a:pt x="0" y="2450071"/>
                  </a:cubicBezTo>
                  <a:lnTo>
                    <a:pt x="0" y="13789"/>
                  </a:lnTo>
                  <a:cubicBezTo>
                    <a:pt x="0" y="10132"/>
                    <a:pt x="1453" y="6625"/>
                    <a:pt x="4039" y="4039"/>
                  </a:cubicBezTo>
                  <a:cubicBezTo>
                    <a:pt x="6625" y="1453"/>
                    <a:pt x="10132" y="0"/>
                    <a:pt x="13789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 cmpd="sng">
              <a:solidFill>
                <a:srgbClr val="70707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4" tIns="45724" rIns="45724" bIns="45724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38808386" name="Google Shape;176;p14"/>
            <p:cNvSpPr txBox="1"/>
            <p:nvPr/>
          </p:nvSpPr>
          <p:spPr bwMode="auto">
            <a:xfrm>
              <a:off x="0" y="-38099"/>
              <a:ext cx="4705632" cy="2501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399" tIns="25399" rIns="25399" bIns="25399" anchor="ctr" anchorCtr="0">
              <a:noAutofit/>
            </a:bodyPr>
            <a:lstStyle/>
            <a:p>
              <a:pPr marL="0" marR="0" lvl="0" indent="0" algn="l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pic>
        <p:nvPicPr>
          <p:cNvPr id="46574820" name="Google Shape;177;p1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8796" y="566517"/>
            <a:ext cx="2614369" cy="1614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9533509" name="Google Shape;178;p1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03235" y="570395"/>
            <a:ext cx="2504662" cy="1611749"/>
          </a:xfrm>
          <a:prstGeom prst="rect">
            <a:avLst/>
          </a:prstGeom>
          <a:noFill/>
          <a:ln>
            <a:noFill/>
          </a:ln>
        </p:spPr>
      </p:pic>
      <p:sp>
        <p:nvSpPr>
          <p:cNvPr id="1745284537" name="Google Shape;179;p14"/>
          <p:cNvSpPr txBox="1"/>
          <p:nvPr/>
        </p:nvSpPr>
        <p:spPr bwMode="auto">
          <a:xfrm>
            <a:off x="574175" y="2403485"/>
            <a:ext cx="7611268" cy="754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>
              <a:lnSpc>
                <a:spcPct val="139991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3500" b="0" i="0" u="none" strike="noStrike" cap="none" dirty="0" smtClean="0">
                <a:solidFill>
                  <a:srgbClr val="474747"/>
                </a:solidFill>
                <a:latin typeface="Book Antiqua" panose="02040602050305030304" pitchFamily="18" charset="0"/>
                <a:ea typeface="Martel"/>
                <a:cs typeface="Martel"/>
              </a:rPr>
              <a:t>Исторические находки</a:t>
            </a:r>
            <a:endParaRPr sz="700" dirty="0">
              <a:latin typeface="Book Antiqua" panose="02040602050305030304" pitchFamily="18" charset="0"/>
            </a:endParaRPr>
          </a:p>
        </p:txBody>
      </p:sp>
      <p:cxnSp>
        <p:nvCxnSpPr>
          <p:cNvPr id="519513278" name="Google Shape;180;p14"/>
          <p:cNvCxnSpPr>
            <a:cxnSpLocks/>
          </p:cNvCxnSpPr>
          <p:nvPr/>
        </p:nvCxnSpPr>
        <p:spPr bwMode="auto">
          <a:xfrm>
            <a:off x="361127" y="2281923"/>
            <a:ext cx="8416982" cy="0"/>
          </a:xfrm>
          <a:prstGeom prst="straightConnector1">
            <a:avLst/>
          </a:prstGeom>
          <a:noFill/>
          <a:ln w="28575" cap="flat" cmpd="sng">
            <a:solidFill>
              <a:srgbClr val="70707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07484784" name="Google Shape;181;p14"/>
          <p:cNvSpPr txBox="1"/>
          <p:nvPr/>
        </p:nvSpPr>
        <p:spPr bwMode="auto">
          <a:xfrm>
            <a:off x="786209" y="3258870"/>
            <a:ext cx="7611268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>
              <a:defRPr/>
            </a:pPr>
            <a:r>
              <a:rPr lang="ru-RU" sz="1200" b="0" i="0" u="none" strike="noStrike" cap="none" dirty="0" smtClean="0">
                <a:solidFill>
                  <a:srgbClr val="474747"/>
                </a:solidFill>
                <a:latin typeface="Book Antiqua" panose="02040602050305030304" pitchFamily="18" charset="0"/>
                <a:ea typeface="Martel Sans"/>
                <a:cs typeface="Martel Sans"/>
              </a:rPr>
              <a:t>Кремневые наконечники стрел и </a:t>
            </a:r>
            <a:r>
              <a:rPr lang="ru-RU" sz="1200" b="0" i="0" u="none" strike="noStrike" cap="none" dirty="0" err="1" smtClean="0">
                <a:solidFill>
                  <a:srgbClr val="474747"/>
                </a:solidFill>
                <a:latin typeface="Book Antiqua" panose="02040602050305030304" pitchFamily="18" charset="0"/>
                <a:ea typeface="Martel Sans"/>
                <a:cs typeface="Martel Sans"/>
              </a:rPr>
              <a:t>отщепы</a:t>
            </a:r>
            <a:r>
              <a:rPr lang="ru-RU" sz="1200" b="0" i="0" u="none" strike="noStrike" cap="none" dirty="0" smtClean="0">
                <a:solidFill>
                  <a:srgbClr val="474747"/>
                </a:solidFill>
                <a:latin typeface="Book Antiqua" panose="02040602050305030304" pitchFamily="18" charset="0"/>
                <a:ea typeface="Martel Sans"/>
                <a:cs typeface="Martel Sans"/>
              </a:rPr>
              <a:t> (скребки) из стоянки </a:t>
            </a:r>
            <a:r>
              <a:rPr lang="ru-RU" sz="1200" dirty="0">
                <a:solidFill>
                  <a:srgbClr val="474747"/>
                </a:solidFill>
                <a:latin typeface="Book Antiqua" panose="02040602050305030304" pitchFamily="18" charset="0"/>
                <a:ea typeface="Martel Sans"/>
                <a:cs typeface="Martel Sans"/>
              </a:rPr>
              <a:t>древнего человека. </a:t>
            </a:r>
            <a:endParaRPr lang="ru-RU" sz="1200" dirty="0" smtClean="0">
              <a:solidFill>
                <a:srgbClr val="474747"/>
              </a:solidFill>
              <a:latin typeface="Book Antiqua" panose="02040602050305030304" pitchFamily="18" charset="0"/>
              <a:ea typeface="Martel Sans"/>
              <a:cs typeface="Martel Sans"/>
            </a:endParaRPr>
          </a:p>
          <a:p>
            <a:pPr lvl="0" algn="just">
              <a:defRPr/>
            </a:pPr>
            <a:r>
              <a:rPr lang="ru-RU" sz="1200" dirty="0" smtClean="0">
                <a:solidFill>
                  <a:srgbClr val="474747"/>
                </a:solidFill>
                <a:latin typeface="Book Antiqua" panose="02040602050305030304" pitchFamily="18" charset="0"/>
                <a:ea typeface="Martel Sans"/>
                <a:cs typeface="Martel Sans"/>
              </a:rPr>
              <a:t>В </a:t>
            </a:r>
            <a:r>
              <a:rPr lang="ru-RU" sz="1200" dirty="0">
                <a:solidFill>
                  <a:srgbClr val="474747"/>
                </a:solidFill>
                <a:latin typeface="Book Antiqua" panose="02040602050305030304" pitchFamily="18" charset="0"/>
                <a:ea typeface="Martel Sans"/>
                <a:cs typeface="Martel Sans"/>
              </a:rPr>
              <a:t>1999 году в куче гравия, привезённого из карьера </a:t>
            </a:r>
            <a:r>
              <a:rPr lang="ru-RU" sz="1200" dirty="0" err="1">
                <a:solidFill>
                  <a:srgbClr val="474747"/>
                </a:solidFill>
                <a:latin typeface="Book Antiqua" panose="02040602050305030304" pitchFamily="18" charset="0"/>
                <a:ea typeface="Martel Sans"/>
                <a:cs typeface="Martel Sans"/>
              </a:rPr>
              <a:t>Корткеросского</a:t>
            </a:r>
            <a:r>
              <a:rPr lang="ru-RU" sz="1200" dirty="0">
                <a:solidFill>
                  <a:srgbClr val="474747"/>
                </a:solidFill>
                <a:latin typeface="Book Antiqua" panose="02040602050305030304" pitchFamily="18" charset="0"/>
                <a:ea typeface="Martel Sans"/>
                <a:cs typeface="Martel Sans"/>
              </a:rPr>
              <a:t> ДСУ (возле бывшего аэродрома), Николай Киселёв и </a:t>
            </a:r>
            <a:r>
              <a:rPr lang="ru-RU" sz="1200" dirty="0" smtClean="0">
                <a:solidFill>
                  <a:srgbClr val="474747"/>
                </a:solidFill>
                <a:latin typeface="Book Antiqua" panose="02040602050305030304" pitchFamily="18" charset="0"/>
                <a:ea typeface="Martel Sans"/>
                <a:cs typeface="Martel Sans"/>
              </a:rPr>
              <a:t>Анатолий </a:t>
            </a:r>
            <a:r>
              <a:rPr lang="ru-RU" sz="1200" dirty="0">
                <a:solidFill>
                  <a:srgbClr val="474747"/>
                </a:solidFill>
                <a:latin typeface="Book Antiqua" panose="02040602050305030304" pitchFamily="18" charset="0"/>
                <a:ea typeface="Martel Sans"/>
                <a:cs typeface="Martel Sans"/>
              </a:rPr>
              <a:t>Канев обнаружили бивень мамонта. </a:t>
            </a:r>
            <a:r>
              <a:rPr lang="ru-RU" sz="1200" dirty="0" smtClean="0">
                <a:solidFill>
                  <a:srgbClr val="474747"/>
                </a:solidFill>
                <a:latin typeface="Book Antiqua" panose="02040602050305030304" pitchFamily="18" charset="0"/>
                <a:ea typeface="Martel Sans"/>
                <a:cs typeface="Martel Sans"/>
              </a:rPr>
              <a:t>Находка </a:t>
            </a:r>
            <a:r>
              <a:rPr lang="ru-RU" sz="1200" dirty="0">
                <a:solidFill>
                  <a:srgbClr val="474747"/>
                </a:solidFill>
                <a:latin typeface="Book Antiqua" panose="02040602050305030304" pitchFamily="18" charset="0"/>
                <a:ea typeface="Martel Sans"/>
                <a:cs typeface="Martel Sans"/>
              </a:rPr>
              <a:t>была окаменевшей, верхушка и основание бивня отломлены. Размеры бивня: длина — 94 см, окружность — 27 см, вес — 8 кг. </a:t>
            </a:r>
            <a:r>
              <a:rPr lang="ru-RU" sz="1200" dirty="0" smtClean="0">
                <a:solidFill>
                  <a:srgbClr val="474747"/>
                </a:solidFill>
                <a:latin typeface="Book Antiqua" panose="02040602050305030304" pitchFamily="18" charset="0"/>
                <a:ea typeface="Martel Sans"/>
                <a:cs typeface="Martel Sans"/>
              </a:rPr>
              <a:t>Бивень </a:t>
            </a:r>
            <a:r>
              <a:rPr lang="ru-RU" sz="1200" dirty="0">
                <a:solidFill>
                  <a:srgbClr val="474747"/>
                </a:solidFill>
                <a:latin typeface="Book Antiqua" panose="02040602050305030304" pitchFamily="18" charset="0"/>
                <a:ea typeface="Martel Sans"/>
                <a:cs typeface="Martel Sans"/>
              </a:rPr>
              <a:t>был принесён в музей Дома пионеров. </a:t>
            </a:r>
            <a:r>
              <a:rPr lang="ru-RU" sz="1200" dirty="0" smtClean="0">
                <a:solidFill>
                  <a:srgbClr val="474747"/>
                </a:solidFill>
                <a:latin typeface="Book Antiqua" panose="02040602050305030304" pitchFamily="18" charset="0"/>
                <a:ea typeface="Martel Sans"/>
                <a:cs typeface="Martel Sans"/>
              </a:rPr>
              <a:t>Кроме </a:t>
            </a:r>
            <a:r>
              <a:rPr lang="ru-RU" sz="1200" dirty="0">
                <a:solidFill>
                  <a:srgbClr val="474747"/>
                </a:solidFill>
                <a:latin typeface="Book Antiqua" panose="02040602050305030304" pitchFamily="18" charset="0"/>
                <a:ea typeface="Martel Sans"/>
                <a:cs typeface="Martel Sans"/>
              </a:rPr>
              <a:t>того, к северу от села Корткерос на дне песчаного карьера, на глубине 15 метров, была найдена окаменелая часть бивня </a:t>
            </a:r>
            <a:r>
              <a:rPr lang="ru-RU" sz="1200" dirty="0" smtClean="0">
                <a:solidFill>
                  <a:srgbClr val="474747"/>
                </a:solidFill>
                <a:latin typeface="Book Antiqua" panose="02040602050305030304" pitchFamily="18" charset="0"/>
                <a:ea typeface="Martel Sans"/>
                <a:cs typeface="Martel Sans"/>
              </a:rPr>
              <a:t>мамонта.</a:t>
            </a:r>
            <a:endParaRPr sz="700" dirty="0">
              <a:latin typeface="Book Antiqua" panose="020406020503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499" y="592391"/>
            <a:ext cx="2416214" cy="1588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 xmlns:m="http://schemas.openxmlformats.org/officeDocument/2006/math" xmlns:w="http://schemas.openxmlformats.org/wordprocessingml/2006/main">
      <p:transition spd="slow" advClick="1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EDD7CD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926552441" name="Google Shape;374;p25"/>
          <p:cNvGrpSpPr/>
          <p:nvPr/>
        </p:nvGrpSpPr>
        <p:grpSpPr bwMode="auto">
          <a:xfrm>
            <a:off x="2130381" y="298756"/>
            <a:ext cx="4883236" cy="4477797"/>
            <a:chOff x="0" y="-38099"/>
            <a:chExt cx="2728498" cy="2501959"/>
          </a:xfrm>
        </p:grpSpPr>
        <p:sp>
          <p:nvSpPr>
            <p:cNvPr id="706063865" name="Google Shape;375;p25"/>
            <p:cNvSpPr/>
            <p:nvPr/>
          </p:nvSpPr>
          <p:spPr bwMode="auto">
            <a:xfrm>
              <a:off x="0" y="0"/>
              <a:ext cx="2728498" cy="2463859"/>
            </a:xfrm>
            <a:custGeom>
              <a:avLst/>
              <a:gdLst/>
              <a:ahLst/>
              <a:cxnLst/>
              <a:rect l="l" t="t" r="r" b="b"/>
              <a:pathLst>
                <a:path w="2728499" h="2463860" extrusionOk="0">
                  <a:moveTo>
                    <a:pt x="23781" y="0"/>
                  </a:moveTo>
                  <a:lnTo>
                    <a:pt x="2704717" y="0"/>
                  </a:lnTo>
                  <a:cubicBezTo>
                    <a:pt x="2711025" y="0"/>
                    <a:pt x="2717073" y="2506"/>
                    <a:pt x="2721533" y="6965"/>
                  </a:cubicBezTo>
                  <a:cubicBezTo>
                    <a:pt x="2725993" y="11425"/>
                    <a:pt x="2728499" y="17474"/>
                    <a:pt x="2728499" y="23781"/>
                  </a:cubicBezTo>
                  <a:lnTo>
                    <a:pt x="2728499" y="2440079"/>
                  </a:lnTo>
                  <a:cubicBezTo>
                    <a:pt x="2728499" y="2446386"/>
                    <a:pt x="2725993" y="2452435"/>
                    <a:pt x="2721533" y="2456895"/>
                  </a:cubicBezTo>
                  <a:cubicBezTo>
                    <a:pt x="2717073" y="2461355"/>
                    <a:pt x="2711025" y="2463860"/>
                    <a:pt x="2704717" y="2463860"/>
                  </a:cubicBezTo>
                  <a:lnTo>
                    <a:pt x="23781" y="2463860"/>
                  </a:lnTo>
                  <a:cubicBezTo>
                    <a:pt x="17474" y="2463860"/>
                    <a:pt x="11425" y="2461355"/>
                    <a:pt x="6965" y="2456895"/>
                  </a:cubicBezTo>
                  <a:cubicBezTo>
                    <a:pt x="2506" y="2452435"/>
                    <a:pt x="0" y="2446386"/>
                    <a:pt x="0" y="2440079"/>
                  </a:cubicBezTo>
                  <a:lnTo>
                    <a:pt x="0" y="23781"/>
                  </a:lnTo>
                  <a:cubicBezTo>
                    <a:pt x="0" y="17474"/>
                    <a:pt x="2506" y="11425"/>
                    <a:pt x="6965" y="6965"/>
                  </a:cubicBezTo>
                  <a:cubicBezTo>
                    <a:pt x="11425" y="2506"/>
                    <a:pt x="17474" y="0"/>
                    <a:pt x="23781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 cmpd="sng">
              <a:solidFill>
                <a:srgbClr val="70707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4" tIns="45724" rIns="45724" bIns="45724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934742787" name="Google Shape;376;p25"/>
            <p:cNvSpPr txBox="1"/>
            <p:nvPr/>
          </p:nvSpPr>
          <p:spPr bwMode="auto">
            <a:xfrm>
              <a:off x="0" y="-38099"/>
              <a:ext cx="2728498" cy="2501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399" tIns="25399" rIns="25399" bIns="25399" anchor="ctr" anchorCtr="0">
              <a:noAutofit/>
            </a:bodyPr>
            <a:lstStyle/>
            <a:p>
              <a:pPr marL="0" marR="0" lvl="0" indent="0" algn="l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grpSp>
        <p:nvGrpSpPr>
          <p:cNvPr id="1914421226" name="Google Shape;377;p25"/>
          <p:cNvGrpSpPr/>
          <p:nvPr/>
        </p:nvGrpSpPr>
        <p:grpSpPr bwMode="auto">
          <a:xfrm>
            <a:off x="2294824" y="491976"/>
            <a:ext cx="4456248" cy="1210922"/>
            <a:chOff x="-961231" y="-1352549"/>
            <a:chExt cx="11722746" cy="2862193"/>
          </a:xfrm>
        </p:grpSpPr>
        <p:sp>
          <p:nvSpPr>
            <p:cNvPr id="1299473102" name="Google Shape;378;p25"/>
            <p:cNvSpPr txBox="1"/>
            <p:nvPr/>
          </p:nvSpPr>
          <p:spPr bwMode="auto">
            <a:xfrm>
              <a:off x="-493997" y="-1352549"/>
              <a:ext cx="11255512" cy="17823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>
                <a:lnSpc>
                  <a:spcPct val="139991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3500" b="0" i="0" u="none" strike="noStrike" cap="none" dirty="0" smtClean="0">
                  <a:solidFill>
                    <a:srgbClr val="474747"/>
                  </a:solidFill>
                  <a:latin typeface="+mj-lt"/>
                  <a:ea typeface="Martel"/>
                  <a:cs typeface="Martel"/>
                </a:rPr>
                <a:t>Мой Корткерос</a:t>
              </a:r>
              <a:endParaRPr sz="700" dirty="0">
                <a:latin typeface="+mj-lt"/>
              </a:endParaRPr>
            </a:p>
          </p:txBody>
        </p:sp>
        <p:sp>
          <p:nvSpPr>
            <p:cNvPr id="963663616" name="Google Shape;379;p25"/>
            <p:cNvSpPr txBox="1"/>
            <p:nvPr/>
          </p:nvSpPr>
          <p:spPr bwMode="auto">
            <a:xfrm>
              <a:off x="-961231" y="491179"/>
              <a:ext cx="11608916" cy="10184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/>
              <a:r>
                <a:rPr lang="ru-RU" dirty="0" smtClean="0">
                  <a:latin typeface="Book Antiqua" panose="02040602050305030304" pitchFamily="18" charset="0"/>
                </a:rPr>
                <a:t>Рисунок Нестеровой </a:t>
              </a:r>
              <a:r>
                <a:rPr lang="ru-RU" dirty="0" err="1" smtClean="0">
                  <a:latin typeface="Book Antiqua" panose="02040602050305030304" pitchFamily="18" charset="0"/>
                </a:rPr>
                <a:t>Делии</a:t>
              </a:r>
              <a:endParaRPr lang="ru-RU" dirty="0">
                <a:latin typeface="Book Antiqua" panose="02040602050305030304" pitchFamily="18" charset="0"/>
              </a:endParaRPr>
            </a:p>
            <a:p>
              <a:pPr algn="just"/>
              <a:endParaRPr lang="ru-RU" dirty="0">
                <a:latin typeface="Book Antiqua" panose="02040602050305030304" pitchFamily="18" charset="0"/>
              </a:endParaRPr>
            </a:p>
          </p:txBody>
        </p:sp>
      </p:grpSp>
      <p:grpSp>
        <p:nvGrpSpPr>
          <p:cNvPr id="1845602737" name="Google Shape;380;p25"/>
          <p:cNvGrpSpPr/>
          <p:nvPr/>
        </p:nvGrpSpPr>
        <p:grpSpPr bwMode="auto">
          <a:xfrm>
            <a:off x="817481" y="139024"/>
            <a:ext cx="1654049" cy="1654050"/>
            <a:chOff x="0" y="0"/>
            <a:chExt cx="812799" cy="812799"/>
          </a:xfrm>
        </p:grpSpPr>
        <p:sp>
          <p:nvSpPr>
            <p:cNvPr id="2119450106" name="Google Shape;381;p25"/>
            <p:cNvSpPr/>
            <p:nvPr/>
          </p:nvSpPr>
          <p:spPr bwMode="auto">
            <a:xfrm>
              <a:off x="0" y="0"/>
              <a:ext cx="812799" cy="812799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  <a:ln w="28575" cap="rnd" cmpd="sng">
              <a:solidFill>
                <a:srgbClr val="70707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4" tIns="45724" rIns="45724" bIns="45724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920051759" name="Google Shape;382;p25"/>
            <p:cNvSpPr txBox="1"/>
            <p:nvPr/>
          </p:nvSpPr>
          <p:spPr bwMode="auto">
            <a:xfrm>
              <a:off x="76199" y="38099"/>
              <a:ext cx="660399" cy="6984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399" tIns="25399" rIns="25399" bIns="25399" anchor="ctr" anchorCtr="0">
              <a:noAutofit/>
            </a:bodyPr>
            <a:lstStyle/>
            <a:p>
              <a:pPr marL="0" marR="0" lvl="0" indent="0" algn="l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22" y="421910"/>
            <a:ext cx="1045762" cy="12160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971" y="1638005"/>
            <a:ext cx="4125830" cy="3028983"/>
          </a:xfrm>
          <a:prstGeom prst="rect">
            <a:avLst/>
          </a:prstGeom>
        </p:spPr>
      </p:pic>
      <p:pic>
        <p:nvPicPr>
          <p:cNvPr id="4" name="Стих Галушк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4331" y="4057388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3341" y="4776551"/>
            <a:ext cx="5529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Book Antiqua" panose="02040602050305030304" pitchFamily="18" charset="0"/>
              </a:rPr>
              <a:t>Стихотворение «Песня о </a:t>
            </a:r>
            <a:r>
              <a:rPr lang="ru-RU" b="1" smtClean="0">
                <a:latin typeface="Book Antiqua" panose="02040602050305030304" pitchFamily="18" charset="0"/>
              </a:rPr>
              <a:t>Корткеросе» читает </a:t>
            </a:r>
            <a:r>
              <a:rPr lang="ru-RU" b="1" dirty="0" smtClean="0">
                <a:latin typeface="Book Antiqua" panose="02040602050305030304" pitchFamily="18" charset="0"/>
              </a:rPr>
              <a:t>Галушка Павел</a:t>
            </a:r>
            <a:endParaRPr lang="ru-RU" b="1" dirty="0">
              <a:latin typeface="Book Antiqua" panose="0204060205030503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 xmlns:m="http://schemas.openxmlformats.org/officeDocument/2006/math" xmlns:w="http://schemas.openxmlformats.org/wordprocessingml/2006/main">
      <p:transition spd="slow" advClick="1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EDD7CD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926552441" name="Google Shape;374;p25"/>
          <p:cNvGrpSpPr/>
          <p:nvPr/>
        </p:nvGrpSpPr>
        <p:grpSpPr bwMode="auto">
          <a:xfrm>
            <a:off x="2130381" y="298756"/>
            <a:ext cx="4883236" cy="4477797"/>
            <a:chOff x="0" y="-38099"/>
            <a:chExt cx="2728498" cy="2501959"/>
          </a:xfrm>
        </p:grpSpPr>
        <p:sp>
          <p:nvSpPr>
            <p:cNvPr id="706063865" name="Google Shape;375;p25"/>
            <p:cNvSpPr/>
            <p:nvPr/>
          </p:nvSpPr>
          <p:spPr bwMode="auto">
            <a:xfrm>
              <a:off x="0" y="0"/>
              <a:ext cx="2728498" cy="2463859"/>
            </a:xfrm>
            <a:custGeom>
              <a:avLst/>
              <a:gdLst/>
              <a:ahLst/>
              <a:cxnLst/>
              <a:rect l="l" t="t" r="r" b="b"/>
              <a:pathLst>
                <a:path w="2728499" h="2463860" extrusionOk="0">
                  <a:moveTo>
                    <a:pt x="23781" y="0"/>
                  </a:moveTo>
                  <a:lnTo>
                    <a:pt x="2704717" y="0"/>
                  </a:lnTo>
                  <a:cubicBezTo>
                    <a:pt x="2711025" y="0"/>
                    <a:pt x="2717073" y="2506"/>
                    <a:pt x="2721533" y="6965"/>
                  </a:cubicBezTo>
                  <a:cubicBezTo>
                    <a:pt x="2725993" y="11425"/>
                    <a:pt x="2728499" y="17474"/>
                    <a:pt x="2728499" y="23781"/>
                  </a:cubicBezTo>
                  <a:lnTo>
                    <a:pt x="2728499" y="2440079"/>
                  </a:lnTo>
                  <a:cubicBezTo>
                    <a:pt x="2728499" y="2446386"/>
                    <a:pt x="2725993" y="2452435"/>
                    <a:pt x="2721533" y="2456895"/>
                  </a:cubicBezTo>
                  <a:cubicBezTo>
                    <a:pt x="2717073" y="2461355"/>
                    <a:pt x="2711025" y="2463860"/>
                    <a:pt x="2704717" y="2463860"/>
                  </a:cubicBezTo>
                  <a:lnTo>
                    <a:pt x="23781" y="2463860"/>
                  </a:lnTo>
                  <a:cubicBezTo>
                    <a:pt x="17474" y="2463860"/>
                    <a:pt x="11425" y="2461355"/>
                    <a:pt x="6965" y="2456895"/>
                  </a:cubicBezTo>
                  <a:cubicBezTo>
                    <a:pt x="2506" y="2452435"/>
                    <a:pt x="0" y="2446386"/>
                    <a:pt x="0" y="2440079"/>
                  </a:cubicBezTo>
                  <a:lnTo>
                    <a:pt x="0" y="23781"/>
                  </a:lnTo>
                  <a:cubicBezTo>
                    <a:pt x="0" y="17474"/>
                    <a:pt x="2506" y="11425"/>
                    <a:pt x="6965" y="6965"/>
                  </a:cubicBezTo>
                  <a:cubicBezTo>
                    <a:pt x="11425" y="2506"/>
                    <a:pt x="17474" y="0"/>
                    <a:pt x="23781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 cmpd="sng">
              <a:solidFill>
                <a:srgbClr val="70707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4" tIns="45724" rIns="45724" bIns="45724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934742787" name="Google Shape;376;p25"/>
            <p:cNvSpPr txBox="1"/>
            <p:nvPr/>
          </p:nvSpPr>
          <p:spPr bwMode="auto">
            <a:xfrm>
              <a:off x="0" y="-38099"/>
              <a:ext cx="2728498" cy="2501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399" tIns="25399" rIns="25399" bIns="25399" anchor="ctr" anchorCtr="0">
              <a:noAutofit/>
            </a:bodyPr>
            <a:lstStyle/>
            <a:p>
              <a:pPr marL="0" marR="0" lvl="0" indent="0" algn="l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grpSp>
        <p:nvGrpSpPr>
          <p:cNvPr id="1914421226" name="Google Shape;377;p25"/>
          <p:cNvGrpSpPr/>
          <p:nvPr/>
        </p:nvGrpSpPr>
        <p:grpSpPr bwMode="auto">
          <a:xfrm>
            <a:off x="2405266" y="491976"/>
            <a:ext cx="4412977" cy="4583607"/>
            <a:chOff x="-670699" y="-1352549"/>
            <a:chExt cx="11608916" cy="10834033"/>
          </a:xfrm>
        </p:grpSpPr>
        <p:sp>
          <p:nvSpPr>
            <p:cNvPr id="1299473102" name="Google Shape;378;p25"/>
            <p:cNvSpPr txBox="1"/>
            <p:nvPr/>
          </p:nvSpPr>
          <p:spPr bwMode="auto">
            <a:xfrm>
              <a:off x="-493997" y="-1352549"/>
              <a:ext cx="11255513" cy="20108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>
                <a:lnSpc>
                  <a:spcPct val="139991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3500" b="0" i="0" u="none" strike="noStrike" cap="none" dirty="0" smtClean="0">
                  <a:solidFill>
                    <a:srgbClr val="474747"/>
                  </a:solidFill>
                  <a:latin typeface="+mj-lt"/>
                  <a:ea typeface="Martel"/>
                  <a:cs typeface="Martel"/>
                </a:rPr>
                <a:t>Вывод по проекту</a:t>
              </a:r>
              <a:endParaRPr sz="700" dirty="0">
                <a:latin typeface="+mj-lt"/>
              </a:endParaRPr>
            </a:p>
          </p:txBody>
        </p:sp>
        <p:sp>
          <p:nvSpPr>
            <p:cNvPr id="963663616" name="Google Shape;379;p25"/>
            <p:cNvSpPr txBox="1"/>
            <p:nvPr/>
          </p:nvSpPr>
          <p:spPr bwMode="auto">
            <a:xfrm>
              <a:off x="-670699" y="1027888"/>
              <a:ext cx="11608916" cy="84535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just"/>
              <a:r>
                <a:rPr lang="ru-RU" sz="1200" dirty="0">
                  <a:latin typeface="Book Antiqua" panose="02040602050305030304" pitchFamily="18" charset="0"/>
                </a:rPr>
                <a:t>В ходе работы над проектом «Корткерос — моя малая родина!» были изучены история, происхождение названия и культурные особенности села Корткерос, а также личность легендарного героя </a:t>
              </a:r>
              <a:r>
                <a:rPr lang="ru-RU" sz="1200" dirty="0" err="1">
                  <a:latin typeface="Book Antiqua" panose="02040602050305030304" pitchFamily="18" charset="0"/>
                </a:rPr>
                <a:t>Кöрт</a:t>
              </a:r>
              <a:r>
                <a:rPr lang="ru-RU" sz="1200" dirty="0">
                  <a:latin typeface="Book Antiqua" panose="02040602050305030304" pitchFamily="18" charset="0"/>
                </a:rPr>
                <a:t>-Айки. Проведённый опрос среди учащихся ЦДО показал, что знания о сёлах Республики Коми у школьников фрагментарны, а интерес к истории и традициям родного края требует дополнительной поддержки</a:t>
              </a:r>
              <a:r>
                <a:rPr lang="ru-RU" sz="1200" dirty="0" smtClean="0">
                  <a:latin typeface="Book Antiqua" panose="02040602050305030304" pitchFamily="18" charset="0"/>
                </a:rPr>
                <a:t>.</a:t>
              </a:r>
              <a:endParaRPr lang="ru-RU" sz="1200" dirty="0">
                <a:latin typeface="Book Antiqua" panose="02040602050305030304" pitchFamily="18" charset="0"/>
              </a:endParaRPr>
            </a:p>
            <a:p>
              <a:pPr algn="just"/>
              <a:r>
                <a:rPr lang="ru-RU" sz="1200" dirty="0">
                  <a:latin typeface="Book Antiqua" panose="02040602050305030304" pitchFamily="18" charset="0"/>
                </a:rPr>
                <a:t> </a:t>
              </a:r>
              <a:r>
                <a:rPr lang="ru-RU" sz="1200" dirty="0" smtClean="0">
                  <a:latin typeface="Book Antiqua" panose="02040602050305030304" pitchFamily="18" charset="0"/>
                </a:rPr>
                <a:t>В </a:t>
              </a:r>
              <a:r>
                <a:rPr lang="ru-RU" sz="1200" dirty="0">
                  <a:latin typeface="Book Antiqua" panose="02040602050305030304" pitchFamily="18" charset="0"/>
                </a:rPr>
                <a:t>результате проекта удалось собрать и систематизировать интересные факты о Корткеросе, раскрыть значение его названия и показать, как тесно связаны история села с природой и культурой </a:t>
              </a:r>
              <a:r>
                <a:rPr lang="ru-RU" sz="1200" dirty="0" err="1">
                  <a:latin typeface="Book Antiqua" panose="02040602050305030304" pitchFamily="18" charset="0"/>
                </a:rPr>
                <a:t>коми</a:t>
              </a:r>
              <a:r>
                <a:rPr lang="ru-RU" sz="1200" dirty="0">
                  <a:latin typeface="Book Antiqua" panose="02040602050305030304" pitchFamily="18" charset="0"/>
                </a:rPr>
                <a:t> народа. </a:t>
              </a:r>
              <a:endParaRPr lang="ru-RU" sz="1200" dirty="0" smtClean="0">
                <a:latin typeface="Book Antiqua" panose="02040602050305030304" pitchFamily="18" charset="0"/>
              </a:endParaRPr>
            </a:p>
            <a:p>
              <a:pPr algn="just"/>
              <a:r>
                <a:rPr lang="ru-RU" sz="1200" dirty="0" smtClean="0">
                  <a:latin typeface="Book Antiqua" panose="02040602050305030304" pitchFamily="18" charset="0"/>
                </a:rPr>
                <a:t>Таким </a:t>
              </a:r>
              <a:r>
                <a:rPr lang="ru-RU" sz="1200" dirty="0">
                  <a:latin typeface="Book Antiqua" panose="02040602050305030304" pitchFamily="18" charset="0"/>
                </a:rPr>
                <a:t>образом, данный проект способствует сохранению исторической памяти, развитию исследовательских навыков и формированию уважительного отношения к культуре и традициям Коми народа.</a:t>
              </a:r>
            </a:p>
            <a:p>
              <a:pPr algn="just"/>
              <a:endParaRPr lang="ru-RU" dirty="0">
                <a:latin typeface="Book Antiqua" panose="02040602050305030304" pitchFamily="18" charset="0"/>
              </a:endParaRPr>
            </a:p>
          </p:txBody>
        </p:sp>
      </p:grpSp>
      <p:grpSp>
        <p:nvGrpSpPr>
          <p:cNvPr id="1845602737" name="Google Shape;380;p25"/>
          <p:cNvGrpSpPr/>
          <p:nvPr/>
        </p:nvGrpSpPr>
        <p:grpSpPr bwMode="auto">
          <a:xfrm>
            <a:off x="817481" y="139024"/>
            <a:ext cx="1654049" cy="1654050"/>
            <a:chOff x="0" y="0"/>
            <a:chExt cx="812799" cy="812799"/>
          </a:xfrm>
        </p:grpSpPr>
        <p:sp>
          <p:nvSpPr>
            <p:cNvPr id="2119450106" name="Google Shape;381;p25"/>
            <p:cNvSpPr/>
            <p:nvPr/>
          </p:nvSpPr>
          <p:spPr bwMode="auto">
            <a:xfrm>
              <a:off x="0" y="0"/>
              <a:ext cx="812799" cy="812799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  <a:ln w="28575" cap="rnd" cmpd="sng">
              <a:solidFill>
                <a:srgbClr val="70707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4" tIns="45724" rIns="45724" bIns="45724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920051759" name="Google Shape;382;p25"/>
            <p:cNvSpPr txBox="1"/>
            <p:nvPr/>
          </p:nvSpPr>
          <p:spPr bwMode="auto">
            <a:xfrm>
              <a:off x="76199" y="38099"/>
              <a:ext cx="660399" cy="6984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399" tIns="25399" rIns="25399" bIns="25399" anchor="ctr" anchorCtr="0">
              <a:noAutofit/>
            </a:bodyPr>
            <a:lstStyle/>
            <a:p>
              <a:pPr marL="0" marR="0" lvl="0" indent="0" algn="l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22" y="421910"/>
            <a:ext cx="1045762" cy="121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4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 xmlns:m="http://schemas.openxmlformats.org/officeDocument/2006/math" xmlns:w="http://schemas.openxmlformats.org/wordprocessingml/2006/main">
      <p:transition spd="slow" advClick="1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EDD7CD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81" name="Google Shape;481;p27"/>
          <p:cNvGrpSpPr/>
          <p:nvPr/>
        </p:nvGrpSpPr>
        <p:grpSpPr bwMode="auto">
          <a:xfrm>
            <a:off x="1688740" y="1438005"/>
            <a:ext cx="6103538" cy="2033734"/>
            <a:chOff x="0" y="-19050"/>
            <a:chExt cx="1658589" cy="678307"/>
          </a:xfrm>
        </p:grpSpPr>
        <p:sp>
          <p:nvSpPr>
            <p:cNvPr id="482" name="Google Shape;482;p27"/>
            <p:cNvSpPr/>
            <p:nvPr/>
          </p:nvSpPr>
          <p:spPr bwMode="auto">
            <a:xfrm>
              <a:off x="0" y="0"/>
              <a:ext cx="1658589" cy="659257"/>
            </a:xfrm>
            <a:custGeom>
              <a:avLst/>
              <a:gdLst/>
              <a:ahLst/>
              <a:cxnLst/>
              <a:rect l="l" t="t" r="r" b="b"/>
              <a:pathLst>
                <a:path w="1658589" h="659257" extrusionOk="0">
                  <a:moveTo>
                    <a:pt x="29505" y="0"/>
                  </a:moveTo>
                  <a:lnTo>
                    <a:pt x="1629084" y="0"/>
                  </a:lnTo>
                  <a:cubicBezTo>
                    <a:pt x="1636910" y="0"/>
                    <a:pt x="1644414" y="3109"/>
                    <a:pt x="1649948" y="8642"/>
                  </a:cubicBezTo>
                  <a:cubicBezTo>
                    <a:pt x="1655481" y="14175"/>
                    <a:pt x="1658589" y="21680"/>
                    <a:pt x="1658589" y="29505"/>
                  </a:cubicBezTo>
                  <a:lnTo>
                    <a:pt x="1658589" y="629752"/>
                  </a:lnTo>
                  <a:cubicBezTo>
                    <a:pt x="1658589" y="637577"/>
                    <a:pt x="1655481" y="645082"/>
                    <a:pt x="1649948" y="650615"/>
                  </a:cubicBezTo>
                  <a:cubicBezTo>
                    <a:pt x="1644414" y="656149"/>
                    <a:pt x="1636910" y="659257"/>
                    <a:pt x="1629084" y="659257"/>
                  </a:cubicBezTo>
                  <a:lnTo>
                    <a:pt x="29505" y="659257"/>
                  </a:lnTo>
                  <a:cubicBezTo>
                    <a:pt x="21680" y="659257"/>
                    <a:pt x="14175" y="656149"/>
                    <a:pt x="8642" y="650615"/>
                  </a:cubicBezTo>
                  <a:cubicBezTo>
                    <a:pt x="3109" y="645082"/>
                    <a:pt x="0" y="637577"/>
                    <a:pt x="0" y="629752"/>
                  </a:cubicBezTo>
                  <a:lnTo>
                    <a:pt x="0" y="29505"/>
                  </a:lnTo>
                  <a:cubicBezTo>
                    <a:pt x="0" y="21680"/>
                    <a:pt x="3109" y="14175"/>
                    <a:pt x="8642" y="8642"/>
                  </a:cubicBezTo>
                  <a:cubicBezTo>
                    <a:pt x="14175" y="3109"/>
                    <a:pt x="21680" y="0"/>
                    <a:pt x="29505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83" name="Google Shape;483;p27"/>
            <p:cNvSpPr txBox="1"/>
            <p:nvPr/>
          </p:nvSpPr>
          <p:spPr bwMode="auto">
            <a:xfrm>
              <a:off x="0" y="-19050"/>
              <a:ext cx="1658589" cy="6783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489" name="Google Shape;489;p27"/>
          <p:cNvSpPr txBox="1"/>
          <p:nvPr/>
        </p:nvSpPr>
        <p:spPr bwMode="auto">
          <a:xfrm>
            <a:off x="2888849" y="4387649"/>
            <a:ext cx="3551832" cy="538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>
              <a:lnSpc>
                <a:spcPct val="140015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500" b="0" i="0" u="none" strike="noStrike" cap="none" dirty="0" smtClean="0">
                <a:solidFill>
                  <a:srgbClr val="FFFFFF"/>
                </a:solidFill>
                <a:latin typeface="+mj-lt"/>
                <a:ea typeface="Martel"/>
                <a:cs typeface="Martel"/>
              </a:rPr>
              <a:t>Спасибо за внимание</a:t>
            </a:r>
            <a:r>
              <a:rPr lang="en" sz="2500" b="0" i="0" u="none" strike="noStrike" cap="none" dirty="0" smtClean="0">
                <a:solidFill>
                  <a:srgbClr val="FFFFFF"/>
                </a:solidFill>
                <a:latin typeface="+mj-lt"/>
                <a:ea typeface="Martel"/>
                <a:cs typeface="Martel"/>
              </a:rPr>
              <a:t>!</a:t>
            </a:r>
            <a:endParaRPr sz="700" dirty="0">
              <a:latin typeface="+mj-lt"/>
            </a:endParaRPr>
          </a:p>
        </p:txBody>
      </p:sp>
      <p:sp>
        <p:nvSpPr>
          <p:cNvPr id="490" name="Google Shape;490;p27"/>
          <p:cNvSpPr txBox="1"/>
          <p:nvPr/>
        </p:nvSpPr>
        <p:spPr bwMode="auto">
          <a:xfrm>
            <a:off x="2175245" y="1613287"/>
            <a:ext cx="4933995" cy="1877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1" algn="ctr">
              <a:lnSpc>
                <a:spcPct val="122000"/>
              </a:lnSpc>
              <a:defRPr/>
            </a:pPr>
            <a:r>
              <a:rPr lang="ru-RU" sz="2000" dirty="0" smtClean="0">
                <a:latin typeface="Book Antiqua" panose="02040602050305030304" pitchFamily="18" charset="0"/>
              </a:rPr>
              <a:t>Дорогие </a:t>
            </a:r>
            <a:r>
              <a:rPr lang="ru-RU" sz="2000" dirty="0">
                <a:latin typeface="Book Antiqua" panose="02040602050305030304" pitchFamily="18" charset="0"/>
              </a:rPr>
              <a:t>друзья, </a:t>
            </a:r>
            <a:endParaRPr lang="ru-RU" sz="2000" dirty="0" smtClean="0">
              <a:latin typeface="Book Antiqua" panose="02040602050305030304" pitchFamily="18" charset="0"/>
            </a:endParaRPr>
          </a:p>
          <a:p>
            <a:pPr lvl="1" algn="ctr">
              <a:lnSpc>
                <a:spcPct val="122000"/>
              </a:lnSpc>
              <a:defRPr/>
            </a:pPr>
            <a:r>
              <a:rPr lang="ru-RU" sz="2000" dirty="0" smtClean="0">
                <a:latin typeface="Book Antiqua" panose="02040602050305030304" pitchFamily="18" charset="0"/>
              </a:rPr>
              <a:t>бывайте </a:t>
            </a:r>
            <a:r>
              <a:rPr lang="ru-RU" sz="2000" dirty="0">
                <a:latin typeface="Book Antiqua" panose="02040602050305030304" pitchFamily="18" charset="0"/>
              </a:rPr>
              <a:t>в селах нашей  Республики, </a:t>
            </a:r>
            <a:endParaRPr lang="ru-RU" sz="2000" dirty="0" smtClean="0">
              <a:latin typeface="Book Antiqua" panose="02040602050305030304" pitchFamily="18" charset="0"/>
            </a:endParaRPr>
          </a:p>
          <a:p>
            <a:pPr lvl="1" algn="ctr">
              <a:lnSpc>
                <a:spcPct val="122000"/>
              </a:lnSpc>
              <a:defRPr/>
            </a:pPr>
            <a:r>
              <a:rPr lang="ru-RU" sz="2000" dirty="0" smtClean="0">
                <a:latin typeface="Book Antiqua" panose="02040602050305030304" pitchFamily="18" charset="0"/>
              </a:rPr>
              <a:t>в </a:t>
            </a:r>
            <a:r>
              <a:rPr lang="ru-RU" sz="2000" dirty="0">
                <a:latin typeface="Book Antiqua" panose="02040602050305030304" pitchFamily="18" charset="0"/>
              </a:rPr>
              <a:t>селах нашей необъятной страны. </a:t>
            </a:r>
            <a:br>
              <a:rPr lang="ru-RU" sz="2000" dirty="0">
                <a:latin typeface="Book Antiqua" panose="02040602050305030304" pitchFamily="18" charset="0"/>
              </a:rPr>
            </a:br>
            <a:r>
              <a:rPr lang="ru-RU" sz="2000" dirty="0">
                <a:latin typeface="Book Antiqua" panose="02040602050305030304" pitchFamily="18" charset="0"/>
              </a:rPr>
              <a:t>В них таится очень много интересного и </a:t>
            </a:r>
            <a:r>
              <a:rPr lang="ru-RU" sz="2000" dirty="0" smtClean="0">
                <a:latin typeface="Book Antiqua" panose="02040602050305030304" pitchFamily="18" charset="0"/>
              </a:rPr>
              <a:t>неизведанного!</a:t>
            </a:r>
            <a:endParaRPr sz="2000" dirty="0">
              <a:latin typeface="Book Antiqua" panose="02040602050305030304" pitchFamily="18" charset="0"/>
            </a:endParaRPr>
          </a:p>
        </p:txBody>
      </p:sp>
      <p:sp>
        <p:nvSpPr>
          <p:cNvPr id="15" name="Google Shape;196;p15"/>
          <p:cNvSpPr/>
          <p:nvPr/>
        </p:nvSpPr>
        <p:spPr bwMode="auto">
          <a:xfrm>
            <a:off x="809067" y="3004423"/>
            <a:ext cx="1794847" cy="1478301"/>
          </a:xfrm>
          <a:custGeom>
            <a:avLst/>
            <a:gdLst/>
            <a:ahLst/>
            <a:cxnLst/>
            <a:rect l="l" t="t" r="r" b="b"/>
            <a:pathLst>
              <a:path w="3589695" h="2956603" extrusionOk="0">
                <a:moveTo>
                  <a:pt x="0" y="0"/>
                </a:moveTo>
                <a:lnTo>
                  <a:pt x="3589696" y="0"/>
                </a:lnTo>
                <a:lnTo>
                  <a:pt x="3589696" y="2956603"/>
                </a:lnTo>
                <a:lnTo>
                  <a:pt x="0" y="29566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/>
            </a:blip>
            <a:srcRect/>
            <a:stretch/>
          </a:blip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EDD7CD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816304802" name="Google Shape;341;p23"/>
          <p:cNvGrpSpPr/>
          <p:nvPr/>
        </p:nvGrpSpPr>
        <p:grpSpPr bwMode="auto">
          <a:xfrm>
            <a:off x="361127" y="298756"/>
            <a:ext cx="8421744" cy="4477797"/>
            <a:chOff x="0" y="-38099"/>
            <a:chExt cx="4705632" cy="2501959"/>
          </a:xfrm>
        </p:grpSpPr>
        <p:sp>
          <p:nvSpPr>
            <p:cNvPr id="145394250" name="Google Shape;342;p23"/>
            <p:cNvSpPr/>
            <p:nvPr/>
          </p:nvSpPr>
          <p:spPr bwMode="auto">
            <a:xfrm>
              <a:off x="0" y="0"/>
              <a:ext cx="4705632" cy="2463859"/>
            </a:xfrm>
            <a:custGeom>
              <a:avLst/>
              <a:gdLst/>
              <a:ahLst/>
              <a:cxnLst/>
              <a:rect l="l" t="t" r="r" b="b"/>
              <a:pathLst>
                <a:path w="4705633" h="2463860" extrusionOk="0">
                  <a:moveTo>
                    <a:pt x="13789" y="0"/>
                  </a:moveTo>
                  <a:lnTo>
                    <a:pt x="4691844" y="0"/>
                  </a:lnTo>
                  <a:cubicBezTo>
                    <a:pt x="4699459" y="0"/>
                    <a:pt x="4705633" y="6174"/>
                    <a:pt x="4705633" y="13789"/>
                  </a:cubicBezTo>
                  <a:lnTo>
                    <a:pt x="4705633" y="2450071"/>
                  </a:lnTo>
                  <a:cubicBezTo>
                    <a:pt x="4705633" y="2457686"/>
                    <a:pt x="4699459" y="2463860"/>
                    <a:pt x="4691844" y="2463860"/>
                  </a:cubicBezTo>
                  <a:lnTo>
                    <a:pt x="13789" y="2463860"/>
                  </a:lnTo>
                  <a:cubicBezTo>
                    <a:pt x="10132" y="2463860"/>
                    <a:pt x="6625" y="2462407"/>
                    <a:pt x="4039" y="2459821"/>
                  </a:cubicBezTo>
                  <a:cubicBezTo>
                    <a:pt x="1453" y="2457235"/>
                    <a:pt x="0" y="2453728"/>
                    <a:pt x="0" y="2450071"/>
                  </a:cubicBezTo>
                  <a:lnTo>
                    <a:pt x="0" y="13789"/>
                  </a:lnTo>
                  <a:cubicBezTo>
                    <a:pt x="0" y="10132"/>
                    <a:pt x="1453" y="6625"/>
                    <a:pt x="4039" y="4039"/>
                  </a:cubicBezTo>
                  <a:cubicBezTo>
                    <a:pt x="6625" y="1453"/>
                    <a:pt x="10132" y="0"/>
                    <a:pt x="13789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 cmpd="sng">
              <a:solidFill>
                <a:srgbClr val="70707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4" tIns="45724" rIns="45724" bIns="45724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634586026" name="Google Shape;343;p23"/>
            <p:cNvSpPr txBox="1"/>
            <p:nvPr/>
          </p:nvSpPr>
          <p:spPr bwMode="auto">
            <a:xfrm>
              <a:off x="0" y="-38099"/>
              <a:ext cx="4705632" cy="2501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399" tIns="25399" rIns="25399" bIns="25399" anchor="ctr" anchorCtr="0">
              <a:noAutofit/>
            </a:bodyPr>
            <a:lstStyle/>
            <a:p>
              <a:pPr marL="0" marR="0" lvl="0" indent="0" algn="l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cxnSp>
        <p:nvCxnSpPr>
          <p:cNvPr id="611629934" name="Google Shape;344;p23"/>
          <p:cNvCxnSpPr>
            <a:cxnSpLocks/>
          </p:cNvCxnSpPr>
          <p:nvPr/>
        </p:nvCxnSpPr>
        <p:spPr bwMode="auto">
          <a:xfrm>
            <a:off x="5185311" y="366945"/>
            <a:ext cx="0" cy="4409608"/>
          </a:xfrm>
          <a:prstGeom prst="straightConnector1">
            <a:avLst/>
          </a:prstGeom>
          <a:noFill/>
          <a:ln w="28575" cap="flat" cmpd="sng">
            <a:solidFill>
              <a:srgbClr val="70707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80732428" name="Google Shape;346;p23"/>
          <p:cNvSpPr txBox="1"/>
          <p:nvPr/>
        </p:nvSpPr>
        <p:spPr bwMode="auto">
          <a:xfrm>
            <a:off x="760126" y="633601"/>
            <a:ext cx="3952980" cy="1227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3500" b="0" i="0" u="none" strike="noStrike" cap="none" dirty="0">
                <a:solidFill>
                  <a:srgbClr val="474747"/>
                </a:solidFill>
                <a:latin typeface="Arial" panose="020B0604020202020204" pitchFamily="34" charset="0"/>
                <a:ea typeface="Martel"/>
                <a:cs typeface="Arial" panose="020B0604020202020204" pitchFamily="34" charset="0"/>
              </a:rPr>
              <a:t>Цель и задачи проекта</a:t>
            </a:r>
            <a:endParaRPr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472781" name="Google Shape;347;p23"/>
          <p:cNvSpPr txBox="1"/>
          <p:nvPr/>
        </p:nvSpPr>
        <p:spPr bwMode="auto">
          <a:xfrm>
            <a:off x="1070478" y="2074874"/>
            <a:ext cx="3325079" cy="91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indent="0">
              <a:buClr>
                <a:schemeClr val="accent1"/>
              </a:buClr>
              <a:buFont typeface="Wingdings"/>
              <a:buNone/>
              <a:defRPr/>
            </a:pPr>
            <a:r>
              <a:rPr lang="en-US" sz="2000" b="1" i="0" u="sng" strike="noStrike" cap="none" spc="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Цель</a:t>
            </a:r>
            <a:r>
              <a:rPr lang="en-US" sz="2000" b="1" i="0" u="sng" strike="noStrike" cap="none" spc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:</a:t>
            </a:r>
            <a:endParaRPr sz="2000" b="1" u="sng" dirty="0"/>
          </a:p>
          <a:p>
            <a:pPr>
              <a:defRPr/>
            </a:pPr>
            <a:r>
              <a:rPr lang="en-US" sz="2000" b="0" i="0" u="none" strike="noStrike" cap="none" spc="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Знакомство</a:t>
            </a:r>
            <a:r>
              <a:rPr lang="en-US" sz="2000" b="0" i="0" u="none" strike="noStrike" cap="none" spc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с </a:t>
            </a:r>
            <a:r>
              <a:rPr lang="en-US" sz="2000" b="0" i="0" u="none" strike="noStrike" cap="none" spc="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одним</a:t>
            </a:r>
            <a:r>
              <a:rPr lang="en-US" sz="2000" b="0" i="0" u="none" strike="noStrike" cap="none" spc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2000" b="0" i="0" u="none" strike="noStrike" cap="none" spc="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из</a:t>
            </a:r>
            <a:r>
              <a:rPr lang="en-US" sz="2000" b="0" i="0" u="none" strike="noStrike" cap="none" spc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2000" b="0" i="0" u="none" strike="noStrike" cap="none" spc="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сел</a:t>
            </a:r>
            <a:r>
              <a:rPr lang="en-US" sz="2000" b="0" i="0" u="none" strike="noStrike" cap="none" spc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2000" b="0" i="0" u="none" strike="noStrike" cap="none" spc="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Республики</a:t>
            </a:r>
            <a:r>
              <a:rPr lang="en-US" sz="2000" b="0" i="0" u="none" strike="noStrike" cap="none" spc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2000" b="0" i="0" u="none" strike="noStrike" cap="none" spc="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Коми</a:t>
            </a:r>
            <a:r>
              <a:rPr lang="en-US" sz="2000" b="0" i="0" u="none" strike="noStrike" cap="none" spc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.</a:t>
            </a:r>
            <a:endParaRPr sz="2000" dirty="0"/>
          </a:p>
        </p:txBody>
      </p:sp>
      <p:sp>
        <p:nvSpPr>
          <p:cNvPr id="1380837017" name="Google Shape;349;p23"/>
          <p:cNvSpPr txBox="1"/>
          <p:nvPr/>
        </p:nvSpPr>
        <p:spPr bwMode="auto">
          <a:xfrm>
            <a:off x="5435181" y="809317"/>
            <a:ext cx="3015041" cy="3720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indent="0">
              <a:buClr>
                <a:schemeClr val="accent1"/>
              </a:buClr>
              <a:buFont typeface="Wingdings"/>
              <a:buNone/>
              <a:defRPr/>
            </a:pPr>
            <a:r>
              <a:rPr lang="en-US" sz="1800" b="1" i="0" u="sng" strike="noStrike" cap="none" spc="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Задачи</a:t>
            </a:r>
            <a:r>
              <a:rPr lang="en-US" sz="1800" b="1" i="0" u="sng" strike="noStrike" cap="none" spc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:</a:t>
            </a:r>
          </a:p>
          <a:p>
            <a:pPr marL="0" indent="0">
              <a:buClr>
                <a:schemeClr val="accent1"/>
              </a:buClr>
              <a:buFont typeface="Wingdings"/>
              <a:buNone/>
              <a:defRPr/>
            </a:pPr>
            <a:endParaRPr sz="1800" b="1" u="sng" dirty="0"/>
          </a:p>
          <a:p>
            <a:pPr marL="0" indent="0">
              <a:buClr>
                <a:schemeClr val="accent1"/>
              </a:buClr>
              <a:buFont typeface="Wingdings"/>
              <a:buNone/>
              <a:defRPr/>
            </a:pPr>
            <a:r>
              <a:rPr lang="en-US" sz="1600" b="0" i="0" u="none" strike="noStrike" cap="none" spc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1.Провести </a:t>
            </a:r>
            <a:r>
              <a:rPr lang="en-US" sz="1600" b="0" i="0" u="none" strike="noStrike" cap="none" spc="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небольшой</a:t>
            </a:r>
            <a:r>
              <a:rPr lang="en-US" sz="1600" b="0" i="0" u="none" strike="noStrike" cap="none" spc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600" b="0" i="0" u="none" strike="noStrike" cap="none" spc="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опрос</a:t>
            </a:r>
            <a:r>
              <a:rPr lang="en-US" sz="1600" b="0" i="0" u="none" strike="noStrike" cap="none" spc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и </a:t>
            </a:r>
            <a:r>
              <a:rPr lang="en-US" sz="1600" b="0" i="0" u="none" strike="noStrike" cap="none" spc="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выяснить,что</a:t>
            </a:r>
            <a:r>
              <a:rPr lang="en-US" sz="1600" b="0" i="0" u="none" strike="noStrike" cap="none" spc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600" b="0" i="0" u="none" strike="noStrike" cap="none" spc="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знают</a:t>
            </a:r>
            <a:r>
              <a:rPr lang="en-US" sz="1600" b="0" i="0" u="none" strike="noStrike" cap="none" spc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600" b="0" i="0" u="none" strike="noStrike" cap="none" spc="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ученики</a:t>
            </a:r>
            <a:r>
              <a:rPr lang="en-US" sz="1600" b="0" i="0" u="none" strike="noStrike" cap="none" spc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ЦДО о </a:t>
            </a:r>
            <a:r>
              <a:rPr lang="en-US" sz="1600" b="0" i="0" u="none" strike="noStrike" cap="none" spc="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селах</a:t>
            </a:r>
            <a:r>
              <a:rPr lang="en-US" sz="1600" b="0" i="0" u="none" strike="noStrike" cap="none" spc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600" b="0" i="0" u="none" strike="noStrike" cap="none" spc="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Республики</a:t>
            </a:r>
            <a:r>
              <a:rPr lang="en-US" sz="1600" b="0" i="0" u="none" strike="noStrike" cap="none" spc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600" b="0" i="0" u="none" strike="noStrike" cap="none" spc="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Коми</a:t>
            </a:r>
            <a:r>
              <a:rPr lang="ru-RU" sz="1600" b="0" i="0" u="none" strike="noStrike" cap="none" spc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.</a:t>
            </a:r>
            <a:endParaRPr sz="1600" b="0" u="none" dirty="0"/>
          </a:p>
          <a:p>
            <a:pPr marL="0" indent="0">
              <a:buClr>
                <a:schemeClr val="accent1"/>
              </a:buClr>
              <a:buFont typeface="Wingdings"/>
              <a:buNone/>
              <a:defRPr/>
            </a:pPr>
            <a:r>
              <a:rPr lang="ru-RU" sz="1600" b="0" i="0" u="none" strike="noStrike" cap="none" spc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2.Изучить интернет источники </a:t>
            </a:r>
            <a:br>
              <a:rPr lang="ru-RU" sz="1600" b="0" i="0" u="none" strike="noStrike" cap="none" spc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</a:br>
            <a:r>
              <a:rPr lang="ru-RU" sz="1600" b="0" i="0" u="none" strike="noStrike" cap="none" spc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3.Найти информацию о селе Корткерос</a:t>
            </a:r>
            <a:br>
              <a:rPr lang="ru-RU" sz="1600" b="0" i="0" u="none" strike="noStrike" cap="none" spc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</a:br>
            <a:r>
              <a:rPr lang="ru-RU" sz="1600" b="0" i="0" u="none" strike="noStrike" cap="none" spc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4.Узнать историю названия села Корткерос</a:t>
            </a:r>
            <a:br>
              <a:rPr lang="ru-RU" sz="1600" b="0" i="0" u="none" strike="noStrike" cap="none" spc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</a:br>
            <a:r>
              <a:rPr lang="ru-RU" sz="1600" b="0" i="0" u="none" strike="noStrike" cap="none" spc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5.Выяснить, кто такой </a:t>
            </a:r>
            <a:r>
              <a:rPr lang="ru-RU" sz="1600" b="0" i="0" u="none" strike="noStrike" cap="none" spc="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К</a:t>
            </a:r>
            <a:r>
              <a:rPr lang="ru-RU" sz="1600" b="0" i="0" u="none" strike="noStrike" cap="none" spc="0" dirty="0" err="1">
                <a:solidFill>
                  <a:srgbClr val="000000"/>
                </a:solidFill>
                <a:latin typeface="Cambria Math"/>
                <a:ea typeface="Cambria Math"/>
                <a:cs typeface="Cambria Math"/>
              </a:rPr>
              <a:t>ö</a:t>
            </a:r>
            <a:r>
              <a:rPr lang="ru-RU" sz="1600" b="0" i="0" u="none" strike="noStrike" cap="none" spc="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рт-Айка</a:t>
            </a:r>
            <a:r>
              <a:rPr lang="ru-RU" sz="1600" b="0" i="0" u="none" strike="noStrike" cap="none" spc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/>
            </a:r>
            <a:br>
              <a:rPr lang="ru-RU" sz="1600" b="0" i="0" u="none" strike="noStrike" cap="none" spc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</a:br>
            <a:r>
              <a:rPr lang="ru-RU" sz="1600" b="0" i="0" u="none" strike="noStrike" cap="none" spc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6.Найти интересные факты о родном селе.</a:t>
            </a:r>
            <a:endParaRPr sz="1600" b="0" u="none" dirty="0"/>
          </a:p>
          <a:p>
            <a:pPr>
              <a:defRPr/>
            </a:pPr>
            <a:endParaRPr sz="1600" dirty="0"/>
          </a:p>
        </p:txBody>
      </p:sp>
      <p:pic>
        <p:nvPicPr>
          <p:cNvPr id="146708144" name="Рисунок 14670814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812839" y="3052207"/>
            <a:ext cx="2011777" cy="15088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 xmlns:m="http://schemas.openxmlformats.org/officeDocument/2006/math" xmlns:w="http://schemas.openxmlformats.org/wordprocessingml/2006/main">
      <p:transition spd="slow" advClick="1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EDD7CD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303" name="Google Shape;303;p21"/>
          <p:cNvGrpSpPr/>
          <p:nvPr/>
        </p:nvGrpSpPr>
        <p:grpSpPr bwMode="auto">
          <a:xfrm>
            <a:off x="361128" y="298757"/>
            <a:ext cx="8421745" cy="4477797"/>
            <a:chOff x="0" y="-38100"/>
            <a:chExt cx="4705633" cy="2501960"/>
          </a:xfrm>
        </p:grpSpPr>
        <p:sp>
          <p:nvSpPr>
            <p:cNvPr id="304" name="Google Shape;304;p21"/>
            <p:cNvSpPr/>
            <p:nvPr/>
          </p:nvSpPr>
          <p:spPr bwMode="auto">
            <a:xfrm>
              <a:off x="0" y="0"/>
              <a:ext cx="4705633" cy="2463860"/>
            </a:xfrm>
            <a:custGeom>
              <a:avLst/>
              <a:gdLst/>
              <a:ahLst/>
              <a:cxnLst/>
              <a:rect l="l" t="t" r="r" b="b"/>
              <a:pathLst>
                <a:path w="4705633" h="2463860" extrusionOk="0">
                  <a:moveTo>
                    <a:pt x="13789" y="0"/>
                  </a:moveTo>
                  <a:lnTo>
                    <a:pt x="4691844" y="0"/>
                  </a:lnTo>
                  <a:cubicBezTo>
                    <a:pt x="4699459" y="0"/>
                    <a:pt x="4705633" y="6174"/>
                    <a:pt x="4705633" y="13789"/>
                  </a:cubicBezTo>
                  <a:lnTo>
                    <a:pt x="4705633" y="2450071"/>
                  </a:lnTo>
                  <a:cubicBezTo>
                    <a:pt x="4705633" y="2457686"/>
                    <a:pt x="4699459" y="2463860"/>
                    <a:pt x="4691844" y="2463860"/>
                  </a:cubicBezTo>
                  <a:lnTo>
                    <a:pt x="13789" y="2463860"/>
                  </a:lnTo>
                  <a:cubicBezTo>
                    <a:pt x="10132" y="2463860"/>
                    <a:pt x="6625" y="2462407"/>
                    <a:pt x="4039" y="2459821"/>
                  </a:cubicBezTo>
                  <a:cubicBezTo>
                    <a:pt x="1453" y="2457235"/>
                    <a:pt x="0" y="2453728"/>
                    <a:pt x="0" y="2450071"/>
                  </a:cubicBezTo>
                  <a:lnTo>
                    <a:pt x="0" y="13789"/>
                  </a:lnTo>
                  <a:cubicBezTo>
                    <a:pt x="0" y="10132"/>
                    <a:pt x="1453" y="6625"/>
                    <a:pt x="4039" y="4039"/>
                  </a:cubicBezTo>
                  <a:cubicBezTo>
                    <a:pt x="6625" y="1453"/>
                    <a:pt x="10132" y="0"/>
                    <a:pt x="13789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 cmpd="sng">
              <a:solidFill>
                <a:srgbClr val="70707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05" name="Google Shape;305;p21"/>
            <p:cNvSpPr txBox="1"/>
            <p:nvPr/>
          </p:nvSpPr>
          <p:spPr bwMode="auto">
            <a:xfrm>
              <a:off x="0" y="-38100"/>
              <a:ext cx="4705633" cy="25019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cxnSp>
        <p:nvCxnSpPr>
          <p:cNvPr id="306" name="Google Shape;306;p21"/>
          <p:cNvCxnSpPr>
            <a:cxnSpLocks/>
          </p:cNvCxnSpPr>
          <p:nvPr/>
        </p:nvCxnSpPr>
        <p:spPr bwMode="auto">
          <a:xfrm>
            <a:off x="361128" y="1951381"/>
            <a:ext cx="8416983" cy="0"/>
          </a:xfrm>
          <a:prstGeom prst="straightConnector1">
            <a:avLst/>
          </a:prstGeom>
          <a:noFill/>
          <a:ln w="28575" cap="flat" cmpd="sng">
            <a:solidFill>
              <a:srgbClr val="70707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09" name="Google Shape;309;p21"/>
          <p:cNvSpPr txBox="1"/>
          <p:nvPr/>
        </p:nvSpPr>
        <p:spPr bwMode="auto">
          <a:xfrm>
            <a:off x="561037" y="2017541"/>
            <a:ext cx="7900476" cy="775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00"/>
              </a:lnSpc>
              <a:defRPr/>
            </a:pPr>
            <a:r>
              <a:rPr lang="ru-RU" sz="1200" b="1" i="0" u="none" strike="noStrike" cap="none" dirty="0" smtClean="0">
                <a:solidFill>
                  <a:srgbClr val="414042"/>
                </a:solidFill>
                <a:latin typeface="Book Antiqua" panose="02040602050305030304" pitchFamily="18" charset="0"/>
                <a:ea typeface="Martel"/>
                <a:cs typeface="Martel"/>
              </a:rPr>
              <a:t>Сайт Национальной библиотеки РК</a:t>
            </a:r>
            <a:r>
              <a:rPr lang="en" sz="1200" b="1" i="0" u="none" strike="noStrike" cap="none" dirty="0" smtClean="0">
                <a:solidFill>
                  <a:srgbClr val="414042"/>
                </a:solidFill>
                <a:latin typeface="Book Antiqua" panose="02040602050305030304" pitchFamily="18" charset="0"/>
                <a:ea typeface="Martel"/>
                <a:cs typeface="Martel"/>
              </a:rPr>
              <a:t>:</a:t>
            </a:r>
            <a:r>
              <a:rPr lang="ru-RU" sz="1200" b="1" i="0" u="none" strike="noStrike" cap="none" dirty="0" smtClean="0">
                <a:solidFill>
                  <a:srgbClr val="414042"/>
                </a:solidFill>
                <a:latin typeface="Book Antiqua" panose="02040602050305030304" pitchFamily="18" charset="0"/>
                <a:ea typeface="Martel"/>
                <a:cs typeface="Martel"/>
              </a:rPr>
              <a:t> </a:t>
            </a:r>
            <a:r>
              <a:rPr lang="ru-RU" sz="1200" dirty="0">
                <a:solidFill>
                  <a:schemeClr val="accent2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http://www.nbrkomi.ru/kk/base/raiony/kortkeros/kultura/skulptura/pamyatnik_skorbyaschaya_mat/</a:t>
            </a:r>
          </a:p>
          <a:p>
            <a:pPr marL="0" marR="0" lvl="0" indent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1200" b="1" i="0" u="none" strike="noStrike" cap="none" dirty="0" smtClean="0">
                <a:solidFill>
                  <a:srgbClr val="414042"/>
                </a:solidFill>
                <a:latin typeface="Book Antiqua" panose="02040602050305030304" pitchFamily="18" charset="0"/>
                <a:ea typeface="Martel"/>
                <a:cs typeface="Martel"/>
              </a:rPr>
              <a:t> </a:t>
            </a:r>
            <a:endParaRPr sz="1200" dirty="0">
              <a:latin typeface="Book Antiqua" panose="02040602050305030304" pitchFamily="18" charset="0"/>
            </a:endParaRPr>
          </a:p>
        </p:txBody>
      </p:sp>
      <p:cxnSp>
        <p:nvCxnSpPr>
          <p:cNvPr id="310" name="Google Shape;310;p21"/>
          <p:cNvCxnSpPr>
            <a:cxnSpLocks/>
          </p:cNvCxnSpPr>
          <p:nvPr/>
        </p:nvCxnSpPr>
        <p:spPr bwMode="auto">
          <a:xfrm>
            <a:off x="361128" y="3963069"/>
            <a:ext cx="8416983" cy="0"/>
          </a:xfrm>
          <a:prstGeom prst="straightConnector1">
            <a:avLst/>
          </a:prstGeom>
          <a:noFill/>
          <a:ln w="28575" cap="flat" cmpd="sng">
            <a:solidFill>
              <a:srgbClr val="70707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13" name="Google Shape;313;p21"/>
          <p:cNvSpPr/>
          <p:nvPr/>
        </p:nvSpPr>
        <p:spPr bwMode="auto">
          <a:xfrm>
            <a:off x="7108988" y="797369"/>
            <a:ext cx="1403234" cy="813876"/>
          </a:xfrm>
          <a:custGeom>
            <a:avLst/>
            <a:gdLst/>
            <a:ahLst/>
            <a:cxnLst/>
            <a:rect l="l" t="t" r="r" b="b"/>
            <a:pathLst>
              <a:path w="2806467" h="1627751" extrusionOk="0">
                <a:moveTo>
                  <a:pt x="0" y="0"/>
                </a:moveTo>
                <a:lnTo>
                  <a:pt x="2806467" y="0"/>
                </a:lnTo>
                <a:lnTo>
                  <a:pt x="2806467" y="1627751"/>
                </a:lnTo>
                <a:lnTo>
                  <a:pt x="0" y="16277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/>
            </a:blip>
            <a:srcRect/>
            <a:stretch/>
          </a:blipFill>
          <a:ln>
            <a:noFill/>
          </a:ln>
        </p:spPr>
      </p:sp>
      <p:sp>
        <p:nvSpPr>
          <p:cNvPr id="314" name="Google Shape;314;p21"/>
          <p:cNvSpPr txBox="1"/>
          <p:nvPr/>
        </p:nvSpPr>
        <p:spPr bwMode="auto">
          <a:xfrm>
            <a:off x="666986" y="603523"/>
            <a:ext cx="6624870" cy="754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>
              <a:lnSpc>
                <a:spcPct val="139991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3500" b="0" i="0" u="none" strike="noStrike" cap="none" dirty="0" smtClean="0">
                <a:solidFill>
                  <a:srgbClr val="474747"/>
                </a:solidFill>
                <a:latin typeface="+mj-lt"/>
                <a:ea typeface="Martel"/>
                <a:cs typeface="Martel"/>
              </a:rPr>
              <a:t>ИСТОЧНИКИ</a:t>
            </a:r>
            <a:endParaRPr sz="700" dirty="0">
              <a:latin typeface="+mj-lt"/>
            </a:endParaRPr>
          </a:p>
        </p:txBody>
      </p:sp>
      <p:sp>
        <p:nvSpPr>
          <p:cNvPr id="317" name="Google Shape;317;p21"/>
          <p:cNvSpPr txBox="1"/>
          <p:nvPr/>
        </p:nvSpPr>
        <p:spPr bwMode="auto">
          <a:xfrm>
            <a:off x="580112" y="4019616"/>
            <a:ext cx="7111972" cy="603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40000"/>
              </a:lnSpc>
              <a:defRPr/>
            </a:pPr>
            <a:r>
              <a:rPr lang="ru-RU" b="1" i="0" u="none" strike="noStrike" cap="none" dirty="0" smtClean="0">
                <a:solidFill>
                  <a:srgbClr val="414042"/>
                </a:solidFill>
                <a:latin typeface="Book Antiqua" panose="02040602050305030304" pitchFamily="18" charset="0"/>
                <a:ea typeface="Martel"/>
                <a:cs typeface="Martel"/>
              </a:rPr>
              <a:t>«Корткерос – моя </a:t>
            </a:r>
            <a:r>
              <a:rPr lang="ru-RU" b="1" dirty="0" smtClean="0">
                <a:solidFill>
                  <a:srgbClr val="414042"/>
                </a:solidFill>
                <a:latin typeface="Book Antiqua" panose="02040602050305030304" pitchFamily="18" charset="0"/>
                <a:ea typeface="Martel"/>
                <a:cs typeface="Martel"/>
              </a:rPr>
              <a:t>Родина малая»</a:t>
            </a:r>
            <a:r>
              <a:rPr lang="en" b="1" i="0" u="none" strike="noStrike" cap="none" dirty="0" smtClean="0">
                <a:solidFill>
                  <a:srgbClr val="414042"/>
                </a:solidFill>
                <a:latin typeface="Book Antiqua" panose="02040602050305030304" pitchFamily="18" charset="0"/>
                <a:ea typeface="Martel"/>
                <a:cs typeface="Martel"/>
              </a:rPr>
              <a:t>:</a:t>
            </a:r>
            <a:r>
              <a:rPr lang="ru-RU" b="1" i="0" u="none" strike="noStrike" cap="none" dirty="0" smtClean="0">
                <a:solidFill>
                  <a:srgbClr val="414042"/>
                </a:solidFill>
                <a:latin typeface="Book Antiqua" panose="02040602050305030304" pitchFamily="18" charset="0"/>
                <a:ea typeface="Martel"/>
                <a:cs typeface="Martel"/>
              </a:rPr>
              <a:t> альбом-путеводитель по историческим и памятным местам села Корткерос / составитель </a:t>
            </a:r>
            <a:r>
              <a:rPr lang="ru-RU" b="1" i="0" u="none" strike="noStrike" cap="none" dirty="0" err="1" smtClean="0">
                <a:solidFill>
                  <a:srgbClr val="414042"/>
                </a:solidFill>
                <a:latin typeface="Book Antiqua" panose="02040602050305030304" pitchFamily="18" charset="0"/>
                <a:ea typeface="Martel"/>
                <a:cs typeface="Martel"/>
              </a:rPr>
              <a:t>Изъюрова</a:t>
            </a:r>
            <a:r>
              <a:rPr lang="ru-RU" b="1" i="0" u="none" strike="noStrike" cap="none" dirty="0" smtClean="0">
                <a:solidFill>
                  <a:srgbClr val="414042"/>
                </a:solidFill>
                <a:latin typeface="Book Antiqua" panose="02040602050305030304" pitchFamily="18" charset="0"/>
                <a:ea typeface="Martel"/>
                <a:cs typeface="Martel"/>
              </a:rPr>
              <a:t> Г.Р.</a:t>
            </a:r>
            <a:endParaRPr dirty="0">
              <a:latin typeface="Book Antiqua" panose="02040602050305030304" pitchFamily="18" charset="0"/>
            </a:endParaRPr>
          </a:p>
        </p:txBody>
      </p:sp>
      <p:cxnSp>
        <p:nvCxnSpPr>
          <p:cNvPr id="320" name="Google Shape;320;p21"/>
          <p:cNvCxnSpPr>
            <a:cxnSpLocks/>
          </p:cNvCxnSpPr>
          <p:nvPr/>
        </p:nvCxnSpPr>
        <p:spPr bwMode="auto">
          <a:xfrm>
            <a:off x="6855643" y="366945"/>
            <a:ext cx="0" cy="1577292"/>
          </a:xfrm>
          <a:prstGeom prst="straightConnector1">
            <a:avLst/>
          </a:prstGeom>
          <a:noFill/>
          <a:ln w="28575" cap="flat" cmpd="sng">
            <a:solidFill>
              <a:srgbClr val="70707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" name="Google Shape;310;p21"/>
          <p:cNvCxnSpPr>
            <a:cxnSpLocks/>
          </p:cNvCxnSpPr>
          <p:nvPr/>
        </p:nvCxnSpPr>
        <p:spPr bwMode="auto">
          <a:xfrm>
            <a:off x="361128" y="2657730"/>
            <a:ext cx="8416983" cy="0"/>
          </a:xfrm>
          <a:prstGeom prst="straightConnector1">
            <a:avLst/>
          </a:prstGeom>
          <a:noFill/>
          <a:ln w="28575" cap="flat" cmpd="sng">
            <a:solidFill>
              <a:srgbClr val="70707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" name="Google Shape;310;p21"/>
          <p:cNvCxnSpPr>
            <a:cxnSpLocks/>
          </p:cNvCxnSpPr>
          <p:nvPr/>
        </p:nvCxnSpPr>
        <p:spPr bwMode="auto">
          <a:xfrm>
            <a:off x="300580" y="3332633"/>
            <a:ext cx="8477531" cy="6915"/>
          </a:xfrm>
          <a:prstGeom prst="straightConnector1">
            <a:avLst/>
          </a:prstGeom>
          <a:noFill/>
          <a:ln w="28575" cap="flat" cmpd="sng">
            <a:solidFill>
              <a:srgbClr val="70707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" name="Google Shape;309;p21"/>
          <p:cNvSpPr txBox="1"/>
          <p:nvPr/>
        </p:nvSpPr>
        <p:spPr bwMode="auto">
          <a:xfrm>
            <a:off x="556633" y="2765044"/>
            <a:ext cx="7904879" cy="667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00"/>
              </a:lnSpc>
              <a:defRPr/>
            </a:pPr>
            <a:r>
              <a:rPr lang="ru-RU" sz="1200" b="1" i="0" u="none" strike="noStrike" cap="none" dirty="0" smtClean="0">
                <a:solidFill>
                  <a:srgbClr val="414042"/>
                </a:solidFill>
                <a:latin typeface="Book Antiqua" panose="02040602050305030304" pitchFamily="18" charset="0"/>
                <a:ea typeface="Martel"/>
                <a:cs typeface="Martel"/>
              </a:rPr>
              <a:t>Сайт Вперед газета</a:t>
            </a:r>
            <a:r>
              <a:rPr lang="en" sz="1200" b="1" i="0" u="none" strike="noStrike" cap="none" dirty="0" smtClean="0">
                <a:solidFill>
                  <a:srgbClr val="414042"/>
                </a:solidFill>
                <a:latin typeface="Book Antiqua" panose="02040602050305030304" pitchFamily="18" charset="0"/>
                <a:ea typeface="Martel"/>
                <a:cs typeface="Martel"/>
              </a:rPr>
              <a:t>: </a:t>
            </a:r>
            <a:r>
              <a:rPr lang="ru-RU" sz="1200" u="sng" dirty="0">
                <a:solidFill>
                  <a:schemeClr val="accent2">
                    <a:lumMod val="75000"/>
                    <a:lumOff val="25000"/>
                  </a:schemeClr>
                </a:solidFill>
                <a:latin typeface="Book Antiqua" panose="02040602050305030304" pitchFamily="18" charset="0"/>
                <a:hlinkClick r:id="rId4"/>
              </a:rPr>
              <a:t>http://vperedgazeta.ru/krome-togo/festival-kuznechnogo-masterstva-kort-ayka-zheleznyy-chelovek-11-07-2016.html</a:t>
            </a:r>
            <a:r>
              <a:rPr lang="ru-RU" sz="8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,</a:t>
            </a:r>
          </a:p>
          <a:p>
            <a:pPr marL="0" marR="0" lvl="0" indent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700" dirty="0">
              <a:latin typeface="Book Antiqua" panose="02040602050305030304" pitchFamily="18" charset="0"/>
            </a:endParaRPr>
          </a:p>
        </p:txBody>
      </p:sp>
      <p:sp>
        <p:nvSpPr>
          <p:cNvPr id="18" name="Google Shape;309;p21"/>
          <p:cNvSpPr txBox="1"/>
          <p:nvPr/>
        </p:nvSpPr>
        <p:spPr bwMode="auto">
          <a:xfrm>
            <a:off x="556633" y="1485619"/>
            <a:ext cx="5645383" cy="301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40000"/>
              </a:lnSpc>
              <a:defRPr/>
            </a:pPr>
            <a:r>
              <a:rPr lang="ru-RU" b="1" i="0" u="none" strike="noStrike" cap="none" dirty="0" smtClean="0">
                <a:solidFill>
                  <a:srgbClr val="414042"/>
                </a:solidFill>
                <a:latin typeface="Book Antiqua" panose="02040602050305030304" pitchFamily="18" charset="0"/>
                <a:ea typeface="Martel"/>
                <a:cs typeface="Martel"/>
              </a:rPr>
              <a:t>Сайт Коми онлайн</a:t>
            </a:r>
            <a:r>
              <a:rPr lang="en" b="1" i="0" u="none" strike="noStrike" cap="none" dirty="0" smtClean="0">
                <a:solidFill>
                  <a:srgbClr val="414042"/>
                </a:solidFill>
                <a:latin typeface="Book Antiqua" panose="02040602050305030304" pitchFamily="18" charset="0"/>
                <a:ea typeface="Martel"/>
                <a:cs typeface="Martel"/>
              </a:rPr>
              <a:t>:</a:t>
            </a:r>
            <a:r>
              <a:rPr lang="ru-RU" b="1" i="0" u="none" strike="noStrike" cap="none" dirty="0" smtClean="0">
                <a:solidFill>
                  <a:srgbClr val="414042"/>
                </a:solidFill>
                <a:latin typeface="Book Antiqua" panose="02040602050305030304" pitchFamily="18" charset="0"/>
                <a:ea typeface="Martel"/>
                <a:cs typeface="Martel"/>
              </a:rPr>
              <a:t> </a:t>
            </a:r>
            <a:r>
              <a:rPr lang="ru-RU" dirty="0">
                <a:solidFill>
                  <a:schemeClr val="accent2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http://komionline.ru/node/69685</a:t>
            </a:r>
            <a:r>
              <a:rPr lang="en" b="1" i="0" u="none" strike="noStrike" cap="none" dirty="0" smtClean="0">
                <a:solidFill>
                  <a:srgbClr val="414042"/>
                </a:solidFill>
                <a:latin typeface="Book Antiqua" panose="02040602050305030304" pitchFamily="18" charset="0"/>
                <a:ea typeface="Martel"/>
                <a:cs typeface="Martel"/>
              </a:rPr>
              <a:t> </a:t>
            </a:r>
            <a:endParaRPr dirty="0">
              <a:latin typeface="Book Antiqua" panose="02040602050305030304" pitchFamily="18" charset="0"/>
            </a:endParaRPr>
          </a:p>
        </p:txBody>
      </p:sp>
      <p:cxnSp>
        <p:nvCxnSpPr>
          <p:cNvPr id="19" name="Google Shape;306;p21"/>
          <p:cNvCxnSpPr>
            <a:cxnSpLocks/>
          </p:cNvCxnSpPr>
          <p:nvPr/>
        </p:nvCxnSpPr>
        <p:spPr bwMode="auto">
          <a:xfrm>
            <a:off x="361128" y="1944237"/>
            <a:ext cx="8416983" cy="0"/>
          </a:xfrm>
          <a:prstGeom prst="straightConnector1">
            <a:avLst/>
          </a:prstGeom>
          <a:noFill/>
          <a:ln w="28575" cap="flat" cmpd="sng">
            <a:solidFill>
              <a:srgbClr val="70707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" name="Google Shape;309;p21"/>
          <p:cNvSpPr txBox="1"/>
          <p:nvPr/>
        </p:nvSpPr>
        <p:spPr bwMode="auto">
          <a:xfrm>
            <a:off x="580112" y="3507752"/>
            <a:ext cx="6528876" cy="301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40000"/>
              </a:lnSpc>
              <a:defRPr/>
            </a:pPr>
            <a:r>
              <a:rPr lang="ru-RU" b="1" i="0" u="none" strike="noStrike" cap="none" dirty="0" smtClean="0">
                <a:solidFill>
                  <a:srgbClr val="414042"/>
                </a:solidFill>
                <a:latin typeface="Book Antiqua" panose="02040602050305030304" pitchFamily="18" charset="0"/>
                <a:ea typeface="Martel"/>
                <a:cs typeface="Martel"/>
              </a:rPr>
              <a:t>Сайт Звезда </a:t>
            </a:r>
            <a:r>
              <a:rPr lang="ru-RU" b="1" dirty="0" smtClean="0">
                <a:solidFill>
                  <a:srgbClr val="414042"/>
                </a:solidFill>
                <a:latin typeface="Book Antiqua" panose="02040602050305030304" pitchFamily="18" charset="0"/>
                <a:ea typeface="Martel"/>
                <a:cs typeface="Martel"/>
              </a:rPr>
              <a:t>К</a:t>
            </a:r>
            <a:r>
              <a:rPr lang="ru-RU" b="1" i="0" u="none" strike="noStrike" cap="none" dirty="0" smtClean="0">
                <a:solidFill>
                  <a:srgbClr val="414042"/>
                </a:solidFill>
                <a:latin typeface="Book Antiqua" panose="02040602050305030304" pitchFamily="18" charset="0"/>
                <a:ea typeface="Martel"/>
                <a:cs typeface="Martel"/>
              </a:rPr>
              <a:t>оми</a:t>
            </a:r>
            <a:r>
              <a:rPr lang="en" b="1" i="0" u="none" strike="noStrike" cap="none" dirty="0" smtClean="0">
                <a:solidFill>
                  <a:srgbClr val="414042"/>
                </a:solidFill>
                <a:latin typeface="Book Antiqua" panose="02040602050305030304" pitchFamily="18" charset="0"/>
                <a:ea typeface="Martel"/>
                <a:cs typeface="Martel"/>
              </a:rPr>
              <a:t>:</a:t>
            </a:r>
            <a:r>
              <a:rPr lang="ru-RU" b="1" i="0" u="none" strike="noStrike" cap="none" dirty="0" smtClean="0">
                <a:solidFill>
                  <a:srgbClr val="414042"/>
                </a:solidFill>
                <a:latin typeface="Book Antiqua" panose="02040602050305030304" pitchFamily="18" charset="0"/>
                <a:ea typeface="Martel"/>
                <a:cs typeface="Martel"/>
              </a:rPr>
              <a:t> </a:t>
            </a:r>
            <a:r>
              <a:rPr lang="ru-RU" dirty="0">
                <a:solidFill>
                  <a:schemeClr val="accent2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http://zvezdakomi.ru/news/37562/zvezdakomi.ru</a:t>
            </a:r>
            <a:r>
              <a:rPr lang="en" b="1" i="0" u="none" strike="noStrike" cap="none" dirty="0" smtClean="0">
                <a:solidFill>
                  <a:srgbClr val="414042"/>
                </a:solidFill>
                <a:latin typeface="Book Antiqua" panose="02040602050305030304" pitchFamily="18" charset="0"/>
                <a:ea typeface="Martel"/>
                <a:cs typeface="Martel"/>
              </a:rPr>
              <a:t> </a:t>
            </a:r>
            <a:endParaRPr dirty="0">
              <a:latin typeface="Book Antiqua" panose="0204060205030503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 xmlns:m="http://schemas.openxmlformats.org/officeDocument/2006/math" xmlns:w="http://schemas.openxmlformats.org/wordprocessingml/2006/main">
      <p:transition spd="slow" advClick="1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EDD7CD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74" name="Google Shape;174;p14"/>
          <p:cNvGrpSpPr/>
          <p:nvPr/>
        </p:nvGrpSpPr>
        <p:grpSpPr bwMode="auto">
          <a:xfrm>
            <a:off x="361128" y="298757"/>
            <a:ext cx="8421745" cy="4477797"/>
            <a:chOff x="0" y="-38100"/>
            <a:chExt cx="4705633" cy="2501960"/>
          </a:xfrm>
        </p:grpSpPr>
        <p:sp>
          <p:nvSpPr>
            <p:cNvPr id="175" name="Google Shape;175;p14"/>
            <p:cNvSpPr/>
            <p:nvPr/>
          </p:nvSpPr>
          <p:spPr bwMode="auto">
            <a:xfrm>
              <a:off x="0" y="0"/>
              <a:ext cx="4705633" cy="2463860"/>
            </a:xfrm>
            <a:custGeom>
              <a:avLst/>
              <a:gdLst/>
              <a:ahLst/>
              <a:cxnLst/>
              <a:rect l="l" t="t" r="r" b="b"/>
              <a:pathLst>
                <a:path w="4705633" h="2463860" extrusionOk="0">
                  <a:moveTo>
                    <a:pt x="13789" y="0"/>
                  </a:moveTo>
                  <a:lnTo>
                    <a:pt x="4691844" y="0"/>
                  </a:lnTo>
                  <a:cubicBezTo>
                    <a:pt x="4699459" y="0"/>
                    <a:pt x="4705633" y="6174"/>
                    <a:pt x="4705633" y="13789"/>
                  </a:cubicBezTo>
                  <a:lnTo>
                    <a:pt x="4705633" y="2450071"/>
                  </a:lnTo>
                  <a:cubicBezTo>
                    <a:pt x="4705633" y="2457686"/>
                    <a:pt x="4699459" y="2463860"/>
                    <a:pt x="4691844" y="2463860"/>
                  </a:cubicBezTo>
                  <a:lnTo>
                    <a:pt x="13789" y="2463860"/>
                  </a:lnTo>
                  <a:cubicBezTo>
                    <a:pt x="10132" y="2463860"/>
                    <a:pt x="6625" y="2462407"/>
                    <a:pt x="4039" y="2459821"/>
                  </a:cubicBezTo>
                  <a:cubicBezTo>
                    <a:pt x="1453" y="2457235"/>
                    <a:pt x="0" y="2453728"/>
                    <a:pt x="0" y="2450071"/>
                  </a:cubicBezTo>
                  <a:lnTo>
                    <a:pt x="0" y="13789"/>
                  </a:lnTo>
                  <a:cubicBezTo>
                    <a:pt x="0" y="10132"/>
                    <a:pt x="1453" y="6625"/>
                    <a:pt x="4039" y="4039"/>
                  </a:cubicBezTo>
                  <a:cubicBezTo>
                    <a:pt x="6625" y="1453"/>
                    <a:pt x="10132" y="0"/>
                    <a:pt x="13789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 cmpd="sng">
              <a:solidFill>
                <a:srgbClr val="70707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76" name="Google Shape;176;p14"/>
            <p:cNvSpPr txBox="1"/>
            <p:nvPr/>
          </p:nvSpPr>
          <p:spPr bwMode="auto">
            <a:xfrm>
              <a:off x="0" y="-38100"/>
              <a:ext cx="4705633" cy="25019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pic>
        <p:nvPicPr>
          <p:cNvPr id="177" name="Google Shape;177;p14"/>
          <p:cNvPicPr/>
          <p:nvPr/>
        </p:nvPicPr>
        <p:blipFill>
          <a:blip r:embed="rId3"/>
          <a:stretch/>
        </p:blipFill>
        <p:spPr bwMode="auto">
          <a:xfrm>
            <a:off x="514350" y="514350"/>
            <a:ext cx="3968673" cy="1614075"/>
          </a:xfrm>
          <a:prstGeom prst="rect">
            <a:avLst/>
          </a:prstGeom>
          <a:noFill/>
          <a:ln w="28575">
            <a:solidFill>
              <a:schemeClr val="accent1">
                <a:lumMod val="50196"/>
              </a:schemeClr>
            </a:solidFill>
            <a:prstDash val="solid"/>
          </a:ln>
        </p:spPr>
      </p:pic>
      <p:pic>
        <p:nvPicPr>
          <p:cNvPr id="178" name="Google Shape;178;p14"/>
          <p:cNvPicPr/>
          <p:nvPr/>
        </p:nvPicPr>
        <p:blipFill>
          <a:blip r:embed="rId4"/>
          <a:stretch/>
        </p:blipFill>
        <p:spPr bwMode="auto">
          <a:xfrm>
            <a:off x="4684775" y="514350"/>
            <a:ext cx="3944876" cy="1611750"/>
          </a:xfrm>
          <a:prstGeom prst="rect">
            <a:avLst/>
          </a:prstGeom>
          <a:noFill/>
          <a:ln w="28575">
            <a:solidFill>
              <a:schemeClr val="accent1">
                <a:lumMod val="50196"/>
              </a:schemeClr>
            </a:solidFill>
            <a:prstDash val="solid"/>
          </a:ln>
        </p:spPr>
      </p:pic>
      <p:sp>
        <p:nvSpPr>
          <p:cNvPr id="179" name="Google Shape;179;p14"/>
          <p:cNvSpPr txBox="1"/>
          <p:nvPr/>
        </p:nvSpPr>
        <p:spPr bwMode="auto">
          <a:xfrm>
            <a:off x="673789" y="2164119"/>
            <a:ext cx="7618468" cy="747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>
              <a:lnSpc>
                <a:spcPct val="139991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3500" b="0" i="0" u="none" strike="noStrike" cap="none" dirty="0">
                <a:solidFill>
                  <a:srgbClr val="474747"/>
                </a:solidFill>
                <a:latin typeface="+mn-lt"/>
                <a:ea typeface="Martel"/>
                <a:cs typeface="Martel"/>
              </a:rPr>
              <a:t>Актуальность проекта</a:t>
            </a:r>
            <a:endParaRPr sz="700" dirty="0">
              <a:latin typeface="+mn-lt"/>
            </a:endParaRPr>
          </a:p>
        </p:txBody>
      </p:sp>
      <p:cxnSp>
        <p:nvCxnSpPr>
          <p:cNvPr id="180" name="Google Shape;180;p14"/>
          <p:cNvCxnSpPr>
            <a:cxnSpLocks/>
          </p:cNvCxnSpPr>
          <p:nvPr/>
        </p:nvCxnSpPr>
        <p:spPr bwMode="auto">
          <a:xfrm>
            <a:off x="361128" y="2281924"/>
            <a:ext cx="8416983" cy="0"/>
          </a:xfrm>
          <a:prstGeom prst="straightConnector1">
            <a:avLst/>
          </a:prstGeom>
          <a:noFill/>
          <a:ln w="28575" cap="flat" cmpd="sng">
            <a:solidFill>
              <a:srgbClr val="70707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1" name="Google Shape;181;p14"/>
          <p:cNvSpPr txBox="1"/>
          <p:nvPr/>
        </p:nvSpPr>
        <p:spPr bwMode="auto">
          <a:xfrm>
            <a:off x="799528" y="2855622"/>
            <a:ext cx="7613068" cy="1829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defRPr/>
            </a:pPr>
            <a:r>
              <a:rPr lang="en" sz="1200" b="0" i="0" u="none" strike="noStrike" cap="none" spc="0" dirty="0">
                <a:solidFill>
                  <a:srgbClr val="474747"/>
                </a:solidFill>
                <a:latin typeface="Book Antiqua" panose="02040602050305030304" pitchFamily="18" charset="0"/>
                <a:ea typeface="Martel Sans"/>
                <a:cs typeface="Martel Sans"/>
              </a:rPr>
              <a:t>В современном мире всё больше внимания уделяется изучению истории и культуры своей малой родины. Знание местных традиций, истории населённых пунктов и уникальных особенностей родного края формирует чувство гордости, патриотизма и ответственности за сохранение культурного наследия. Республика Коми обладает богатым историческим и этнографическим материалом, однако многие школьники недостаточно осведомлены о происхождении названий сёл, легендах и выдающихся личностях, связанных с их малой родиной.</a:t>
            </a:r>
            <a:endParaRPr lang="en" sz="1200" b="0" i="0" u="none" strike="noStrike" cap="none" spc="0" dirty="0">
              <a:solidFill>
                <a:srgbClr val="474747"/>
              </a:solidFill>
              <a:latin typeface="Book Antiqua" panose="02040602050305030304" pitchFamily="18" charset="0"/>
              <a:cs typeface="Martel Sans"/>
            </a:endParaRPr>
          </a:p>
          <a:p>
            <a:pPr marL="0" marR="0" lv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1200" b="0" i="0" u="none" strike="noStrike" cap="none" spc="0" dirty="0">
                <a:solidFill>
                  <a:srgbClr val="474747"/>
                </a:solidFill>
                <a:latin typeface="Book Antiqua" panose="02040602050305030304" pitchFamily="18" charset="0"/>
                <a:ea typeface="Martel Sans"/>
                <a:cs typeface="Martel Sans"/>
              </a:rPr>
              <a:t>Село Корткерос — один из интереснейших населённых пунктов региона, чьё название и история тесно переплетены с коми фольклором и реальными историческими событиями. Изучение происхождения топонима, личности Кöрт-Айки и других уникальных фактов позволяет не только расширить кругозор, но и глубже понять самобытность родного края.</a:t>
            </a:r>
            <a:endParaRPr sz="700" dirty="0">
              <a:latin typeface="Book Antiqua" panose="0204060205030503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 xmlns:m="http://schemas.openxmlformats.org/officeDocument/2006/math" xmlns:w="http://schemas.openxmlformats.org/wordprocessingml/2006/main">
      <p:transition spd="slow" advClick="1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EDD7CD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510178528" name="Google Shape;162;p13"/>
          <p:cNvGrpSpPr/>
          <p:nvPr/>
        </p:nvGrpSpPr>
        <p:grpSpPr bwMode="auto">
          <a:xfrm>
            <a:off x="361127" y="298756"/>
            <a:ext cx="8421744" cy="4477797"/>
            <a:chOff x="0" y="-38099"/>
            <a:chExt cx="4705632" cy="2501959"/>
          </a:xfrm>
        </p:grpSpPr>
        <p:sp>
          <p:nvSpPr>
            <p:cNvPr id="329370186" name="Google Shape;163;p13"/>
            <p:cNvSpPr/>
            <p:nvPr/>
          </p:nvSpPr>
          <p:spPr bwMode="auto">
            <a:xfrm>
              <a:off x="0" y="0"/>
              <a:ext cx="4705632" cy="2463859"/>
            </a:xfrm>
            <a:custGeom>
              <a:avLst/>
              <a:gdLst/>
              <a:ahLst/>
              <a:cxnLst/>
              <a:rect l="l" t="t" r="r" b="b"/>
              <a:pathLst>
                <a:path w="4705633" h="2463860" extrusionOk="0">
                  <a:moveTo>
                    <a:pt x="13789" y="0"/>
                  </a:moveTo>
                  <a:lnTo>
                    <a:pt x="4691844" y="0"/>
                  </a:lnTo>
                  <a:cubicBezTo>
                    <a:pt x="4699459" y="0"/>
                    <a:pt x="4705633" y="6174"/>
                    <a:pt x="4705633" y="13789"/>
                  </a:cubicBezTo>
                  <a:lnTo>
                    <a:pt x="4705633" y="2450071"/>
                  </a:lnTo>
                  <a:cubicBezTo>
                    <a:pt x="4705633" y="2457686"/>
                    <a:pt x="4699459" y="2463860"/>
                    <a:pt x="4691844" y="2463860"/>
                  </a:cubicBezTo>
                  <a:lnTo>
                    <a:pt x="13789" y="2463860"/>
                  </a:lnTo>
                  <a:cubicBezTo>
                    <a:pt x="10132" y="2463860"/>
                    <a:pt x="6625" y="2462407"/>
                    <a:pt x="4039" y="2459821"/>
                  </a:cubicBezTo>
                  <a:cubicBezTo>
                    <a:pt x="1453" y="2457235"/>
                    <a:pt x="0" y="2453728"/>
                    <a:pt x="0" y="2450071"/>
                  </a:cubicBezTo>
                  <a:lnTo>
                    <a:pt x="0" y="13789"/>
                  </a:lnTo>
                  <a:cubicBezTo>
                    <a:pt x="0" y="10132"/>
                    <a:pt x="1453" y="6625"/>
                    <a:pt x="4039" y="4039"/>
                  </a:cubicBezTo>
                  <a:cubicBezTo>
                    <a:pt x="6625" y="1453"/>
                    <a:pt x="10132" y="0"/>
                    <a:pt x="13789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 cmpd="sng">
              <a:solidFill>
                <a:srgbClr val="70707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4" tIns="45724" rIns="45724" bIns="45724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087624888" name="Google Shape;164;p13"/>
            <p:cNvSpPr txBox="1"/>
            <p:nvPr/>
          </p:nvSpPr>
          <p:spPr bwMode="auto">
            <a:xfrm>
              <a:off x="0" y="-38099"/>
              <a:ext cx="4705632" cy="2501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399" tIns="25399" rIns="25399" bIns="25399" anchor="ctr" anchorCtr="0">
              <a:noAutofit/>
            </a:bodyPr>
            <a:lstStyle/>
            <a:p>
              <a:pPr marL="0" marR="0" lvl="0" indent="0" algn="l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pic>
        <p:nvPicPr>
          <p:cNvPr id="1119900245" name="Google Shape;165;p13"/>
          <p:cNvPicPr/>
          <p:nvPr/>
        </p:nvPicPr>
        <p:blipFill>
          <a:blip r:embed="rId3"/>
          <a:stretch/>
        </p:blipFill>
        <p:spPr bwMode="auto">
          <a:xfrm>
            <a:off x="5539225" y="533304"/>
            <a:ext cx="3090425" cy="4109470"/>
          </a:xfrm>
          <a:prstGeom prst="rect">
            <a:avLst/>
          </a:prstGeom>
          <a:noFill/>
          <a:ln>
            <a:noFill/>
          </a:ln>
        </p:spPr>
      </p:pic>
      <p:sp>
        <p:nvSpPr>
          <p:cNvPr id="1695062738" name="Google Shape;167;p13"/>
          <p:cNvSpPr txBox="1"/>
          <p:nvPr/>
        </p:nvSpPr>
        <p:spPr bwMode="auto">
          <a:xfrm>
            <a:off x="740289" y="533303"/>
            <a:ext cx="4253361" cy="939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defRPr/>
            </a:pPr>
            <a:r>
              <a:rPr lang="ru-RU" sz="4200" b="0" i="0" u="none" strike="noStrike" cap="none" dirty="0">
                <a:solidFill>
                  <a:srgbClr val="474747"/>
                </a:solidFill>
                <a:latin typeface="+mj-lt"/>
                <a:ea typeface="Martel"/>
                <a:cs typeface="Martel"/>
              </a:rPr>
              <a:t>ОПРОС</a:t>
            </a:r>
            <a:r>
              <a:rPr lang="ru-RU" sz="4200" b="0" i="0" u="none" strike="noStrike" cap="none" dirty="0">
                <a:solidFill>
                  <a:srgbClr val="474747"/>
                </a:solidFill>
                <a:latin typeface="Martel"/>
                <a:ea typeface="Martel"/>
                <a:cs typeface="Martel"/>
              </a:rPr>
              <a:t> </a:t>
            </a:r>
            <a:endParaRPr b="1" dirty="0"/>
          </a:p>
          <a:p>
            <a:pPr marL="0" marR="0" lvl="0" indent="0" algn="ctr">
              <a:lnSpc>
                <a:spcPct val="139997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b="1" dirty="0" err="1"/>
              <a:t>по</a:t>
            </a:r>
            <a:r>
              <a:rPr b="1" dirty="0"/>
              <a:t> </a:t>
            </a:r>
            <a:r>
              <a:rPr b="1" dirty="0" err="1"/>
              <a:t>теме</a:t>
            </a:r>
            <a:r>
              <a:rPr b="1" dirty="0"/>
              <a:t> «</a:t>
            </a:r>
            <a:r>
              <a:rPr b="1" dirty="0" err="1"/>
              <a:t>Сёла</a:t>
            </a:r>
            <a:r>
              <a:rPr b="1" dirty="0"/>
              <a:t> </a:t>
            </a:r>
            <a:r>
              <a:rPr b="1" dirty="0" err="1"/>
              <a:t>Республики</a:t>
            </a:r>
            <a:r>
              <a:rPr b="1" dirty="0"/>
              <a:t> </a:t>
            </a:r>
            <a:r>
              <a:rPr b="1" dirty="0" err="1"/>
              <a:t>Коми</a:t>
            </a:r>
            <a:r>
              <a:rPr b="1" dirty="0"/>
              <a:t>»:</a:t>
            </a:r>
            <a:endParaRPr sz="700" dirty="0"/>
          </a:p>
        </p:txBody>
      </p:sp>
      <p:sp>
        <p:nvSpPr>
          <p:cNvPr id="386878560" name="Google Shape;168;p13"/>
          <p:cNvSpPr txBox="1"/>
          <p:nvPr/>
        </p:nvSpPr>
        <p:spPr bwMode="auto">
          <a:xfrm>
            <a:off x="740289" y="1545950"/>
            <a:ext cx="4267041" cy="2816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>
              <a:lnSpc>
                <a:spcPct val="139991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sz="1100" b="1" i="0" u="none" spc="-23" dirty="0" err="1">
                <a:solidFill>
                  <a:srgbClr val="222222"/>
                </a:solidFill>
                <a:latin typeface="Arial"/>
                <a:ea typeface="Arial"/>
                <a:cs typeface="Arial"/>
              </a:rPr>
              <a:t>Цель</a:t>
            </a:r>
            <a:r>
              <a:rPr sz="1100" b="1" i="0" u="none" spc="-23" dirty="0">
                <a:solidFill>
                  <a:srgbClr val="222222"/>
                </a:solidFill>
                <a:latin typeface="Arial"/>
                <a:ea typeface="Arial"/>
                <a:cs typeface="Arial"/>
              </a:rPr>
              <a:t> </a:t>
            </a:r>
            <a:r>
              <a:rPr sz="1100" b="1" i="0" u="none" spc="-23" dirty="0" err="1">
                <a:solidFill>
                  <a:srgbClr val="222222"/>
                </a:solidFill>
                <a:latin typeface="Arial"/>
                <a:ea typeface="Arial"/>
                <a:cs typeface="Arial"/>
              </a:rPr>
              <a:t>опроса</a:t>
            </a:r>
            <a:r>
              <a:rPr sz="1200" b="0" i="0" u="none" spc="-23" dirty="0">
                <a:solidFill>
                  <a:srgbClr val="080808"/>
                </a:solidFill>
                <a:latin typeface="Arial"/>
                <a:ea typeface="Arial"/>
                <a:cs typeface="Arial"/>
              </a:rPr>
              <a:t> — </a:t>
            </a:r>
            <a:r>
              <a:rPr sz="1200" b="0" i="0" u="none" spc="-23" dirty="0" err="1">
                <a:solidFill>
                  <a:srgbClr val="080808"/>
                </a:solidFill>
                <a:latin typeface="Arial"/>
                <a:ea typeface="Arial"/>
                <a:cs typeface="Arial"/>
              </a:rPr>
              <a:t>выявить</a:t>
            </a:r>
            <a:r>
              <a:rPr sz="1200" b="0" i="0" u="none" spc="-23" dirty="0">
                <a:solidFill>
                  <a:srgbClr val="080808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0" i="0" u="none" spc="-23" dirty="0" err="1">
                <a:solidFill>
                  <a:srgbClr val="080808"/>
                </a:solidFill>
                <a:latin typeface="Arial"/>
                <a:ea typeface="Arial"/>
                <a:cs typeface="Arial"/>
              </a:rPr>
              <a:t>уровень</a:t>
            </a:r>
            <a:r>
              <a:rPr sz="1200" b="0" i="0" u="none" spc="-23" dirty="0">
                <a:solidFill>
                  <a:srgbClr val="080808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0" i="0" u="none" spc="-23" dirty="0" err="1">
                <a:solidFill>
                  <a:srgbClr val="080808"/>
                </a:solidFill>
                <a:latin typeface="Arial"/>
                <a:ea typeface="Arial"/>
                <a:cs typeface="Arial"/>
              </a:rPr>
              <a:t>знаний</a:t>
            </a:r>
            <a:r>
              <a:rPr sz="1200" b="0" i="0" u="none" spc="-23" dirty="0">
                <a:solidFill>
                  <a:srgbClr val="080808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0" i="0" u="none" spc="-23" dirty="0" err="1">
                <a:solidFill>
                  <a:srgbClr val="080808"/>
                </a:solidFill>
                <a:latin typeface="Arial"/>
                <a:ea typeface="Arial"/>
                <a:cs typeface="Arial"/>
              </a:rPr>
              <a:t>учащихся</a:t>
            </a:r>
            <a:r>
              <a:rPr sz="1200" b="0" i="0" u="none" spc="-23" dirty="0">
                <a:solidFill>
                  <a:srgbClr val="080808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0" i="0" u="none" spc="-23" dirty="0" err="1">
                <a:solidFill>
                  <a:srgbClr val="080808"/>
                </a:solidFill>
                <a:latin typeface="Arial"/>
                <a:ea typeface="Arial"/>
                <a:cs typeface="Arial"/>
              </a:rPr>
              <a:t>центра</a:t>
            </a:r>
            <a:r>
              <a:rPr sz="1200" b="0" i="0" u="none" spc="-23" dirty="0">
                <a:solidFill>
                  <a:srgbClr val="080808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0" i="0" u="none" spc="-23" dirty="0" err="1">
                <a:solidFill>
                  <a:srgbClr val="080808"/>
                </a:solidFill>
                <a:latin typeface="Arial"/>
                <a:ea typeface="Arial"/>
                <a:cs typeface="Arial"/>
              </a:rPr>
              <a:t>дистанционного</a:t>
            </a:r>
            <a:r>
              <a:rPr sz="1200" b="0" i="0" u="none" spc="-23" dirty="0">
                <a:solidFill>
                  <a:srgbClr val="080808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0" i="0" u="none" spc="-23" dirty="0" err="1">
                <a:solidFill>
                  <a:srgbClr val="080808"/>
                </a:solidFill>
                <a:latin typeface="Arial"/>
                <a:ea typeface="Arial"/>
                <a:cs typeface="Arial"/>
              </a:rPr>
              <a:t>образования</a:t>
            </a:r>
            <a:r>
              <a:rPr sz="1200" b="0" i="0" u="none" spc="-23" dirty="0">
                <a:solidFill>
                  <a:srgbClr val="080808"/>
                </a:solidFill>
                <a:latin typeface="Arial"/>
                <a:ea typeface="Arial"/>
                <a:cs typeface="Arial"/>
              </a:rPr>
              <a:t> о </a:t>
            </a:r>
            <a:r>
              <a:rPr sz="1200" b="0" i="0" u="none" spc="-23" dirty="0" err="1">
                <a:solidFill>
                  <a:srgbClr val="080808"/>
                </a:solidFill>
                <a:latin typeface="Arial"/>
                <a:ea typeface="Arial"/>
                <a:cs typeface="Arial"/>
              </a:rPr>
              <a:t>сёлах</a:t>
            </a:r>
            <a:r>
              <a:rPr sz="1200" b="0" i="0" u="none" spc="-23" dirty="0">
                <a:solidFill>
                  <a:srgbClr val="080808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0" i="0" u="none" spc="-23" dirty="0" err="1">
                <a:solidFill>
                  <a:srgbClr val="080808"/>
                </a:solidFill>
                <a:latin typeface="Arial"/>
                <a:ea typeface="Arial"/>
                <a:cs typeface="Arial"/>
              </a:rPr>
              <a:t>Республики</a:t>
            </a:r>
            <a:r>
              <a:rPr sz="1200" b="0" i="0" u="none" spc="-23" dirty="0">
                <a:solidFill>
                  <a:srgbClr val="080808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0" i="0" u="none" spc="-23" dirty="0" err="1">
                <a:solidFill>
                  <a:srgbClr val="080808"/>
                </a:solidFill>
                <a:latin typeface="Arial"/>
                <a:ea typeface="Arial"/>
                <a:cs typeface="Arial"/>
              </a:rPr>
              <a:t>Коми</a:t>
            </a:r>
            <a:r>
              <a:rPr sz="1200" b="0" i="0" u="none" spc="-23" dirty="0">
                <a:solidFill>
                  <a:srgbClr val="080808"/>
                </a:solidFill>
                <a:latin typeface="Arial"/>
                <a:ea typeface="Arial"/>
                <a:cs typeface="Arial"/>
              </a:rPr>
              <a:t>, </a:t>
            </a:r>
            <a:r>
              <a:rPr sz="1200" b="0" i="0" u="none" spc="-23" dirty="0" err="1">
                <a:solidFill>
                  <a:srgbClr val="080808"/>
                </a:solidFill>
                <a:latin typeface="Arial"/>
                <a:ea typeface="Arial"/>
                <a:cs typeface="Arial"/>
              </a:rPr>
              <a:t>их</a:t>
            </a:r>
            <a:r>
              <a:rPr sz="1200" b="0" i="0" u="none" spc="-23" dirty="0">
                <a:solidFill>
                  <a:srgbClr val="080808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0" i="0" u="none" spc="-23" dirty="0" err="1">
                <a:solidFill>
                  <a:srgbClr val="080808"/>
                </a:solidFill>
                <a:latin typeface="Arial"/>
                <a:ea typeface="Arial"/>
                <a:cs typeface="Arial"/>
              </a:rPr>
              <a:t>истории</a:t>
            </a:r>
            <a:r>
              <a:rPr sz="1200" b="0" i="0" u="none" spc="-23" dirty="0">
                <a:solidFill>
                  <a:srgbClr val="080808"/>
                </a:solidFill>
                <a:latin typeface="Arial"/>
                <a:ea typeface="Arial"/>
                <a:cs typeface="Arial"/>
              </a:rPr>
              <a:t>, </a:t>
            </a:r>
            <a:r>
              <a:rPr sz="1200" b="0" i="0" u="none" spc="-23" dirty="0" err="1">
                <a:solidFill>
                  <a:srgbClr val="080808"/>
                </a:solidFill>
                <a:latin typeface="Arial"/>
                <a:ea typeface="Arial"/>
                <a:cs typeface="Arial"/>
              </a:rPr>
              <a:t>происхождении</a:t>
            </a:r>
            <a:r>
              <a:rPr sz="1200" b="0" i="0" u="none" spc="-23" dirty="0">
                <a:solidFill>
                  <a:srgbClr val="080808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0" i="0" u="none" spc="-23" dirty="0" err="1">
                <a:solidFill>
                  <a:srgbClr val="080808"/>
                </a:solidFill>
                <a:latin typeface="Arial"/>
                <a:ea typeface="Arial"/>
                <a:cs typeface="Arial"/>
              </a:rPr>
              <a:t>названий</a:t>
            </a:r>
            <a:r>
              <a:rPr sz="1200" b="0" i="0" u="none" spc="-23" dirty="0">
                <a:solidFill>
                  <a:srgbClr val="080808"/>
                </a:solidFill>
                <a:latin typeface="Arial"/>
                <a:ea typeface="Arial"/>
                <a:cs typeface="Arial"/>
              </a:rPr>
              <a:t>, а </a:t>
            </a:r>
            <a:r>
              <a:rPr sz="1200" b="0" i="0" u="none" spc="-23" dirty="0" err="1">
                <a:solidFill>
                  <a:srgbClr val="080808"/>
                </a:solidFill>
                <a:latin typeface="Arial"/>
                <a:ea typeface="Arial"/>
                <a:cs typeface="Arial"/>
              </a:rPr>
              <a:t>также</a:t>
            </a:r>
            <a:r>
              <a:rPr sz="1200" b="0" i="0" u="none" spc="-23" dirty="0">
                <a:solidFill>
                  <a:srgbClr val="080808"/>
                </a:solidFill>
                <a:latin typeface="Arial"/>
                <a:ea typeface="Arial"/>
                <a:cs typeface="Arial"/>
              </a:rPr>
              <a:t> о </a:t>
            </a:r>
            <a:r>
              <a:rPr sz="1200" b="0" i="0" u="none" spc="-23" dirty="0" err="1">
                <a:solidFill>
                  <a:srgbClr val="080808"/>
                </a:solidFill>
                <a:latin typeface="Arial"/>
                <a:ea typeface="Arial"/>
                <a:cs typeface="Arial"/>
              </a:rPr>
              <a:t>традиционных</a:t>
            </a:r>
            <a:r>
              <a:rPr sz="1200" b="0" i="0" u="none" spc="-23" dirty="0">
                <a:solidFill>
                  <a:srgbClr val="080808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0" i="0" u="none" spc="-23" dirty="0" err="1">
                <a:solidFill>
                  <a:srgbClr val="080808"/>
                </a:solidFill>
                <a:latin typeface="Arial"/>
                <a:ea typeface="Arial"/>
                <a:cs typeface="Arial"/>
              </a:rPr>
              <a:t>занятиях</a:t>
            </a:r>
            <a:r>
              <a:rPr sz="1200" b="0" i="0" u="none" spc="-23" dirty="0">
                <a:solidFill>
                  <a:srgbClr val="080808"/>
                </a:solidFill>
                <a:latin typeface="Arial"/>
                <a:ea typeface="Arial"/>
                <a:cs typeface="Arial"/>
              </a:rPr>
              <a:t> и </a:t>
            </a:r>
            <a:r>
              <a:rPr sz="1200" b="0" i="0" u="none" spc="-23" dirty="0" err="1">
                <a:solidFill>
                  <a:srgbClr val="080808"/>
                </a:solidFill>
                <a:latin typeface="Arial"/>
                <a:ea typeface="Arial"/>
                <a:cs typeface="Arial"/>
              </a:rPr>
              <a:t>культурных</a:t>
            </a:r>
            <a:r>
              <a:rPr sz="1200" b="0" i="0" u="none" spc="-23" dirty="0">
                <a:solidFill>
                  <a:srgbClr val="080808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0" i="0" u="none" spc="-23" dirty="0" err="1">
                <a:solidFill>
                  <a:srgbClr val="080808"/>
                </a:solidFill>
                <a:latin typeface="Arial"/>
                <a:ea typeface="Arial"/>
                <a:cs typeface="Arial"/>
              </a:rPr>
              <a:t>особенностях</a:t>
            </a:r>
            <a:r>
              <a:rPr sz="1200" b="0" i="0" u="none" spc="-23" dirty="0">
                <a:solidFill>
                  <a:srgbClr val="080808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0" i="0" u="none" spc="-23" dirty="0" err="1">
                <a:solidFill>
                  <a:srgbClr val="080808"/>
                </a:solidFill>
                <a:latin typeface="Arial"/>
                <a:ea typeface="Arial"/>
                <a:cs typeface="Arial"/>
              </a:rPr>
              <a:t>жителей</a:t>
            </a:r>
            <a:r>
              <a:rPr sz="1200" b="0" i="0" u="none" spc="-23" dirty="0">
                <a:solidFill>
                  <a:srgbClr val="080808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0" i="0" u="none" spc="-23" dirty="0" err="1">
                <a:solidFill>
                  <a:srgbClr val="080808"/>
                </a:solidFill>
                <a:latin typeface="Arial"/>
                <a:ea typeface="Arial"/>
                <a:cs typeface="Arial"/>
              </a:rPr>
              <a:t>региона</a:t>
            </a:r>
            <a:r>
              <a:rPr sz="1200" b="0" i="0" u="none" spc="-23" dirty="0">
                <a:solidFill>
                  <a:srgbClr val="080808"/>
                </a:solidFill>
                <a:latin typeface="Arial"/>
                <a:ea typeface="Arial"/>
                <a:cs typeface="Arial"/>
              </a:rPr>
              <a:t>. </a:t>
            </a:r>
            <a:r>
              <a:rPr sz="1200" b="0" i="0" u="none" spc="-23" dirty="0" err="1">
                <a:solidFill>
                  <a:srgbClr val="080808"/>
                </a:solidFill>
                <a:latin typeface="Arial"/>
                <a:ea typeface="Arial"/>
                <a:cs typeface="Arial"/>
              </a:rPr>
              <a:t>Опрос</a:t>
            </a:r>
            <a:r>
              <a:rPr sz="1200" b="0" i="0" u="none" spc="-23" dirty="0">
                <a:solidFill>
                  <a:srgbClr val="080808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0" i="0" u="none" spc="-23" dirty="0" err="1">
                <a:solidFill>
                  <a:srgbClr val="080808"/>
                </a:solidFill>
                <a:latin typeface="Arial"/>
                <a:ea typeface="Arial"/>
                <a:cs typeface="Arial"/>
              </a:rPr>
              <a:t>позволит</a:t>
            </a:r>
            <a:r>
              <a:rPr sz="1200" b="0" i="0" u="none" spc="-23" dirty="0">
                <a:solidFill>
                  <a:srgbClr val="080808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0" i="0" u="none" spc="-23" dirty="0" err="1">
                <a:solidFill>
                  <a:srgbClr val="080808"/>
                </a:solidFill>
                <a:latin typeface="Arial"/>
                <a:ea typeface="Arial"/>
                <a:cs typeface="Arial"/>
              </a:rPr>
              <a:t>определить</a:t>
            </a:r>
            <a:r>
              <a:rPr sz="1200" b="0" i="0" u="none" spc="-23" dirty="0">
                <a:solidFill>
                  <a:srgbClr val="080808"/>
                </a:solidFill>
                <a:latin typeface="Arial"/>
                <a:ea typeface="Arial"/>
                <a:cs typeface="Arial"/>
              </a:rPr>
              <a:t>, </a:t>
            </a:r>
            <a:r>
              <a:rPr sz="1200" b="0" i="0" u="none" spc="-23" dirty="0" err="1">
                <a:solidFill>
                  <a:srgbClr val="080808"/>
                </a:solidFill>
                <a:latin typeface="Arial"/>
                <a:ea typeface="Arial"/>
                <a:cs typeface="Arial"/>
              </a:rPr>
              <a:t>насколько</a:t>
            </a:r>
            <a:r>
              <a:rPr sz="1200" b="0" i="0" u="none" spc="-23" dirty="0">
                <a:solidFill>
                  <a:srgbClr val="080808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0" i="0" u="none" spc="-23" dirty="0" err="1">
                <a:solidFill>
                  <a:srgbClr val="080808"/>
                </a:solidFill>
                <a:latin typeface="Arial"/>
                <a:ea typeface="Arial"/>
                <a:cs typeface="Arial"/>
              </a:rPr>
              <a:t>школьники</a:t>
            </a:r>
            <a:r>
              <a:rPr sz="1200" b="0" i="0" u="none" spc="-23" dirty="0">
                <a:solidFill>
                  <a:srgbClr val="080808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0" i="0" u="none" spc="-23" dirty="0" err="1">
                <a:solidFill>
                  <a:srgbClr val="080808"/>
                </a:solidFill>
                <a:latin typeface="Arial"/>
                <a:ea typeface="Arial"/>
                <a:cs typeface="Arial"/>
              </a:rPr>
              <a:t>осведомлены</a:t>
            </a:r>
            <a:r>
              <a:rPr sz="1200" b="0" i="0" u="none" spc="-23" dirty="0">
                <a:solidFill>
                  <a:srgbClr val="080808"/>
                </a:solidFill>
                <a:latin typeface="Arial"/>
                <a:ea typeface="Arial"/>
                <a:cs typeface="Arial"/>
              </a:rPr>
              <a:t> о </a:t>
            </a:r>
            <a:r>
              <a:rPr sz="1200" b="0" i="0" u="none" spc="-23" dirty="0" err="1">
                <a:solidFill>
                  <a:srgbClr val="080808"/>
                </a:solidFill>
                <a:latin typeface="Arial"/>
                <a:ea typeface="Arial"/>
                <a:cs typeface="Arial"/>
              </a:rPr>
              <a:t>своей</a:t>
            </a:r>
            <a:r>
              <a:rPr sz="1200" b="0" i="0" u="none" spc="-23" dirty="0">
                <a:solidFill>
                  <a:srgbClr val="080808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0" i="0" u="none" spc="-23" dirty="0" err="1">
                <a:solidFill>
                  <a:srgbClr val="080808"/>
                </a:solidFill>
                <a:latin typeface="Arial"/>
                <a:ea typeface="Arial"/>
                <a:cs typeface="Arial"/>
              </a:rPr>
              <a:t>малой</a:t>
            </a:r>
            <a:r>
              <a:rPr sz="1200" b="0" i="0" u="none" spc="-23" dirty="0">
                <a:solidFill>
                  <a:srgbClr val="080808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0" i="0" u="none" spc="-23" dirty="0" err="1">
                <a:solidFill>
                  <a:srgbClr val="080808"/>
                </a:solidFill>
                <a:latin typeface="Arial"/>
                <a:ea typeface="Arial"/>
                <a:cs typeface="Arial"/>
              </a:rPr>
              <a:t>родине</a:t>
            </a:r>
            <a:r>
              <a:rPr sz="1200" b="0" i="0" u="none" spc="-23" dirty="0">
                <a:solidFill>
                  <a:srgbClr val="080808"/>
                </a:solidFill>
                <a:latin typeface="Arial"/>
                <a:ea typeface="Arial"/>
                <a:cs typeface="Arial"/>
              </a:rPr>
              <a:t>, и </a:t>
            </a:r>
            <a:r>
              <a:rPr sz="1200" b="0" i="0" u="none" spc="-23" dirty="0" err="1">
                <a:solidFill>
                  <a:srgbClr val="080808"/>
                </a:solidFill>
                <a:latin typeface="Arial"/>
                <a:ea typeface="Arial"/>
                <a:cs typeface="Arial"/>
              </a:rPr>
              <a:t>поможет</a:t>
            </a:r>
            <a:r>
              <a:rPr sz="1200" b="0" i="0" u="none" spc="-23" dirty="0">
                <a:solidFill>
                  <a:srgbClr val="080808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0" i="0" u="none" spc="-23" dirty="0" err="1">
                <a:solidFill>
                  <a:srgbClr val="080808"/>
                </a:solidFill>
                <a:latin typeface="Arial"/>
                <a:ea typeface="Arial"/>
                <a:cs typeface="Arial"/>
              </a:rPr>
              <a:t>скорректировать</a:t>
            </a:r>
            <a:r>
              <a:rPr sz="1200" b="0" i="0" u="none" spc="-23" dirty="0">
                <a:solidFill>
                  <a:srgbClr val="080808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0" i="0" u="none" spc="-23" dirty="0" err="1">
                <a:solidFill>
                  <a:srgbClr val="080808"/>
                </a:solidFill>
                <a:latin typeface="Arial"/>
                <a:ea typeface="Arial"/>
                <a:cs typeface="Arial"/>
              </a:rPr>
              <a:t>содержание</a:t>
            </a:r>
            <a:r>
              <a:rPr sz="1200" b="0" i="0" u="none" spc="-23" dirty="0">
                <a:solidFill>
                  <a:srgbClr val="080808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0" i="0" u="none" spc="-23" dirty="0" err="1">
                <a:solidFill>
                  <a:srgbClr val="080808"/>
                </a:solidFill>
                <a:latin typeface="Arial"/>
                <a:ea typeface="Arial"/>
                <a:cs typeface="Arial"/>
              </a:rPr>
              <a:t>проекта</a:t>
            </a:r>
            <a:r>
              <a:rPr sz="1200" b="0" i="0" u="none" spc="-23" dirty="0">
                <a:solidFill>
                  <a:srgbClr val="080808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0" i="0" u="none" spc="-23" dirty="0" err="1">
                <a:solidFill>
                  <a:srgbClr val="080808"/>
                </a:solidFill>
                <a:latin typeface="Arial"/>
                <a:ea typeface="Arial"/>
                <a:cs typeface="Arial"/>
              </a:rPr>
              <a:t>для</a:t>
            </a:r>
            <a:r>
              <a:rPr sz="1200" b="0" i="0" u="none" spc="-23" dirty="0">
                <a:solidFill>
                  <a:srgbClr val="080808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0" i="0" u="none" spc="-23" dirty="0" err="1">
                <a:solidFill>
                  <a:srgbClr val="080808"/>
                </a:solidFill>
                <a:latin typeface="Arial"/>
                <a:ea typeface="Arial"/>
                <a:cs typeface="Arial"/>
              </a:rPr>
              <a:t>более</a:t>
            </a:r>
            <a:r>
              <a:rPr sz="1200" b="0" i="0" u="none" spc="-23" dirty="0">
                <a:solidFill>
                  <a:srgbClr val="080808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0" i="0" u="none" spc="-23" dirty="0" err="1">
                <a:solidFill>
                  <a:srgbClr val="080808"/>
                </a:solidFill>
                <a:latin typeface="Arial"/>
                <a:ea typeface="Arial"/>
                <a:cs typeface="Arial"/>
              </a:rPr>
              <a:t>интересного</a:t>
            </a:r>
            <a:r>
              <a:rPr sz="1200" b="0" i="0" u="none" spc="-23" dirty="0">
                <a:solidFill>
                  <a:srgbClr val="080808"/>
                </a:solidFill>
                <a:latin typeface="Arial"/>
                <a:ea typeface="Arial"/>
                <a:cs typeface="Arial"/>
              </a:rPr>
              <a:t> и </a:t>
            </a:r>
            <a:r>
              <a:rPr sz="1200" b="0" i="0" u="none" spc="-23" dirty="0" err="1">
                <a:solidFill>
                  <a:srgbClr val="080808"/>
                </a:solidFill>
                <a:latin typeface="Arial"/>
                <a:ea typeface="Arial"/>
                <a:cs typeface="Arial"/>
              </a:rPr>
              <a:t>полезного</a:t>
            </a:r>
            <a:r>
              <a:rPr sz="1200" b="0" i="0" u="none" spc="-23" dirty="0">
                <a:solidFill>
                  <a:srgbClr val="080808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0" i="0" u="none" spc="-23" dirty="0" err="1">
                <a:solidFill>
                  <a:srgbClr val="080808"/>
                </a:solidFill>
                <a:latin typeface="Arial"/>
                <a:ea typeface="Arial"/>
                <a:cs typeface="Arial"/>
              </a:rPr>
              <a:t>знакомства</a:t>
            </a:r>
            <a:r>
              <a:rPr sz="1200" b="0" i="0" u="none" spc="-23" dirty="0">
                <a:solidFill>
                  <a:srgbClr val="080808"/>
                </a:solidFill>
                <a:latin typeface="Arial"/>
                <a:ea typeface="Arial"/>
                <a:cs typeface="Arial"/>
              </a:rPr>
              <a:t> с </a:t>
            </a:r>
            <a:r>
              <a:rPr sz="1200" b="0" i="0" u="none" spc="-23" dirty="0" err="1">
                <a:solidFill>
                  <a:srgbClr val="080808"/>
                </a:solidFill>
                <a:latin typeface="Arial"/>
                <a:ea typeface="Arial"/>
                <a:cs typeface="Arial"/>
              </a:rPr>
              <a:t>селом</a:t>
            </a:r>
            <a:r>
              <a:rPr sz="1200" b="0" i="0" u="none" spc="-23" dirty="0">
                <a:solidFill>
                  <a:srgbClr val="080808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0" i="0" u="none" spc="-23" dirty="0" err="1">
                <a:solidFill>
                  <a:srgbClr val="080808"/>
                </a:solidFill>
                <a:latin typeface="Arial"/>
                <a:ea typeface="Arial"/>
                <a:cs typeface="Arial"/>
              </a:rPr>
              <a:t>Корткерос</a:t>
            </a:r>
            <a:r>
              <a:rPr sz="1200" b="0" i="0" u="none" spc="-23" dirty="0">
                <a:solidFill>
                  <a:srgbClr val="080808"/>
                </a:solidFill>
                <a:latin typeface="Arial"/>
                <a:ea typeface="Arial"/>
                <a:cs typeface="Arial"/>
              </a:rPr>
              <a:t>.</a:t>
            </a:r>
            <a:endParaRPr lang="en" sz="1200" b="0" i="0" u="none" strike="noStrike" cap="none" dirty="0">
              <a:solidFill>
                <a:srgbClr val="474747"/>
              </a:solidFill>
              <a:latin typeface="Martel Sans"/>
              <a:ea typeface="Martel Sans"/>
              <a:cs typeface="Martel Sans"/>
            </a:endParaRPr>
          </a:p>
          <a:p>
            <a:pPr marL="0" marR="0" lvl="0" indent="0" algn="l">
              <a:lnSpc>
                <a:spcPct val="139991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" sz="1200" b="0" i="0" u="none" strike="noStrike" cap="none" dirty="0">
              <a:solidFill>
                <a:srgbClr val="474747"/>
              </a:solidFill>
              <a:latin typeface="Martel Sans"/>
              <a:ea typeface="Martel Sans"/>
              <a:cs typeface="Martel Sans"/>
            </a:endParaRPr>
          </a:p>
          <a:p>
            <a:pPr marL="0" marR="0" lvl="0" indent="0" algn="l">
              <a:lnSpc>
                <a:spcPct val="139991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200" b="0" i="0" u="sng" strike="noStrike" cap="none" dirty="0">
                <a:solidFill>
                  <a:schemeClr val="tx1"/>
                </a:solidFill>
                <a:latin typeface="+mn-lt"/>
                <a:ea typeface="Martel Sans"/>
                <a:cs typeface="Martel Sans"/>
              </a:rPr>
              <a:t>Опрос создан в сервисе «</a:t>
            </a:r>
            <a:r>
              <a:rPr lang="ru-RU" sz="1200" b="0" i="0" u="sng" strike="noStrike" cap="none" dirty="0" err="1">
                <a:solidFill>
                  <a:schemeClr val="tx1"/>
                </a:solidFill>
                <a:latin typeface="+mn-lt"/>
                <a:ea typeface="Martel Sans"/>
                <a:cs typeface="Martel Sans"/>
              </a:rPr>
              <a:t>Опросникум</a:t>
            </a:r>
            <a:r>
              <a:rPr lang="ru-RU" sz="1200" b="0" i="0" u="sng" strike="noStrike" cap="none" dirty="0">
                <a:solidFill>
                  <a:schemeClr val="tx1"/>
                </a:solidFill>
                <a:latin typeface="+mn-lt"/>
                <a:ea typeface="Martel Sans"/>
                <a:cs typeface="Martel Sans"/>
              </a:rPr>
              <a:t>»</a:t>
            </a:r>
            <a:endParaRPr lang="ru-RU" sz="1200" b="0" i="0" u="none" strike="noStrike" cap="none" dirty="0">
              <a:solidFill>
                <a:srgbClr val="474747"/>
              </a:solidFill>
              <a:latin typeface="+mn-lt"/>
              <a:ea typeface="Martel Sans"/>
              <a:cs typeface="Martel Sans"/>
            </a:endParaRPr>
          </a:p>
          <a:p>
            <a:pPr marL="0" marR="0" lvl="0" indent="0" algn="l">
              <a:lnSpc>
                <a:spcPct val="139991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1200" b="0" i="0" u="sng" strike="noStrike" cap="none" dirty="0">
                <a:solidFill>
                  <a:srgbClr val="474747"/>
                </a:solidFill>
                <a:latin typeface="+mn-lt"/>
                <a:ea typeface="Martel Sans"/>
                <a:cs typeface="Martel Sans"/>
                <a:hlinkClick r:id="rId4" tooltip="https://quick.apkpro.ru/poll/155696"/>
              </a:rPr>
              <a:t>https://quick.apkpro.ru/poll/155696</a:t>
            </a:r>
            <a:endParaRPr lang="en" sz="700" dirty="0">
              <a:latin typeface="+mn-lt"/>
            </a:endParaRPr>
          </a:p>
        </p:txBody>
      </p:sp>
      <p:cxnSp>
        <p:nvCxnSpPr>
          <p:cNvPr id="1043869545" name="Google Shape;169;p13"/>
          <p:cNvCxnSpPr>
            <a:cxnSpLocks/>
          </p:cNvCxnSpPr>
          <p:nvPr/>
        </p:nvCxnSpPr>
        <p:spPr bwMode="auto">
          <a:xfrm>
            <a:off x="5376044" y="366945"/>
            <a:ext cx="0" cy="4409608"/>
          </a:xfrm>
          <a:prstGeom prst="straightConnector1">
            <a:avLst/>
          </a:prstGeom>
          <a:noFill/>
          <a:ln w="28575" cap="flat" cmpd="sng">
            <a:solidFill>
              <a:srgbClr val="70707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597340832" name="Рисунок 1597340831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870797" y="3408440"/>
            <a:ext cx="1122853" cy="11228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 xmlns:m="http://schemas.openxmlformats.org/officeDocument/2006/math" xmlns:w="http://schemas.openxmlformats.org/wordprocessingml/2006/main">
      <p:transition spd="slow" advClick="1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EDD7CD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147447739" name="Google Shape;162;p13"/>
          <p:cNvGrpSpPr/>
          <p:nvPr/>
        </p:nvGrpSpPr>
        <p:grpSpPr bwMode="auto">
          <a:xfrm>
            <a:off x="361126" y="298755"/>
            <a:ext cx="8421743" cy="4477797"/>
            <a:chOff x="0" y="-38098"/>
            <a:chExt cx="4705631" cy="2501958"/>
          </a:xfrm>
        </p:grpSpPr>
        <p:sp>
          <p:nvSpPr>
            <p:cNvPr id="448079677" name="Google Shape;163;p13"/>
            <p:cNvSpPr/>
            <p:nvPr/>
          </p:nvSpPr>
          <p:spPr bwMode="auto">
            <a:xfrm>
              <a:off x="0" y="0"/>
              <a:ext cx="4705631" cy="2463858"/>
            </a:xfrm>
            <a:custGeom>
              <a:avLst/>
              <a:gdLst/>
              <a:ahLst/>
              <a:cxnLst/>
              <a:rect l="l" t="t" r="r" b="b"/>
              <a:pathLst>
                <a:path w="4705633" h="2463860" extrusionOk="0">
                  <a:moveTo>
                    <a:pt x="13789" y="0"/>
                  </a:moveTo>
                  <a:lnTo>
                    <a:pt x="4691844" y="0"/>
                  </a:lnTo>
                  <a:cubicBezTo>
                    <a:pt x="4699459" y="0"/>
                    <a:pt x="4705633" y="6174"/>
                    <a:pt x="4705633" y="13789"/>
                  </a:cubicBezTo>
                  <a:lnTo>
                    <a:pt x="4705633" y="2450071"/>
                  </a:lnTo>
                  <a:cubicBezTo>
                    <a:pt x="4705633" y="2457686"/>
                    <a:pt x="4699459" y="2463860"/>
                    <a:pt x="4691844" y="2463860"/>
                  </a:cubicBezTo>
                  <a:lnTo>
                    <a:pt x="13789" y="2463860"/>
                  </a:lnTo>
                  <a:cubicBezTo>
                    <a:pt x="10132" y="2463860"/>
                    <a:pt x="6625" y="2462407"/>
                    <a:pt x="4039" y="2459821"/>
                  </a:cubicBezTo>
                  <a:cubicBezTo>
                    <a:pt x="1453" y="2457235"/>
                    <a:pt x="0" y="2453728"/>
                    <a:pt x="0" y="2450071"/>
                  </a:cubicBezTo>
                  <a:lnTo>
                    <a:pt x="0" y="13789"/>
                  </a:lnTo>
                  <a:cubicBezTo>
                    <a:pt x="0" y="10132"/>
                    <a:pt x="1453" y="6625"/>
                    <a:pt x="4039" y="4039"/>
                  </a:cubicBezTo>
                  <a:cubicBezTo>
                    <a:pt x="6625" y="1453"/>
                    <a:pt x="10132" y="0"/>
                    <a:pt x="13789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 cmpd="sng">
              <a:solidFill>
                <a:srgbClr val="70707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2" tIns="45722" rIns="45722" bIns="457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531777149" name="Google Shape;164;p13"/>
            <p:cNvSpPr txBox="1"/>
            <p:nvPr/>
          </p:nvSpPr>
          <p:spPr bwMode="auto">
            <a:xfrm>
              <a:off x="0" y="-38098"/>
              <a:ext cx="4705631" cy="25019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398" tIns="25398" rIns="25398" bIns="25398" anchor="ctr" anchorCtr="0">
              <a:noAutofit/>
            </a:bodyPr>
            <a:lstStyle/>
            <a:p>
              <a:pPr marL="0" marR="0" lvl="0" indent="0" algn="l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pic>
        <p:nvPicPr>
          <p:cNvPr id="1775225151" name="Google Shape;165;p13"/>
          <p:cNvPicPr/>
          <p:nvPr/>
        </p:nvPicPr>
        <p:blipFill>
          <a:blip r:embed="rId3"/>
          <a:stretch/>
        </p:blipFill>
        <p:spPr bwMode="auto">
          <a:xfrm>
            <a:off x="5326368" y="533303"/>
            <a:ext cx="3303281" cy="4109469"/>
          </a:xfrm>
          <a:prstGeom prst="rect">
            <a:avLst/>
          </a:prstGeom>
          <a:noFill/>
          <a:ln>
            <a:noFill/>
          </a:ln>
        </p:spPr>
      </p:pic>
      <p:sp>
        <p:nvSpPr>
          <p:cNvPr id="550446662" name="Google Shape;167;p13"/>
          <p:cNvSpPr txBox="1"/>
          <p:nvPr/>
        </p:nvSpPr>
        <p:spPr bwMode="auto">
          <a:xfrm>
            <a:off x="720410" y="379824"/>
            <a:ext cx="4260561" cy="94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defRPr/>
            </a:pPr>
            <a:r>
              <a:rPr lang="ru-RU" sz="2800" b="0" i="0" u="none" strike="noStrike" cap="none" dirty="0">
                <a:solidFill>
                  <a:srgbClr val="474747"/>
                </a:solidFill>
                <a:latin typeface="+mj-lt"/>
                <a:ea typeface="Martel"/>
                <a:cs typeface="Martel"/>
              </a:rPr>
              <a:t>РЕЗУЛЬТАТЫ ОПРОСА</a:t>
            </a:r>
            <a:r>
              <a:rPr lang="ru-RU" sz="4200" b="0" i="0" u="none" strike="noStrike" cap="none" dirty="0">
                <a:solidFill>
                  <a:srgbClr val="474747"/>
                </a:solidFill>
                <a:latin typeface="+mj-lt"/>
                <a:ea typeface="Martel"/>
                <a:cs typeface="Martel"/>
              </a:rPr>
              <a:t> </a:t>
            </a:r>
            <a:endParaRPr b="1" dirty="0">
              <a:latin typeface="+mj-lt"/>
            </a:endParaRPr>
          </a:p>
          <a:p>
            <a:pPr marL="0" marR="0" lvl="0" indent="0" algn="ctr">
              <a:lnSpc>
                <a:spcPct val="139997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b="1" dirty="0"/>
              <a:t> «</a:t>
            </a:r>
            <a:r>
              <a:rPr b="1" dirty="0" err="1"/>
              <a:t>Сёла</a:t>
            </a:r>
            <a:r>
              <a:rPr b="1" dirty="0"/>
              <a:t> </a:t>
            </a:r>
            <a:r>
              <a:rPr b="1" dirty="0" err="1"/>
              <a:t>Республики</a:t>
            </a:r>
            <a:r>
              <a:rPr b="1" dirty="0"/>
              <a:t> </a:t>
            </a:r>
            <a:r>
              <a:rPr b="1" dirty="0" err="1"/>
              <a:t>Коми</a:t>
            </a:r>
            <a:r>
              <a:rPr b="1" dirty="0"/>
              <a:t>»:</a:t>
            </a:r>
            <a:endParaRPr sz="700" dirty="0"/>
          </a:p>
        </p:txBody>
      </p:sp>
      <p:sp>
        <p:nvSpPr>
          <p:cNvPr id="981502545" name="Google Shape;168;p13"/>
          <p:cNvSpPr txBox="1"/>
          <p:nvPr/>
        </p:nvSpPr>
        <p:spPr bwMode="auto">
          <a:xfrm>
            <a:off x="515200" y="1259081"/>
            <a:ext cx="4556083" cy="4444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1200" b="1" i="0" u="none" strike="noStrike" cap="none" spc="-23" dirty="0">
                <a:solidFill>
                  <a:srgbClr val="222222"/>
                </a:solidFill>
                <a:latin typeface="Arial"/>
                <a:ea typeface="Arial"/>
                <a:cs typeface="Arial"/>
              </a:rPr>
              <a:t>В </a:t>
            </a:r>
            <a:r>
              <a:rPr lang="en-US" sz="1200" b="1" i="0" u="none" strike="noStrike" cap="none" spc="-23" dirty="0" err="1">
                <a:solidFill>
                  <a:srgbClr val="222222"/>
                </a:solidFill>
                <a:latin typeface="Arial"/>
                <a:ea typeface="Arial"/>
                <a:cs typeface="Arial"/>
              </a:rPr>
              <a:t>опросе</a:t>
            </a:r>
            <a:r>
              <a:rPr lang="en-US" sz="1200" b="1" i="0" u="none" strike="noStrike" cap="none" spc="-23" dirty="0">
                <a:solidFill>
                  <a:srgbClr val="222222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200" b="1" i="0" u="none" strike="noStrike" cap="none" spc="-23" dirty="0" err="1">
                <a:solidFill>
                  <a:srgbClr val="222222"/>
                </a:solidFill>
                <a:latin typeface="Arial"/>
                <a:ea typeface="Arial"/>
                <a:cs typeface="Arial"/>
              </a:rPr>
              <a:t>приняли</a:t>
            </a:r>
            <a:r>
              <a:rPr lang="en-US" sz="1200" b="1" i="0" u="none" strike="noStrike" cap="none" spc="-23" dirty="0">
                <a:solidFill>
                  <a:srgbClr val="222222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200" b="1" i="0" u="none" strike="noStrike" cap="none" spc="-23" dirty="0" err="1">
                <a:solidFill>
                  <a:srgbClr val="222222"/>
                </a:solidFill>
                <a:latin typeface="Arial"/>
                <a:ea typeface="Arial"/>
                <a:cs typeface="Arial"/>
              </a:rPr>
              <a:t>участие</a:t>
            </a:r>
            <a:r>
              <a:rPr lang="en-US" sz="1200" b="1" i="0" u="none" strike="noStrike" cap="none" spc="-23" dirty="0">
                <a:solidFill>
                  <a:srgbClr val="222222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1200" b="1" i="0" u="none" strike="noStrike" cap="none" spc="-23" dirty="0">
                <a:solidFill>
                  <a:srgbClr val="222222"/>
                </a:solidFill>
                <a:latin typeface="Arial"/>
                <a:ea typeface="Arial"/>
                <a:cs typeface="Arial"/>
              </a:rPr>
              <a:t>23</a:t>
            </a:r>
            <a:r>
              <a:rPr lang="en-US" sz="1200" b="1" i="0" u="none" strike="noStrike" cap="none" spc="-23" dirty="0">
                <a:solidFill>
                  <a:srgbClr val="222222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200" b="1" i="0" u="none" strike="noStrike" cap="none" spc="-23" dirty="0" err="1">
                <a:solidFill>
                  <a:srgbClr val="222222"/>
                </a:solidFill>
                <a:latin typeface="Arial"/>
                <a:ea typeface="Arial"/>
                <a:cs typeface="Arial"/>
              </a:rPr>
              <a:t>ученик</a:t>
            </a:r>
            <a:r>
              <a:rPr lang="ru-RU" sz="1200" b="1" i="0" u="none" strike="noStrike" cap="none" spc="-23" dirty="0">
                <a:solidFill>
                  <a:srgbClr val="222222"/>
                </a:solidFill>
                <a:latin typeface="Arial"/>
                <a:ea typeface="Arial"/>
                <a:cs typeface="Arial"/>
              </a:rPr>
              <a:t>а</a:t>
            </a:r>
            <a:r>
              <a:rPr lang="en-US" sz="1200" b="1" i="0" u="none" strike="noStrike" cap="none" spc="-23" dirty="0">
                <a:solidFill>
                  <a:srgbClr val="222222"/>
                </a:solidFill>
                <a:latin typeface="Arial"/>
                <a:ea typeface="Arial"/>
                <a:cs typeface="Arial"/>
              </a:rPr>
              <a:t> ЦДО.</a:t>
            </a:r>
            <a:r>
              <a:rPr lang="ru-RU" sz="1200" b="1" i="0" u="none" strike="noStrike" cap="none" spc="-23" dirty="0">
                <a:solidFill>
                  <a:srgbClr val="222222"/>
                </a:solidFill>
                <a:latin typeface="Arial"/>
                <a:ea typeface="Arial"/>
                <a:cs typeface="Arial"/>
              </a:rPr>
              <a:t> </a:t>
            </a:r>
            <a:endParaRPr sz="1200" b="1" i="0" u="none" strike="noStrike" cap="none" spc="-23" dirty="0">
              <a:solidFill>
                <a:srgbClr val="222222"/>
              </a:solidFill>
              <a:latin typeface="Arial"/>
              <a:cs typeface="Arial"/>
            </a:endParaRPr>
          </a:p>
          <a:p>
            <a:pPr marL="0" marR="0" lvl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200" b="0" i="0" u="none" strike="noStrike" cap="none" spc="-23" dirty="0">
                <a:solidFill>
                  <a:srgbClr val="222222"/>
                </a:solidFill>
                <a:latin typeface="Arial"/>
                <a:ea typeface="Arial"/>
                <a:cs typeface="Arial"/>
              </a:rPr>
              <a:t>По итогам первых трех вопросов и</a:t>
            </a:r>
            <a:r>
              <a:rPr lang="en-US" sz="1200" b="0" i="0" u="none" strike="noStrike" cap="none" spc="-23" dirty="0">
                <a:solidFill>
                  <a:srgbClr val="222222"/>
                </a:solidFill>
                <a:latin typeface="Arial"/>
                <a:ea typeface="Arial"/>
                <a:cs typeface="Arial"/>
              </a:rPr>
              <a:t>з </a:t>
            </a:r>
            <a:r>
              <a:rPr lang="ru-RU" sz="1200" b="1" i="0" u="none" strike="noStrike" cap="none" spc="-23" dirty="0">
                <a:solidFill>
                  <a:srgbClr val="222222"/>
                </a:solidFill>
                <a:latin typeface="Arial"/>
                <a:ea typeface="Arial"/>
                <a:cs typeface="Arial"/>
              </a:rPr>
              <a:t>23</a:t>
            </a:r>
            <a:r>
              <a:rPr lang="en-US" sz="1200" b="0" i="0" u="none" strike="noStrike" cap="none" spc="-23" dirty="0">
                <a:solidFill>
                  <a:srgbClr val="222222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200" b="0" i="0" u="none" strike="noStrike" cap="none" spc="-23" dirty="0" err="1">
                <a:solidFill>
                  <a:srgbClr val="222222"/>
                </a:solidFill>
                <a:latin typeface="Arial"/>
                <a:ea typeface="Arial"/>
                <a:cs typeface="Arial"/>
              </a:rPr>
              <a:t>опрошенных</a:t>
            </a:r>
            <a:r>
              <a:rPr lang="en-US" sz="1200" b="0" i="0" u="none" strike="noStrike" cap="none" spc="-23" dirty="0">
                <a:solidFill>
                  <a:srgbClr val="222222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1200" b="0" i="0" u="none" strike="noStrike" cap="none" spc="-23" dirty="0">
                <a:solidFill>
                  <a:srgbClr val="222222"/>
                </a:solidFill>
                <a:latin typeface="Arial"/>
                <a:ea typeface="Arial"/>
                <a:cs typeface="Arial"/>
              </a:rPr>
              <a:t>только </a:t>
            </a:r>
            <a:r>
              <a:rPr lang="ru-RU" sz="1200" b="1" i="0" u="none" strike="noStrike" cap="none" spc="-23" dirty="0">
                <a:solidFill>
                  <a:srgbClr val="222222"/>
                </a:solidFill>
                <a:latin typeface="Arial"/>
                <a:ea typeface="Arial"/>
                <a:cs typeface="Arial"/>
              </a:rPr>
              <a:t>1 (4%)</a:t>
            </a:r>
            <a:r>
              <a:rPr lang="ru-RU" sz="1200" b="0" i="0" u="none" strike="noStrike" cap="none" spc="-23" dirty="0">
                <a:solidFill>
                  <a:srgbClr val="222222"/>
                </a:solidFill>
                <a:latin typeface="Arial"/>
                <a:ea typeface="Arial"/>
                <a:cs typeface="Arial"/>
              </a:rPr>
              <a:t> человек знает точную цифру количества сел в Республике Коми, </a:t>
            </a:r>
            <a:r>
              <a:rPr lang="ru-RU" sz="1200" b="1" i="0" u="none" strike="noStrike" cap="none" spc="-23" dirty="0">
                <a:solidFill>
                  <a:srgbClr val="222222"/>
                </a:solidFill>
                <a:latin typeface="Arial"/>
                <a:ea typeface="Arial"/>
                <a:cs typeface="Arial"/>
              </a:rPr>
              <a:t>14 (61%)</a:t>
            </a:r>
            <a:r>
              <a:rPr lang="ru-RU" sz="1200" b="0" i="0" u="none" strike="noStrike" cap="none" spc="-23" dirty="0">
                <a:solidFill>
                  <a:srgbClr val="222222"/>
                </a:solidFill>
                <a:latin typeface="Arial"/>
                <a:ea typeface="Arial"/>
                <a:cs typeface="Arial"/>
              </a:rPr>
              <a:t> человек ответили, что знают приблизительно данное количество и </a:t>
            </a:r>
            <a:r>
              <a:rPr lang="ru-RU" sz="1200" b="1" i="0" u="none" strike="noStrike" cap="none" spc="-23" dirty="0">
                <a:solidFill>
                  <a:srgbClr val="222222"/>
                </a:solidFill>
                <a:latin typeface="Arial"/>
                <a:ea typeface="Arial"/>
                <a:cs typeface="Arial"/>
              </a:rPr>
              <a:t>8 (34%)</a:t>
            </a:r>
            <a:r>
              <a:rPr lang="ru-RU" sz="1200" b="0" i="0" u="none" strike="noStrike" cap="none" spc="-23" dirty="0">
                <a:solidFill>
                  <a:srgbClr val="222222"/>
                </a:solidFill>
                <a:latin typeface="Arial"/>
                <a:ea typeface="Arial"/>
                <a:cs typeface="Arial"/>
              </a:rPr>
              <a:t> не знают.</a:t>
            </a:r>
            <a:endParaRPr sz="1200" b="0" i="0" u="none" strike="noStrike" cap="none" spc="-23" dirty="0">
              <a:solidFill>
                <a:srgbClr val="222222"/>
              </a:solidFill>
              <a:latin typeface="Arial"/>
              <a:ea typeface="Arial"/>
              <a:cs typeface="Arial"/>
            </a:endParaRPr>
          </a:p>
          <a:p>
            <a:pPr marL="0" marR="0" lvl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200" b="1" i="0" u="none" strike="noStrike" cap="none" spc="-23" dirty="0">
                <a:solidFill>
                  <a:srgbClr val="222222"/>
                </a:solidFill>
                <a:latin typeface="Arial"/>
                <a:ea typeface="Arial"/>
                <a:cs typeface="Arial"/>
              </a:rPr>
              <a:t>19</a:t>
            </a:r>
            <a:r>
              <a:rPr lang="ru-RU" sz="1200" b="0" i="0" u="none" strike="noStrike" cap="none" spc="-23" dirty="0">
                <a:solidFill>
                  <a:srgbClr val="222222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1200" b="1" i="0" u="none" strike="noStrike" cap="none" spc="-23" dirty="0">
                <a:solidFill>
                  <a:srgbClr val="222222"/>
                </a:solidFill>
                <a:latin typeface="Arial"/>
                <a:ea typeface="Arial"/>
                <a:cs typeface="Arial"/>
              </a:rPr>
              <a:t>(83%)</a:t>
            </a:r>
            <a:r>
              <a:rPr lang="ru-RU" sz="1200" b="0" i="0" u="none" strike="noStrike" cap="none" spc="-23" dirty="0">
                <a:solidFill>
                  <a:srgbClr val="222222"/>
                </a:solidFill>
                <a:latin typeface="Arial"/>
                <a:ea typeface="Arial"/>
                <a:cs typeface="Arial"/>
              </a:rPr>
              <a:t> учеников согласны с утверждением «Названия многих деревень связаны с природными особенностями местности. </a:t>
            </a:r>
            <a:r>
              <a:rPr lang="en-US" sz="1200" b="0" i="0" u="none" strike="noStrike" cap="none" spc="-23" dirty="0">
                <a:solidFill>
                  <a:srgbClr val="222222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0" dirty="0"/>
              <a:t> </a:t>
            </a:r>
          </a:p>
          <a:p>
            <a:pPr marL="0" marR="0" lvl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200" b="1" dirty="0"/>
              <a:t>20</a:t>
            </a:r>
            <a:r>
              <a:rPr lang="ru-RU" sz="1200" b="0" dirty="0"/>
              <a:t> </a:t>
            </a:r>
            <a:r>
              <a:rPr lang="ru-RU" sz="1200" b="1" dirty="0"/>
              <a:t>( 87%)</a:t>
            </a:r>
            <a:r>
              <a:rPr lang="ru-RU" sz="1200" b="0" dirty="0"/>
              <a:t> человек не знают, что означают названия сёл в РК.</a:t>
            </a:r>
            <a:endParaRPr sz="1200" b="0" dirty="0"/>
          </a:p>
          <a:p>
            <a:pPr marR="0">
              <a:lnSpc>
                <a:spcPct val="150000"/>
              </a:lnSpc>
              <a:defRPr/>
            </a:pPr>
            <a:r>
              <a:rPr lang="ru-RU" sz="1200" dirty="0"/>
              <a:t>4) </a:t>
            </a:r>
            <a:r>
              <a:rPr sz="1200" dirty="0" err="1"/>
              <a:t>Большинство</a:t>
            </a:r>
            <a:r>
              <a:rPr sz="1200" dirty="0"/>
              <a:t> </a:t>
            </a:r>
            <a:r>
              <a:rPr sz="1200" dirty="0" err="1"/>
              <a:t>названий</a:t>
            </a:r>
            <a:r>
              <a:rPr sz="1200" dirty="0"/>
              <a:t> </a:t>
            </a:r>
            <a:r>
              <a:rPr sz="1200" dirty="0" err="1"/>
              <a:t>действительно</a:t>
            </a:r>
            <a:r>
              <a:rPr sz="1200" dirty="0"/>
              <a:t> </a:t>
            </a:r>
            <a:r>
              <a:rPr sz="1200" dirty="0" err="1"/>
              <a:t>отражают</a:t>
            </a:r>
            <a:r>
              <a:rPr sz="1200" dirty="0"/>
              <a:t> </a:t>
            </a:r>
            <a:r>
              <a:rPr sz="1200" dirty="0" err="1"/>
              <a:t>природные</a:t>
            </a:r>
            <a:r>
              <a:rPr sz="1200" dirty="0"/>
              <a:t> </a:t>
            </a:r>
            <a:r>
              <a:rPr sz="1200" dirty="0" err="1"/>
              <a:t>условия</a:t>
            </a:r>
            <a:r>
              <a:rPr sz="1200" dirty="0"/>
              <a:t>.</a:t>
            </a:r>
          </a:p>
          <a:p>
            <a:pPr marL="457200" marR="0" indent="0">
              <a:lnSpc>
                <a:spcPct val="100000"/>
              </a:lnSpc>
              <a:defRPr/>
            </a:pPr>
            <a:r>
              <a:rPr sz="1200" dirty="0" err="1"/>
              <a:t>Частично</a:t>
            </a:r>
            <a:r>
              <a:rPr sz="1200" dirty="0"/>
              <a:t> </a:t>
            </a:r>
            <a:r>
              <a:rPr sz="1200" dirty="0" err="1"/>
              <a:t>согласен</a:t>
            </a:r>
            <a:r>
              <a:rPr sz="1200" dirty="0"/>
              <a:t>/</a:t>
            </a:r>
            <a:r>
              <a:rPr sz="1200" dirty="0" err="1"/>
              <a:t>согласна</a:t>
            </a:r>
            <a:r>
              <a:rPr sz="1200" dirty="0"/>
              <a:t> </a:t>
            </a:r>
            <a:r>
              <a:rPr lang="ru-RU" sz="1200" dirty="0"/>
              <a:t>- 9 чел. </a:t>
            </a:r>
            <a:endParaRPr sz="1200" dirty="0"/>
          </a:p>
          <a:p>
            <a:pPr marL="457200" marR="0" indent="0">
              <a:lnSpc>
                <a:spcPct val="100000"/>
              </a:lnSpc>
              <a:defRPr/>
            </a:pPr>
            <a:r>
              <a:rPr sz="1200" dirty="0" err="1"/>
              <a:t>Некоторые</a:t>
            </a:r>
            <a:r>
              <a:rPr sz="1200" dirty="0"/>
              <a:t> </a:t>
            </a:r>
            <a:r>
              <a:rPr sz="1200" dirty="0" err="1"/>
              <a:t>имена</a:t>
            </a:r>
            <a:r>
              <a:rPr sz="1200" dirty="0"/>
              <a:t> </a:t>
            </a:r>
            <a:r>
              <a:rPr sz="1200" dirty="0" err="1"/>
              <a:t>имеют</a:t>
            </a:r>
            <a:r>
              <a:rPr sz="1200" dirty="0"/>
              <a:t> </a:t>
            </a:r>
            <a:r>
              <a:rPr sz="1200" dirty="0" err="1"/>
              <a:t>другое</a:t>
            </a:r>
            <a:r>
              <a:rPr sz="1200" dirty="0"/>
              <a:t> </a:t>
            </a:r>
            <a:r>
              <a:rPr sz="1200" dirty="0" err="1"/>
              <a:t>происхождение</a:t>
            </a:r>
            <a:r>
              <a:rPr lang="ru-RU" sz="1200" dirty="0"/>
              <a:t> - 13 чел. </a:t>
            </a:r>
            <a:endParaRPr sz="1200" dirty="0"/>
          </a:p>
          <a:p>
            <a:pPr marL="457200" marR="0" indent="0">
              <a:lnSpc>
                <a:spcPct val="100000"/>
              </a:lnSpc>
              <a:defRPr/>
            </a:pPr>
            <a:r>
              <a:rPr sz="1200" dirty="0" err="1"/>
              <a:t>Полностью</a:t>
            </a:r>
            <a:r>
              <a:rPr sz="1200" dirty="0"/>
              <a:t> </a:t>
            </a:r>
            <a:r>
              <a:rPr sz="1200" dirty="0" err="1"/>
              <a:t>не</a:t>
            </a:r>
            <a:r>
              <a:rPr sz="1200" dirty="0"/>
              <a:t> </a:t>
            </a:r>
            <a:r>
              <a:rPr sz="1200" dirty="0" err="1"/>
              <a:t>согласен</a:t>
            </a:r>
            <a:r>
              <a:rPr sz="1200" dirty="0"/>
              <a:t>/</a:t>
            </a:r>
            <a:r>
              <a:rPr sz="1200" dirty="0" err="1"/>
              <a:t>не</a:t>
            </a:r>
            <a:r>
              <a:rPr sz="1200" dirty="0"/>
              <a:t> </a:t>
            </a:r>
            <a:r>
              <a:rPr sz="1200" dirty="0" err="1"/>
              <a:t>согласна</a:t>
            </a:r>
            <a:r>
              <a:rPr lang="ru-RU" sz="1200" dirty="0"/>
              <a:t> - 1 чел.</a:t>
            </a:r>
            <a:endParaRPr sz="1200" dirty="0"/>
          </a:p>
          <a:p>
            <a:pPr marL="0" marR="0" lvl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b="0" dirty="0"/>
              <a:t> </a:t>
            </a:r>
            <a:endParaRPr b="0" dirty="0"/>
          </a:p>
          <a:p>
            <a:pPr marL="0" marR="0" lvl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b="0" dirty="0"/>
          </a:p>
          <a:p>
            <a:pPr marL="0" marR="0" lvl="0" indent="0" algn="just">
              <a:lnSpc>
                <a:spcPct val="139991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" sz="1200" b="0" i="0" u="none" strike="noStrike" cap="none" dirty="0">
              <a:solidFill>
                <a:srgbClr val="474747"/>
              </a:solidFill>
              <a:latin typeface="Martel Sans"/>
              <a:ea typeface="Martel Sans"/>
              <a:cs typeface="Martel Sans"/>
            </a:endParaRPr>
          </a:p>
          <a:p>
            <a:pPr marL="0" marR="0" lvl="0" indent="0" algn="l">
              <a:lnSpc>
                <a:spcPct val="139991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" sz="1200" b="0" i="0" u="none" strike="noStrike" cap="none" dirty="0">
              <a:solidFill>
                <a:srgbClr val="474747"/>
              </a:solidFill>
              <a:latin typeface="Martel Sans"/>
              <a:ea typeface="Martel Sans"/>
              <a:cs typeface="Martel Sans"/>
            </a:endParaRPr>
          </a:p>
        </p:txBody>
      </p:sp>
      <p:cxnSp>
        <p:nvCxnSpPr>
          <p:cNvPr id="1302539271" name="Google Shape;169;p13"/>
          <p:cNvCxnSpPr>
            <a:cxnSpLocks/>
          </p:cNvCxnSpPr>
          <p:nvPr/>
        </p:nvCxnSpPr>
        <p:spPr bwMode="auto">
          <a:xfrm>
            <a:off x="5197411" y="383234"/>
            <a:ext cx="0" cy="4409607"/>
          </a:xfrm>
          <a:prstGeom prst="straightConnector1">
            <a:avLst/>
          </a:prstGeom>
          <a:noFill/>
          <a:ln w="28575" cap="flat" cmpd="sng">
            <a:solidFill>
              <a:srgbClr val="70707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 xmlns:m="http://schemas.openxmlformats.org/officeDocument/2006/math" xmlns:w="http://schemas.openxmlformats.org/wordprocessingml/2006/main">
      <p:transition spd="slow" advClick="1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EDD7CD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257196140" name="Google Shape;162;p13"/>
          <p:cNvGrpSpPr/>
          <p:nvPr/>
        </p:nvGrpSpPr>
        <p:grpSpPr bwMode="auto">
          <a:xfrm>
            <a:off x="361126" y="298755"/>
            <a:ext cx="8421743" cy="4477797"/>
            <a:chOff x="0" y="-38098"/>
            <a:chExt cx="4705631" cy="2501958"/>
          </a:xfrm>
        </p:grpSpPr>
        <p:sp>
          <p:nvSpPr>
            <p:cNvPr id="2575529" name="Google Shape;163;p13"/>
            <p:cNvSpPr/>
            <p:nvPr/>
          </p:nvSpPr>
          <p:spPr bwMode="auto">
            <a:xfrm>
              <a:off x="0" y="0"/>
              <a:ext cx="4705631" cy="2463858"/>
            </a:xfrm>
            <a:custGeom>
              <a:avLst/>
              <a:gdLst/>
              <a:ahLst/>
              <a:cxnLst/>
              <a:rect l="l" t="t" r="r" b="b"/>
              <a:pathLst>
                <a:path w="4705633" h="2463860" extrusionOk="0">
                  <a:moveTo>
                    <a:pt x="13789" y="0"/>
                  </a:moveTo>
                  <a:lnTo>
                    <a:pt x="4691844" y="0"/>
                  </a:lnTo>
                  <a:cubicBezTo>
                    <a:pt x="4699459" y="0"/>
                    <a:pt x="4705633" y="6174"/>
                    <a:pt x="4705633" y="13789"/>
                  </a:cubicBezTo>
                  <a:lnTo>
                    <a:pt x="4705633" y="2450071"/>
                  </a:lnTo>
                  <a:cubicBezTo>
                    <a:pt x="4705633" y="2457686"/>
                    <a:pt x="4699459" y="2463860"/>
                    <a:pt x="4691844" y="2463860"/>
                  </a:cubicBezTo>
                  <a:lnTo>
                    <a:pt x="13789" y="2463860"/>
                  </a:lnTo>
                  <a:cubicBezTo>
                    <a:pt x="10132" y="2463860"/>
                    <a:pt x="6625" y="2462407"/>
                    <a:pt x="4039" y="2459821"/>
                  </a:cubicBezTo>
                  <a:cubicBezTo>
                    <a:pt x="1453" y="2457235"/>
                    <a:pt x="0" y="2453728"/>
                    <a:pt x="0" y="2450071"/>
                  </a:cubicBezTo>
                  <a:lnTo>
                    <a:pt x="0" y="13789"/>
                  </a:lnTo>
                  <a:cubicBezTo>
                    <a:pt x="0" y="10132"/>
                    <a:pt x="1453" y="6625"/>
                    <a:pt x="4039" y="4039"/>
                  </a:cubicBezTo>
                  <a:cubicBezTo>
                    <a:pt x="6625" y="1453"/>
                    <a:pt x="10132" y="0"/>
                    <a:pt x="13789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 cmpd="sng">
              <a:solidFill>
                <a:srgbClr val="70707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2" tIns="45722" rIns="45722" bIns="45722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725096532" name="Google Shape;164;p13"/>
            <p:cNvSpPr txBox="1"/>
            <p:nvPr/>
          </p:nvSpPr>
          <p:spPr bwMode="auto">
            <a:xfrm>
              <a:off x="0" y="-38098"/>
              <a:ext cx="4705631" cy="25019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398" tIns="25398" rIns="25398" bIns="25398" anchor="ctr" anchorCtr="0">
              <a:noAutofit/>
            </a:bodyPr>
            <a:lstStyle/>
            <a:p>
              <a:pPr marL="0" marR="0" lvl="0" indent="0" algn="l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pic>
        <p:nvPicPr>
          <p:cNvPr id="421868483" name="Google Shape;165;p13"/>
          <p:cNvPicPr/>
          <p:nvPr/>
        </p:nvPicPr>
        <p:blipFill>
          <a:blip r:embed="rId3"/>
          <a:stretch/>
        </p:blipFill>
        <p:spPr bwMode="auto">
          <a:xfrm>
            <a:off x="5416751" y="533303"/>
            <a:ext cx="3212898" cy="4109469"/>
          </a:xfrm>
          <a:prstGeom prst="rect">
            <a:avLst/>
          </a:prstGeom>
          <a:noFill/>
          <a:ln>
            <a:noFill/>
          </a:ln>
        </p:spPr>
      </p:pic>
      <p:sp>
        <p:nvSpPr>
          <p:cNvPr id="1063407928" name="Google Shape;167;p13"/>
          <p:cNvSpPr txBox="1"/>
          <p:nvPr/>
        </p:nvSpPr>
        <p:spPr bwMode="auto">
          <a:xfrm>
            <a:off x="690871" y="366937"/>
            <a:ext cx="4260561" cy="94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defRPr/>
            </a:pPr>
            <a:r>
              <a:rPr lang="ru-RU" sz="2800" b="0" i="0" u="none" strike="noStrike" cap="none" dirty="0">
                <a:solidFill>
                  <a:srgbClr val="474747"/>
                </a:solidFill>
                <a:latin typeface="+mj-lt"/>
                <a:ea typeface="Martel"/>
                <a:cs typeface="Martel"/>
              </a:rPr>
              <a:t>РЕЗУЛЬТАТЫ ОПРОСА</a:t>
            </a:r>
            <a:r>
              <a:rPr lang="ru-RU" sz="4200" b="0" i="0" u="none" strike="noStrike" cap="none" dirty="0">
                <a:solidFill>
                  <a:srgbClr val="474747"/>
                </a:solidFill>
                <a:latin typeface="+mj-lt"/>
                <a:ea typeface="Martel"/>
                <a:cs typeface="Martel"/>
              </a:rPr>
              <a:t> </a:t>
            </a:r>
            <a:endParaRPr b="1" dirty="0">
              <a:latin typeface="+mj-lt"/>
            </a:endParaRPr>
          </a:p>
          <a:p>
            <a:pPr marL="0" marR="0" lvl="0" indent="0" algn="ctr">
              <a:lnSpc>
                <a:spcPct val="139997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b="1" dirty="0"/>
              <a:t> «</a:t>
            </a:r>
            <a:r>
              <a:rPr b="1" dirty="0" err="1"/>
              <a:t>Сёла</a:t>
            </a:r>
            <a:r>
              <a:rPr b="1" dirty="0"/>
              <a:t> </a:t>
            </a:r>
            <a:r>
              <a:rPr b="1" dirty="0" err="1"/>
              <a:t>Республики</a:t>
            </a:r>
            <a:r>
              <a:rPr b="1" dirty="0"/>
              <a:t> </a:t>
            </a:r>
            <a:r>
              <a:rPr b="1" dirty="0" err="1"/>
              <a:t>Коми</a:t>
            </a:r>
            <a:r>
              <a:rPr b="1" dirty="0"/>
              <a:t>»:</a:t>
            </a:r>
            <a:endParaRPr sz="700" dirty="0"/>
          </a:p>
        </p:txBody>
      </p:sp>
      <p:sp>
        <p:nvSpPr>
          <p:cNvPr id="1369230481" name="Google Shape;168;p13"/>
          <p:cNvSpPr txBox="1"/>
          <p:nvPr/>
        </p:nvSpPr>
        <p:spPr bwMode="auto">
          <a:xfrm>
            <a:off x="740289" y="1323469"/>
            <a:ext cx="4443801" cy="2798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1200" b="1" i="0" u="none" strike="noStrike" cap="none" spc="-23" dirty="0">
                <a:solidFill>
                  <a:srgbClr val="222222"/>
                </a:solidFill>
                <a:latin typeface="Arial"/>
                <a:ea typeface="Arial"/>
                <a:cs typeface="Arial"/>
              </a:rPr>
              <a:t>В </a:t>
            </a:r>
            <a:r>
              <a:rPr lang="en-US" sz="1200" b="1" i="0" u="none" strike="noStrike" cap="none" spc="-23" dirty="0" err="1">
                <a:solidFill>
                  <a:srgbClr val="222222"/>
                </a:solidFill>
                <a:latin typeface="Arial"/>
                <a:ea typeface="Arial"/>
                <a:cs typeface="Arial"/>
              </a:rPr>
              <a:t>опросе</a:t>
            </a:r>
            <a:r>
              <a:rPr lang="en-US" sz="1200" b="1" i="0" u="none" strike="noStrike" cap="none" spc="-23" dirty="0">
                <a:solidFill>
                  <a:srgbClr val="222222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200" b="1" i="0" u="none" strike="noStrike" cap="none" spc="-23" dirty="0" err="1">
                <a:solidFill>
                  <a:srgbClr val="222222"/>
                </a:solidFill>
                <a:latin typeface="Arial"/>
                <a:ea typeface="Arial"/>
                <a:cs typeface="Arial"/>
              </a:rPr>
              <a:t>приняли</a:t>
            </a:r>
            <a:r>
              <a:rPr lang="en-US" sz="1200" b="1" i="0" u="none" strike="noStrike" cap="none" spc="-23" dirty="0">
                <a:solidFill>
                  <a:srgbClr val="222222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200" b="1" i="0" u="none" strike="noStrike" cap="none" spc="-23" dirty="0" err="1">
                <a:solidFill>
                  <a:srgbClr val="222222"/>
                </a:solidFill>
                <a:latin typeface="Arial"/>
                <a:ea typeface="Arial"/>
                <a:cs typeface="Arial"/>
              </a:rPr>
              <a:t>участие</a:t>
            </a:r>
            <a:r>
              <a:rPr lang="en-US" sz="1200" b="1" i="0" u="none" strike="noStrike" cap="none" spc="-23" dirty="0">
                <a:solidFill>
                  <a:srgbClr val="222222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1200" b="1" i="0" u="none" strike="noStrike" cap="none" spc="-23" dirty="0">
                <a:solidFill>
                  <a:srgbClr val="222222"/>
                </a:solidFill>
                <a:latin typeface="Arial"/>
                <a:ea typeface="Arial"/>
                <a:cs typeface="Arial"/>
              </a:rPr>
              <a:t>23</a:t>
            </a:r>
            <a:r>
              <a:rPr lang="en-US" sz="1200" b="1" i="0" u="none" strike="noStrike" cap="none" spc="-23" dirty="0">
                <a:solidFill>
                  <a:srgbClr val="222222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200" b="1" i="0" u="none" strike="noStrike" cap="none" spc="-23" dirty="0" err="1">
                <a:solidFill>
                  <a:srgbClr val="222222"/>
                </a:solidFill>
                <a:latin typeface="Arial"/>
                <a:ea typeface="Arial"/>
                <a:cs typeface="Arial"/>
              </a:rPr>
              <a:t>ученик</a:t>
            </a:r>
            <a:r>
              <a:rPr lang="ru-RU" sz="1200" b="1" i="0" u="none" strike="noStrike" cap="none" spc="-23" dirty="0">
                <a:solidFill>
                  <a:srgbClr val="222222"/>
                </a:solidFill>
                <a:latin typeface="Arial"/>
                <a:ea typeface="Arial"/>
                <a:cs typeface="Arial"/>
              </a:rPr>
              <a:t>а</a:t>
            </a:r>
            <a:r>
              <a:rPr lang="en-US" sz="1200" b="1" i="0" u="none" strike="noStrike" cap="none" spc="-23" dirty="0">
                <a:solidFill>
                  <a:srgbClr val="222222"/>
                </a:solidFill>
                <a:latin typeface="Arial"/>
                <a:ea typeface="Arial"/>
                <a:cs typeface="Arial"/>
              </a:rPr>
              <a:t> ЦДО.</a:t>
            </a:r>
            <a:endParaRPr sz="1200" b="1" i="0" u="none" strike="noStrike" cap="none" spc="-23" dirty="0">
              <a:solidFill>
                <a:srgbClr val="222222"/>
              </a:solidFill>
              <a:latin typeface="Arial"/>
              <a:cs typeface="Arial"/>
            </a:endParaRPr>
          </a:p>
          <a:p>
            <a:pPr marR="0">
              <a:defRPr/>
            </a:pPr>
            <a:r>
              <a:rPr lang="ru-RU" sz="1200" dirty="0"/>
              <a:t>5) </a:t>
            </a:r>
            <a:r>
              <a:rPr sz="1200" dirty="0" err="1"/>
              <a:t>Какие</a:t>
            </a:r>
            <a:r>
              <a:rPr sz="1200" dirty="0"/>
              <a:t> </a:t>
            </a:r>
            <a:r>
              <a:rPr sz="1200" dirty="0" err="1"/>
              <a:t>традиционные</a:t>
            </a:r>
            <a:r>
              <a:rPr sz="1200" dirty="0"/>
              <a:t> </a:t>
            </a:r>
            <a:r>
              <a:rPr sz="1200" dirty="0" err="1"/>
              <a:t>занятия</a:t>
            </a:r>
            <a:r>
              <a:rPr sz="1200" dirty="0"/>
              <a:t> </a:t>
            </a:r>
            <a:r>
              <a:rPr sz="1200" dirty="0" err="1"/>
              <a:t>характерны</a:t>
            </a:r>
            <a:r>
              <a:rPr sz="1200" dirty="0"/>
              <a:t> </a:t>
            </a:r>
            <a:r>
              <a:rPr sz="1200" dirty="0" err="1"/>
              <a:t>для</a:t>
            </a:r>
            <a:r>
              <a:rPr sz="1200" dirty="0"/>
              <a:t> </a:t>
            </a:r>
            <a:r>
              <a:rPr sz="1200" dirty="0" err="1"/>
              <a:t>жителей</a:t>
            </a:r>
            <a:r>
              <a:rPr sz="1200" dirty="0"/>
              <a:t> </a:t>
            </a:r>
            <a:r>
              <a:rPr sz="1200" dirty="0" err="1"/>
              <a:t>большинства</a:t>
            </a:r>
            <a:r>
              <a:rPr sz="1200" dirty="0"/>
              <a:t> </a:t>
            </a:r>
            <a:r>
              <a:rPr sz="1200" dirty="0" err="1"/>
              <a:t>деревень</a:t>
            </a:r>
            <a:r>
              <a:rPr sz="1200" dirty="0"/>
              <a:t> </a:t>
            </a:r>
            <a:r>
              <a:rPr sz="1200" dirty="0" err="1"/>
              <a:t>Республики</a:t>
            </a:r>
            <a:r>
              <a:rPr sz="1200" dirty="0"/>
              <a:t> </a:t>
            </a:r>
            <a:r>
              <a:rPr sz="1200" dirty="0" err="1"/>
              <a:t>Коми</a:t>
            </a:r>
            <a:r>
              <a:rPr sz="1200" dirty="0"/>
              <a:t>?</a:t>
            </a:r>
          </a:p>
          <a:p>
            <a:pPr marL="457200" marR="0" indent="0">
              <a:defRPr/>
            </a:pPr>
            <a:r>
              <a:rPr sz="1200" dirty="0"/>
              <a:t>— </a:t>
            </a:r>
            <a:r>
              <a:rPr sz="1200" dirty="0" err="1"/>
              <a:t>Охота</a:t>
            </a:r>
            <a:r>
              <a:rPr sz="1200" dirty="0"/>
              <a:t> и </a:t>
            </a:r>
            <a:r>
              <a:rPr sz="1200" dirty="0" err="1"/>
              <a:t>рыболовство</a:t>
            </a:r>
            <a:r>
              <a:rPr lang="ru-RU" sz="1200" dirty="0"/>
              <a:t> - 14 чел.</a:t>
            </a:r>
            <a:endParaRPr sz="1200" dirty="0"/>
          </a:p>
          <a:p>
            <a:pPr marL="457200" marR="0" indent="0">
              <a:defRPr/>
            </a:pPr>
            <a:r>
              <a:rPr sz="1200" dirty="0"/>
              <a:t>— </a:t>
            </a:r>
            <a:r>
              <a:rPr sz="1200" dirty="0" err="1"/>
              <a:t>Добыча</a:t>
            </a:r>
            <a:r>
              <a:rPr sz="1200" dirty="0"/>
              <a:t> </a:t>
            </a:r>
            <a:r>
              <a:rPr sz="1200" dirty="0" err="1"/>
              <a:t>полезных</a:t>
            </a:r>
            <a:r>
              <a:rPr sz="1200" dirty="0"/>
              <a:t> </a:t>
            </a:r>
            <a:r>
              <a:rPr sz="1200" dirty="0" err="1"/>
              <a:t>ископаемых</a:t>
            </a:r>
            <a:r>
              <a:rPr lang="ru-RU" sz="1200" dirty="0"/>
              <a:t> - 2 чел.</a:t>
            </a:r>
            <a:endParaRPr sz="1200" dirty="0"/>
          </a:p>
          <a:p>
            <a:pPr marL="457200" marR="0" indent="0">
              <a:defRPr/>
            </a:pPr>
            <a:r>
              <a:rPr sz="1200" dirty="0"/>
              <a:t>— </a:t>
            </a:r>
            <a:r>
              <a:rPr sz="1200" dirty="0" err="1"/>
              <a:t>Фермерство</a:t>
            </a:r>
            <a:r>
              <a:rPr sz="1200" dirty="0"/>
              <a:t> и </a:t>
            </a:r>
            <a:r>
              <a:rPr sz="1200" dirty="0" err="1"/>
              <a:t>скотоводство</a:t>
            </a:r>
            <a:r>
              <a:rPr lang="ru-RU" sz="1200" dirty="0"/>
              <a:t> - 7 чел.</a:t>
            </a:r>
            <a:endParaRPr sz="1200" dirty="0"/>
          </a:p>
          <a:p>
            <a:pPr marL="457200" marR="0" indent="0">
              <a:defRPr/>
            </a:pPr>
            <a:endParaRPr sz="1200" dirty="0"/>
          </a:p>
          <a:p>
            <a:pPr marR="0">
              <a:defRPr/>
            </a:pPr>
            <a:r>
              <a:rPr lang="ru-RU" sz="1200" dirty="0"/>
              <a:t>6) </a:t>
            </a:r>
            <a:r>
              <a:rPr sz="1200" dirty="0" err="1"/>
              <a:t>Имеются</a:t>
            </a:r>
            <a:r>
              <a:rPr sz="1200" dirty="0"/>
              <a:t> </a:t>
            </a:r>
            <a:r>
              <a:rPr sz="1200" dirty="0" err="1"/>
              <a:t>ли</a:t>
            </a:r>
            <a:r>
              <a:rPr sz="1200" dirty="0"/>
              <a:t> </a:t>
            </a:r>
            <a:r>
              <a:rPr sz="1200" dirty="0" err="1"/>
              <a:t>среди</a:t>
            </a:r>
            <a:r>
              <a:rPr sz="1200" dirty="0"/>
              <a:t> </a:t>
            </a:r>
            <a:r>
              <a:rPr sz="1200" dirty="0" err="1"/>
              <a:t>вас</a:t>
            </a:r>
            <a:r>
              <a:rPr sz="1200" dirty="0"/>
              <a:t> </a:t>
            </a:r>
            <a:r>
              <a:rPr sz="1200" dirty="0" err="1"/>
              <a:t>жители</a:t>
            </a:r>
            <a:r>
              <a:rPr sz="1200" dirty="0"/>
              <a:t> </a:t>
            </a:r>
            <a:r>
              <a:rPr sz="1200" dirty="0" err="1"/>
              <a:t>или</a:t>
            </a:r>
            <a:r>
              <a:rPr sz="1200" dirty="0"/>
              <a:t> </a:t>
            </a:r>
            <a:r>
              <a:rPr sz="1200" dirty="0" err="1"/>
              <a:t>родственники</a:t>
            </a:r>
            <a:r>
              <a:rPr sz="1200" dirty="0"/>
              <a:t>, </a:t>
            </a:r>
            <a:r>
              <a:rPr sz="1200" dirty="0" err="1"/>
              <a:t>проживающие</a:t>
            </a:r>
            <a:r>
              <a:rPr sz="1200" dirty="0"/>
              <a:t> в </a:t>
            </a:r>
            <a:r>
              <a:rPr sz="1200" dirty="0" err="1"/>
              <a:t>сёлах</a:t>
            </a:r>
            <a:r>
              <a:rPr sz="1200" dirty="0"/>
              <a:t> </a:t>
            </a:r>
            <a:r>
              <a:rPr sz="1200" dirty="0" err="1"/>
              <a:t>Республики</a:t>
            </a:r>
            <a:r>
              <a:rPr sz="1200" dirty="0"/>
              <a:t> </a:t>
            </a:r>
            <a:r>
              <a:rPr sz="1200" dirty="0" err="1"/>
              <a:t>Коми</a:t>
            </a:r>
            <a:r>
              <a:rPr sz="1200" dirty="0"/>
              <a:t>?</a:t>
            </a:r>
          </a:p>
          <a:p>
            <a:pPr marL="457200" marR="0" indent="0">
              <a:defRPr/>
            </a:pPr>
            <a:r>
              <a:rPr sz="1200" dirty="0"/>
              <a:t>— Я </a:t>
            </a:r>
            <a:r>
              <a:rPr sz="1200" dirty="0" err="1"/>
              <a:t>сам</a:t>
            </a:r>
            <a:r>
              <a:rPr sz="1200" dirty="0"/>
              <a:t> </a:t>
            </a:r>
            <a:r>
              <a:rPr sz="1200" dirty="0" err="1"/>
              <a:t>живу</a:t>
            </a:r>
            <a:r>
              <a:rPr sz="1200" dirty="0"/>
              <a:t> в </a:t>
            </a:r>
            <a:r>
              <a:rPr sz="1200" dirty="0" err="1"/>
              <a:t>селе</a:t>
            </a:r>
            <a:r>
              <a:rPr lang="ru-RU" sz="1200" dirty="0"/>
              <a:t> - 4 чел.</a:t>
            </a:r>
            <a:endParaRPr sz="1200" dirty="0"/>
          </a:p>
          <a:p>
            <a:pPr marL="457200" marR="0" indent="0">
              <a:defRPr/>
            </a:pPr>
            <a:r>
              <a:rPr sz="1200" dirty="0"/>
              <a:t>— У </a:t>
            </a:r>
            <a:r>
              <a:rPr sz="1200" dirty="0" err="1"/>
              <a:t>меня</a:t>
            </a:r>
            <a:r>
              <a:rPr sz="1200" dirty="0"/>
              <a:t> </a:t>
            </a:r>
            <a:r>
              <a:rPr sz="1200" dirty="0" err="1"/>
              <a:t>там</a:t>
            </a:r>
            <a:r>
              <a:rPr sz="1200" dirty="0"/>
              <a:t> </a:t>
            </a:r>
            <a:r>
              <a:rPr sz="1200" dirty="0" err="1"/>
              <a:t>живут</a:t>
            </a:r>
            <a:r>
              <a:rPr sz="1200" dirty="0"/>
              <a:t> </a:t>
            </a:r>
            <a:r>
              <a:rPr sz="1200" dirty="0" err="1"/>
              <a:t>родственники</a:t>
            </a:r>
            <a:r>
              <a:rPr lang="ru-RU" sz="1200" dirty="0"/>
              <a:t> - 14 чел.</a:t>
            </a:r>
            <a:endParaRPr sz="1200" dirty="0"/>
          </a:p>
          <a:p>
            <a:pPr marL="457200" marR="0" indent="0">
              <a:defRPr/>
            </a:pPr>
            <a:r>
              <a:rPr sz="1200" dirty="0"/>
              <a:t>— </a:t>
            </a:r>
            <a:r>
              <a:rPr sz="1200" dirty="0" err="1"/>
              <a:t>Никогда</a:t>
            </a:r>
            <a:r>
              <a:rPr sz="1200" dirty="0"/>
              <a:t> </a:t>
            </a:r>
            <a:r>
              <a:rPr sz="1200" dirty="0" err="1"/>
              <a:t>не</a:t>
            </a:r>
            <a:r>
              <a:rPr sz="1200" dirty="0"/>
              <a:t> </a:t>
            </a:r>
            <a:r>
              <a:rPr sz="1200" dirty="0" err="1"/>
              <a:t>бывал</a:t>
            </a:r>
            <a:r>
              <a:rPr sz="1200" dirty="0"/>
              <a:t>(-а)</a:t>
            </a:r>
            <a:r>
              <a:rPr lang="ru-RU" sz="1200" dirty="0"/>
              <a:t> - 5 чел.</a:t>
            </a:r>
            <a:endParaRPr sz="1200" dirty="0"/>
          </a:p>
          <a:p>
            <a:pPr marL="0" marR="0" lvl="0" indent="0" algn="just">
              <a:lnSpc>
                <a:spcPct val="139991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" sz="1200" b="0" i="0" u="none" strike="noStrike" cap="none" dirty="0">
              <a:solidFill>
                <a:srgbClr val="474747"/>
              </a:solidFill>
              <a:latin typeface="Martel Sans"/>
              <a:ea typeface="Martel Sans"/>
              <a:cs typeface="Martel Sans"/>
            </a:endParaRPr>
          </a:p>
          <a:p>
            <a:pPr marL="0" marR="0" lvl="0" indent="0" algn="l">
              <a:lnSpc>
                <a:spcPct val="139991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" sz="1200" b="0" i="0" u="none" strike="noStrike" cap="none" dirty="0">
              <a:solidFill>
                <a:srgbClr val="474747"/>
              </a:solidFill>
              <a:latin typeface="Martel Sans"/>
              <a:ea typeface="Martel Sans"/>
              <a:cs typeface="Martel Sans"/>
            </a:endParaRPr>
          </a:p>
        </p:txBody>
      </p:sp>
      <p:cxnSp>
        <p:nvCxnSpPr>
          <p:cNvPr id="741083937" name="Google Shape;169;p13"/>
          <p:cNvCxnSpPr>
            <a:cxnSpLocks/>
          </p:cNvCxnSpPr>
          <p:nvPr/>
        </p:nvCxnSpPr>
        <p:spPr bwMode="auto">
          <a:xfrm>
            <a:off x="5184091" y="366944"/>
            <a:ext cx="0" cy="4409607"/>
          </a:xfrm>
          <a:prstGeom prst="straightConnector1">
            <a:avLst/>
          </a:prstGeom>
          <a:noFill/>
          <a:ln w="28575" cap="flat" cmpd="sng">
            <a:solidFill>
              <a:srgbClr val="70707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33648673" name="Google Shape;196;p15"/>
          <p:cNvSpPr/>
          <p:nvPr/>
        </p:nvSpPr>
        <p:spPr bwMode="auto">
          <a:xfrm>
            <a:off x="3418224" y="3546170"/>
            <a:ext cx="1513796" cy="1151379"/>
          </a:xfrm>
          <a:custGeom>
            <a:avLst/>
            <a:gdLst/>
            <a:ahLst/>
            <a:cxnLst/>
            <a:rect l="l" t="t" r="r" b="b"/>
            <a:pathLst>
              <a:path w="3589695" h="2956603" extrusionOk="0">
                <a:moveTo>
                  <a:pt x="0" y="0"/>
                </a:moveTo>
                <a:lnTo>
                  <a:pt x="3589696" y="0"/>
                </a:lnTo>
                <a:lnTo>
                  <a:pt x="3589696" y="2956603"/>
                </a:lnTo>
                <a:lnTo>
                  <a:pt x="0" y="29566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/>
            </a:blip>
            <a:srcRect/>
            <a:stretch/>
          </a:blip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 xmlns:m="http://schemas.openxmlformats.org/officeDocument/2006/math" xmlns:w="http://schemas.openxmlformats.org/wordprocessingml/2006/main">
      <p:transition spd="slow" advClick="1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EDD7CD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374" name="Google Shape;374;p25"/>
          <p:cNvGrpSpPr/>
          <p:nvPr/>
        </p:nvGrpSpPr>
        <p:grpSpPr bwMode="auto">
          <a:xfrm>
            <a:off x="1780565" y="298756"/>
            <a:ext cx="5575948" cy="4665367"/>
            <a:chOff x="0" y="0"/>
            <a:chExt cx="5575948" cy="4665367"/>
          </a:xfrm>
        </p:grpSpPr>
        <p:sp>
          <p:nvSpPr>
            <p:cNvPr id="375" name="Google Shape;375;p25"/>
            <p:cNvSpPr/>
            <p:nvPr/>
          </p:nvSpPr>
          <p:spPr bwMode="auto">
            <a:xfrm>
              <a:off x="0" y="71044"/>
              <a:ext cx="5575948" cy="4594322"/>
            </a:xfrm>
            <a:custGeom>
              <a:avLst/>
              <a:gdLst/>
              <a:ahLst/>
              <a:cxnLst/>
              <a:rect l="l" t="t" r="r" b="b"/>
              <a:pathLst>
                <a:path w="2728499" h="2463860" extrusionOk="0">
                  <a:moveTo>
                    <a:pt x="23781" y="0"/>
                  </a:moveTo>
                  <a:lnTo>
                    <a:pt x="2704717" y="0"/>
                  </a:lnTo>
                  <a:cubicBezTo>
                    <a:pt x="2711025" y="0"/>
                    <a:pt x="2717073" y="2506"/>
                    <a:pt x="2721533" y="6965"/>
                  </a:cubicBezTo>
                  <a:cubicBezTo>
                    <a:pt x="2725993" y="11425"/>
                    <a:pt x="2728499" y="17474"/>
                    <a:pt x="2728499" y="23781"/>
                  </a:cubicBezTo>
                  <a:lnTo>
                    <a:pt x="2728499" y="2440079"/>
                  </a:lnTo>
                  <a:cubicBezTo>
                    <a:pt x="2728499" y="2446386"/>
                    <a:pt x="2725993" y="2452435"/>
                    <a:pt x="2721533" y="2456895"/>
                  </a:cubicBezTo>
                  <a:cubicBezTo>
                    <a:pt x="2717073" y="2461355"/>
                    <a:pt x="2711025" y="2463860"/>
                    <a:pt x="2704717" y="2463860"/>
                  </a:cubicBezTo>
                  <a:lnTo>
                    <a:pt x="23781" y="2463860"/>
                  </a:lnTo>
                  <a:cubicBezTo>
                    <a:pt x="17474" y="2463860"/>
                    <a:pt x="11425" y="2461355"/>
                    <a:pt x="6965" y="2456895"/>
                  </a:cubicBezTo>
                  <a:cubicBezTo>
                    <a:pt x="2506" y="2452435"/>
                    <a:pt x="0" y="2446386"/>
                    <a:pt x="0" y="2440079"/>
                  </a:cubicBezTo>
                  <a:lnTo>
                    <a:pt x="0" y="23781"/>
                  </a:lnTo>
                  <a:cubicBezTo>
                    <a:pt x="0" y="17474"/>
                    <a:pt x="2506" y="11425"/>
                    <a:pt x="6965" y="6965"/>
                  </a:cubicBezTo>
                  <a:cubicBezTo>
                    <a:pt x="11425" y="2506"/>
                    <a:pt x="17474" y="0"/>
                    <a:pt x="23781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 cmpd="sng">
              <a:solidFill>
                <a:srgbClr val="70707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4" tIns="45724" rIns="45724" bIns="45724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76" name="Google Shape;376;p25"/>
            <p:cNvSpPr txBox="1"/>
            <p:nvPr/>
          </p:nvSpPr>
          <p:spPr bwMode="auto">
            <a:xfrm>
              <a:off x="0" y="0"/>
              <a:ext cx="5575948" cy="46653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399" tIns="25399" rIns="25399" bIns="25399" anchor="ctr" anchorCtr="0">
              <a:noAutofit/>
            </a:bodyPr>
            <a:lstStyle/>
            <a:p>
              <a:pPr marL="0" marR="0" lvl="0" indent="0" algn="l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grpSp>
        <p:nvGrpSpPr>
          <p:cNvPr id="377" name="Google Shape;377;p25"/>
          <p:cNvGrpSpPr/>
          <p:nvPr/>
        </p:nvGrpSpPr>
        <p:grpSpPr bwMode="auto">
          <a:xfrm>
            <a:off x="2343722" y="580690"/>
            <a:ext cx="4424592" cy="4168219"/>
            <a:chOff x="0" y="0"/>
            <a:chExt cx="4424592" cy="4168219"/>
          </a:xfrm>
        </p:grpSpPr>
        <p:sp>
          <p:nvSpPr>
            <p:cNvPr id="378" name="Google Shape;378;p25"/>
            <p:cNvSpPr txBox="1"/>
            <p:nvPr/>
          </p:nvSpPr>
          <p:spPr bwMode="auto">
            <a:xfrm>
              <a:off x="48667" y="0"/>
              <a:ext cx="4368364" cy="8812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>
                <a:defRPr/>
              </a:pPr>
              <a:r>
                <a:rPr lang="en" sz="2400" b="1" i="0" u="none" strike="noStrike" cap="none" spc="0" dirty="0">
                  <a:solidFill>
                    <a:srgbClr val="474747"/>
                  </a:solidFill>
                  <a:latin typeface="+mj-lt"/>
                  <a:ea typeface="Martel Sans"/>
                  <a:cs typeface="Martel Sans"/>
                </a:rPr>
                <a:t>Вывод по результатам опроса</a:t>
              </a:r>
              <a:endParaRPr sz="2400" b="1" i="0" u="none" strike="noStrike" cap="none" spc="0" dirty="0">
                <a:solidFill>
                  <a:srgbClr val="474747"/>
                </a:solidFill>
                <a:latin typeface="+mj-lt"/>
                <a:cs typeface="Martel Sans"/>
              </a:endParaRPr>
            </a:p>
            <a:p>
              <a:pPr marL="0" marR="0" lvl="0" indent="0" algn="ctr">
                <a:lnSpc>
                  <a:spcPct val="139991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700" dirty="0"/>
            </a:p>
          </p:txBody>
        </p:sp>
        <p:sp>
          <p:nvSpPr>
            <p:cNvPr id="379" name="Google Shape;379;p25"/>
            <p:cNvSpPr txBox="1"/>
            <p:nvPr/>
          </p:nvSpPr>
          <p:spPr bwMode="auto">
            <a:xfrm>
              <a:off x="0" y="802867"/>
              <a:ext cx="4424592" cy="33653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just">
                <a:lnSpc>
                  <a:spcPct val="114999"/>
                </a:lnSpc>
                <a:defRPr/>
              </a:pPr>
              <a:r>
                <a:rPr lang="en" sz="1200" b="0" i="0" u="none" strike="noStrike" cap="none" spc="0">
                  <a:solidFill>
                    <a:srgbClr val="474747"/>
                  </a:solidFill>
                  <a:latin typeface="Martel Sans"/>
                  <a:ea typeface="Martel Sans"/>
                  <a:cs typeface="Martel Sans"/>
                </a:rPr>
                <a:t>Проведённый опрос показал, что уровень знаний учащихся </a:t>
              </a:r>
              <a:r>
                <a:rPr lang="ru-RU" sz="1200" b="0" i="0" u="none" strike="noStrike" cap="none" spc="0">
                  <a:solidFill>
                    <a:srgbClr val="474747"/>
                  </a:solidFill>
                  <a:latin typeface="Martel Sans"/>
                  <a:ea typeface="Martel Sans"/>
                  <a:cs typeface="Martel Sans"/>
                </a:rPr>
                <a:t>ЦДО </a:t>
              </a:r>
              <a:r>
                <a:rPr lang="en" sz="1200" b="0" i="0" u="none" strike="noStrike" cap="none" spc="0">
                  <a:solidFill>
                    <a:srgbClr val="474747"/>
                  </a:solidFill>
                  <a:latin typeface="Martel Sans"/>
                  <a:ea typeface="Martel Sans"/>
                  <a:cs typeface="Martel Sans"/>
                </a:rPr>
                <a:t>о сёлах Республики Коми неоднороден. Большинство респондентов не знают точного количества сельских поселений в регионе и не всегда могут объяснить значение названий сёл, однако согласны, что многие из них связаны с природными особенностями местности.</a:t>
              </a:r>
              <a:r>
                <a:rPr lang="ru-RU" sz="1200" b="0" i="0" u="none" strike="noStrike" cap="none" spc="0">
                  <a:solidFill>
                    <a:srgbClr val="474747"/>
                  </a:solidFill>
                  <a:latin typeface="Martel Sans"/>
                  <a:ea typeface="Martel Sans"/>
                  <a:cs typeface="Martel Sans"/>
                </a:rPr>
                <a:t> </a:t>
              </a:r>
              <a:r>
                <a:rPr lang="en" sz="1200" b="0" i="0" u="none" strike="noStrike" cap="none" spc="0">
                  <a:solidFill>
                    <a:srgbClr val="474747"/>
                  </a:solidFill>
                  <a:latin typeface="Martel Sans"/>
                  <a:ea typeface="Martel Sans"/>
                  <a:cs typeface="Martel Sans"/>
                </a:rPr>
                <a:t>При этом значительная часть опрошенных имеет личную связь с сельскими территориями: либо сами проживают в селе, либо имеют там родственников.</a:t>
              </a:r>
              <a:endParaRPr lang="en" sz="1200" b="0" i="0" u="none" strike="noStrike" cap="none" spc="0">
                <a:solidFill>
                  <a:srgbClr val="474747"/>
                </a:solidFill>
                <a:latin typeface="Martel Sans"/>
                <a:cs typeface="Martel Sans"/>
              </a:endParaRPr>
            </a:p>
            <a:p>
              <a:pPr algn="just">
                <a:lnSpc>
                  <a:spcPct val="114999"/>
                </a:lnSpc>
                <a:defRPr/>
              </a:pPr>
              <a:endParaRPr lang="en" sz="1200" b="0" i="0" u="none" strike="noStrike" cap="none" spc="0">
                <a:solidFill>
                  <a:srgbClr val="474747"/>
                </a:solidFill>
                <a:latin typeface="Martel Sans"/>
                <a:cs typeface="Martel Sans"/>
              </a:endParaRPr>
            </a:p>
            <a:p>
              <a:pPr marL="0" marR="0" lvl="0" indent="0" algn="just">
                <a:lnSpc>
                  <a:spcPct val="114999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en" sz="1200" b="0" i="0" u="none" strike="noStrike" cap="none" spc="0">
                  <a:solidFill>
                    <a:srgbClr val="474747"/>
                  </a:solidFill>
                  <a:latin typeface="Martel Sans"/>
                  <a:ea typeface="Martel Sans"/>
                  <a:cs typeface="Martel Sans"/>
                </a:rPr>
                <a:t>В целом, результаты опроса подтверждают актуальность проекта. Они свидетельствуют о необходимости более глубокого и системного знакомства учащихся с историей, культурой и особенностями родного края, в том числе с селом Корткерос. Полученные данные помогут сделать проект более интересным и полезным .</a:t>
              </a:r>
              <a:endParaRPr sz="700"/>
            </a:p>
          </p:txBody>
        </p:sp>
      </p:grpSp>
      <p:grpSp>
        <p:nvGrpSpPr>
          <p:cNvPr id="380" name="Google Shape;380;p25"/>
          <p:cNvGrpSpPr/>
          <p:nvPr/>
        </p:nvGrpSpPr>
        <p:grpSpPr bwMode="auto">
          <a:xfrm>
            <a:off x="712197" y="91798"/>
            <a:ext cx="1654050" cy="1654051"/>
            <a:chOff x="0" y="0"/>
            <a:chExt cx="812800" cy="812800"/>
          </a:xfrm>
        </p:grpSpPr>
        <p:sp>
          <p:nvSpPr>
            <p:cNvPr id="381" name="Google Shape;381;p25"/>
            <p:cNvSpPr/>
            <p:nvPr/>
          </p:nvSpPr>
          <p:spPr bwMode="auto"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  <a:ln w="28575" cap="rnd" cmpd="sng">
              <a:solidFill>
                <a:srgbClr val="70707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82" name="Google Shape;382;p25"/>
            <p:cNvSpPr txBox="1"/>
            <p:nvPr/>
          </p:nvSpPr>
          <p:spPr bwMode="auto"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383" name="Google Shape;383;p25"/>
          <p:cNvSpPr/>
          <p:nvPr/>
        </p:nvSpPr>
        <p:spPr bwMode="auto">
          <a:xfrm>
            <a:off x="730729" y="213986"/>
            <a:ext cx="1557372" cy="1408485"/>
          </a:xfrm>
          <a:custGeom>
            <a:avLst/>
            <a:gdLst/>
            <a:ahLst/>
            <a:cxnLst/>
            <a:rect l="l" t="t" r="r" b="b"/>
            <a:pathLst>
              <a:path w="2105591" h="2495852" extrusionOk="0">
                <a:moveTo>
                  <a:pt x="0" y="0"/>
                </a:moveTo>
                <a:lnTo>
                  <a:pt x="2105592" y="0"/>
                </a:lnTo>
                <a:lnTo>
                  <a:pt x="2105592" y="2495852"/>
                </a:lnTo>
                <a:lnTo>
                  <a:pt x="0" y="24958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/>
            </a:blip>
            <a:stretch/>
          </a:blip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 xmlns:m="http://schemas.openxmlformats.org/officeDocument/2006/math" xmlns:w="http://schemas.openxmlformats.org/wordprocessingml/2006/main">
      <p:transition spd="slow" advClick="1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EDD7CD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91" name="Google Shape;291;p20"/>
          <p:cNvGrpSpPr/>
          <p:nvPr/>
        </p:nvGrpSpPr>
        <p:grpSpPr bwMode="auto">
          <a:xfrm>
            <a:off x="361128" y="298757"/>
            <a:ext cx="8421745" cy="4477797"/>
            <a:chOff x="0" y="-38100"/>
            <a:chExt cx="4705633" cy="2501960"/>
          </a:xfrm>
        </p:grpSpPr>
        <p:sp>
          <p:nvSpPr>
            <p:cNvPr id="292" name="Google Shape;292;p20"/>
            <p:cNvSpPr/>
            <p:nvPr/>
          </p:nvSpPr>
          <p:spPr bwMode="auto">
            <a:xfrm>
              <a:off x="0" y="0"/>
              <a:ext cx="4705633" cy="2463860"/>
            </a:xfrm>
            <a:custGeom>
              <a:avLst/>
              <a:gdLst/>
              <a:ahLst/>
              <a:cxnLst/>
              <a:rect l="l" t="t" r="r" b="b"/>
              <a:pathLst>
                <a:path w="4705633" h="2463860" extrusionOk="0">
                  <a:moveTo>
                    <a:pt x="13789" y="0"/>
                  </a:moveTo>
                  <a:lnTo>
                    <a:pt x="4691844" y="0"/>
                  </a:lnTo>
                  <a:cubicBezTo>
                    <a:pt x="4699459" y="0"/>
                    <a:pt x="4705633" y="6174"/>
                    <a:pt x="4705633" y="13789"/>
                  </a:cubicBezTo>
                  <a:lnTo>
                    <a:pt x="4705633" y="2450071"/>
                  </a:lnTo>
                  <a:cubicBezTo>
                    <a:pt x="4705633" y="2457686"/>
                    <a:pt x="4699459" y="2463860"/>
                    <a:pt x="4691844" y="2463860"/>
                  </a:cubicBezTo>
                  <a:lnTo>
                    <a:pt x="13789" y="2463860"/>
                  </a:lnTo>
                  <a:cubicBezTo>
                    <a:pt x="10132" y="2463860"/>
                    <a:pt x="6625" y="2462407"/>
                    <a:pt x="4039" y="2459821"/>
                  </a:cubicBezTo>
                  <a:cubicBezTo>
                    <a:pt x="1453" y="2457235"/>
                    <a:pt x="0" y="2453728"/>
                    <a:pt x="0" y="2450071"/>
                  </a:cubicBezTo>
                  <a:lnTo>
                    <a:pt x="0" y="13789"/>
                  </a:lnTo>
                  <a:cubicBezTo>
                    <a:pt x="0" y="10132"/>
                    <a:pt x="1453" y="6625"/>
                    <a:pt x="4039" y="4039"/>
                  </a:cubicBezTo>
                  <a:cubicBezTo>
                    <a:pt x="6625" y="1453"/>
                    <a:pt x="10132" y="0"/>
                    <a:pt x="13789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 cmpd="sng">
              <a:solidFill>
                <a:srgbClr val="70707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93" name="Google Shape;293;p20"/>
            <p:cNvSpPr txBox="1"/>
            <p:nvPr/>
          </p:nvSpPr>
          <p:spPr bwMode="auto">
            <a:xfrm>
              <a:off x="0" y="-38100"/>
              <a:ext cx="4705633" cy="25019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pic>
        <p:nvPicPr>
          <p:cNvPr id="294" name="Google Shape;294;p20"/>
          <p:cNvPicPr/>
          <p:nvPr/>
        </p:nvPicPr>
        <p:blipFill>
          <a:blip r:embed="rId3"/>
          <a:stretch/>
        </p:blipFill>
        <p:spPr bwMode="auto">
          <a:xfrm>
            <a:off x="514350" y="514350"/>
            <a:ext cx="3962949" cy="1611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0"/>
          <p:cNvPicPr/>
          <p:nvPr/>
        </p:nvPicPr>
        <p:blipFill>
          <a:blip r:embed="rId4"/>
          <a:stretch/>
        </p:blipFill>
        <p:spPr bwMode="auto">
          <a:xfrm>
            <a:off x="4672033" y="514350"/>
            <a:ext cx="3962951" cy="1619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0"/>
          <p:cNvPicPr/>
          <p:nvPr/>
        </p:nvPicPr>
        <p:blipFill>
          <a:blip r:embed="rId5"/>
          <a:stretch/>
        </p:blipFill>
        <p:spPr bwMode="auto">
          <a:xfrm>
            <a:off x="514350" y="2253707"/>
            <a:ext cx="3986252" cy="1618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20"/>
          <p:cNvPicPr/>
          <p:nvPr/>
        </p:nvPicPr>
        <p:blipFill>
          <a:blip r:embed="rId6"/>
          <a:stretch/>
        </p:blipFill>
        <p:spPr bwMode="auto">
          <a:xfrm>
            <a:off x="4677368" y="2260124"/>
            <a:ext cx="3952283" cy="1611749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20"/>
          <p:cNvSpPr txBox="1"/>
          <p:nvPr/>
        </p:nvSpPr>
        <p:spPr bwMode="auto">
          <a:xfrm>
            <a:off x="514350" y="3958839"/>
            <a:ext cx="8031771" cy="731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sz="1600" b="0" i="0" u="none" dirty="0" err="1">
                <a:solidFill>
                  <a:srgbClr val="333333"/>
                </a:solidFill>
                <a:latin typeface="Book Antiqua" panose="02040602050305030304" pitchFamily="18" charset="0"/>
              </a:rPr>
              <a:t>По</a:t>
            </a:r>
            <a:r>
              <a:rPr sz="1600" b="0" i="0" u="none" dirty="0">
                <a:solidFill>
                  <a:srgbClr val="333333"/>
                </a:solidFill>
                <a:latin typeface="Book Antiqua" panose="02040602050305030304" pitchFamily="18" charset="0"/>
              </a:rPr>
              <a:t> </a:t>
            </a:r>
            <a:r>
              <a:rPr sz="1600" b="0" i="0" u="none" dirty="0" err="1">
                <a:solidFill>
                  <a:srgbClr val="333333"/>
                </a:solidFill>
                <a:latin typeface="Book Antiqua" panose="02040602050305030304" pitchFamily="18" charset="0"/>
              </a:rPr>
              <a:t>состоянию</a:t>
            </a:r>
            <a:r>
              <a:rPr sz="1600" b="0" i="0" u="none" dirty="0">
                <a:solidFill>
                  <a:srgbClr val="333333"/>
                </a:solidFill>
                <a:latin typeface="Book Antiqua" panose="02040602050305030304" pitchFamily="18" charset="0"/>
              </a:rPr>
              <a:t> </a:t>
            </a:r>
            <a:r>
              <a:rPr sz="1600" b="0" i="0" u="none" dirty="0" err="1">
                <a:solidFill>
                  <a:srgbClr val="333333"/>
                </a:solidFill>
                <a:latin typeface="Book Antiqua" panose="02040602050305030304" pitchFamily="18" charset="0"/>
              </a:rPr>
              <a:t>на</a:t>
            </a:r>
            <a:r>
              <a:rPr sz="1600" b="0" i="0" u="none" dirty="0">
                <a:solidFill>
                  <a:srgbClr val="333333"/>
                </a:solidFill>
                <a:latin typeface="Book Antiqua" panose="02040602050305030304" pitchFamily="18" charset="0"/>
              </a:rPr>
              <a:t> </a:t>
            </a:r>
            <a:r>
              <a:rPr sz="1600" b="0" i="0" u="none" dirty="0" err="1">
                <a:solidFill>
                  <a:srgbClr val="333333"/>
                </a:solidFill>
                <a:latin typeface="Book Antiqua" panose="02040602050305030304" pitchFamily="18" charset="0"/>
              </a:rPr>
              <a:t>начало</a:t>
            </a:r>
            <a:r>
              <a:rPr sz="1600" b="0" i="0" u="none" dirty="0">
                <a:solidFill>
                  <a:srgbClr val="333333"/>
                </a:solidFill>
                <a:latin typeface="Book Antiqua" panose="02040602050305030304" pitchFamily="18" charset="0"/>
              </a:rPr>
              <a:t> 2025 </a:t>
            </a:r>
            <a:r>
              <a:rPr sz="1600" b="0" i="0" u="none" dirty="0" err="1">
                <a:solidFill>
                  <a:srgbClr val="333333"/>
                </a:solidFill>
                <a:latin typeface="Book Antiqua" panose="02040602050305030304" pitchFamily="18" charset="0"/>
              </a:rPr>
              <a:t>года</a:t>
            </a:r>
            <a:r>
              <a:rPr sz="1600" b="0" i="0" u="none" dirty="0">
                <a:solidFill>
                  <a:srgbClr val="333333"/>
                </a:solidFill>
                <a:latin typeface="Book Antiqua" panose="02040602050305030304" pitchFamily="18" charset="0"/>
              </a:rPr>
              <a:t> в </a:t>
            </a:r>
            <a:r>
              <a:rPr sz="1600" b="0" i="0" u="none" dirty="0" err="1">
                <a:solidFill>
                  <a:srgbClr val="333333"/>
                </a:solidFill>
                <a:latin typeface="Book Antiqua" panose="02040602050305030304" pitchFamily="18" charset="0"/>
              </a:rPr>
              <a:t>Республике</a:t>
            </a:r>
            <a:r>
              <a:rPr sz="1600" b="0" i="0" u="none" dirty="0">
                <a:solidFill>
                  <a:srgbClr val="333333"/>
                </a:solidFill>
                <a:latin typeface="Book Antiqua" panose="02040602050305030304" pitchFamily="18" charset="0"/>
              </a:rPr>
              <a:t> </a:t>
            </a:r>
            <a:r>
              <a:rPr sz="1600" b="0" i="0" u="none" dirty="0" err="1">
                <a:solidFill>
                  <a:srgbClr val="333333"/>
                </a:solidFill>
                <a:latin typeface="Book Antiqua" panose="02040602050305030304" pitchFamily="18" charset="0"/>
              </a:rPr>
              <a:t>Коми</a:t>
            </a:r>
            <a:r>
              <a:rPr sz="1600" b="0" i="0" u="none" dirty="0">
                <a:solidFill>
                  <a:srgbClr val="333333"/>
                </a:solidFill>
                <a:latin typeface="Book Antiqua" panose="02040602050305030304" pitchFamily="18" charset="0"/>
              </a:rPr>
              <a:t> </a:t>
            </a:r>
            <a:r>
              <a:rPr sz="1600" b="1" i="0" u="none" dirty="0">
                <a:solidFill>
                  <a:srgbClr val="333333"/>
                </a:solidFill>
                <a:latin typeface="Book Antiqua" panose="02040602050305030304" pitchFamily="18" charset="0"/>
              </a:rPr>
              <a:t>714 </a:t>
            </a:r>
            <a:r>
              <a:rPr sz="1600" b="1" i="0" u="none" dirty="0" err="1">
                <a:solidFill>
                  <a:srgbClr val="333333"/>
                </a:solidFill>
                <a:latin typeface="Book Antiqua" panose="02040602050305030304" pitchFamily="18" charset="0"/>
              </a:rPr>
              <a:t>сельских</a:t>
            </a:r>
            <a:r>
              <a:rPr sz="1600" b="1" i="0" u="none" dirty="0">
                <a:solidFill>
                  <a:srgbClr val="333333"/>
                </a:solidFill>
                <a:latin typeface="Book Antiqua" panose="02040602050305030304" pitchFamily="18" charset="0"/>
              </a:rPr>
              <a:t> </a:t>
            </a:r>
            <a:r>
              <a:rPr sz="1600" b="1" i="0" u="none" dirty="0" err="1">
                <a:solidFill>
                  <a:srgbClr val="333333"/>
                </a:solidFill>
                <a:latin typeface="Book Antiqua" panose="02040602050305030304" pitchFamily="18" charset="0"/>
              </a:rPr>
              <a:t>населённых</a:t>
            </a:r>
            <a:r>
              <a:rPr sz="1600" b="1" i="0" u="none" dirty="0">
                <a:solidFill>
                  <a:srgbClr val="333333"/>
                </a:solidFill>
                <a:latin typeface="Book Antiqua" panose="02040602050305030304" pitchFamily="18" charset="0"/>
              </a:rPr>
              <a:t> </a:t>
            </a:r>
            <a:r>
              <a:rPr sz="1600" b="1" i="0" u="none" dirty="0" err="1">
                <a:solidFill>
                  <a:srgbClr val="333333"/>
                </a:solidFill>
                <a:latin typeface="Book Antiqua" panose="02040602050305030304" pitchFamily="18" charset="0"/>
              </a:rPr>
              <a:t>пунктов</a:t>
            </a:r>
            <a:r>
              <a:rPr sz="1600" b="0" i="0" u="none" dirty="0">
                <a:solidFill>
                  <a:srgbClr val="333333"/>
                </a:solidFill>
                <a:latin typeface="Book Antiqua" panose="02040602050305030304" pitchFamily="18" charset="0"/>
              </a:rPr>
              <a:t>.</a:t>
            </a:r>
            <a:r>
              <a:rPr lang="ru-RU" sz="1600" dirty="0">
                <a:latin typeface="Book Antiqua" panose="02040602050305030304" pitchFamily="18" charset="0"/>
              </a:rPr>
              <a:t> </a:t>
            </a:r>
            <a:r>
              <a:rPr lang="ru-RU" sz="1600" b="0" i="0" u="none" strike="noStrike" cap="none" spc="0" dirty="0">
                <a:solidFill>
                  <a:schemeClr val="tx1"/>
                </a:solidFill>
                <a:latin typeface="Book Antiqua" panose="02040602050305030304" pitchFamily="18" charset="0"/>
              </a:rPr>
              <a:t>Многие из них носят очень интересные названия, значения которых было бы интересно узнать.</a:t>
            </a:r>
            <a:endParaRPr sz="1600" dirty="0">
              <a:latin typeface="Book Antiqua" panose="02040602050305030304" pitchFamily="18" charset="0"/>
            </a:endParaRPr>
          </a:p>
        </p:txBody>
      </p:sp>
      <p:grpSp>
        <p:nvGrpSpPr>
          <p:cNvPr id="2127295409" name="Google Shape;182;p14"/>
          <p:cNvGrpSpPr/>
          <p:nvPr/>
        </p:nvGrpSpPr>
        <p:grpSpPr bwMode="auto">
          <a:xfrm>
            <a:off x="127300" y="188784"/>
            <a:ext cx="1317811" cy="442417"/>
            <a:chOff x="0" y="-38098"/>
            <a:chExt cx="736323" cy="247198"/>
          </a:xfrm>
        </p:grpSpPr>
        <p:sp>
          <p:nvSpPr>
            <p:cNvPr id="718183389" name="Google Shape;183;p14"/>
            <p:cNvSpPr/>
            <p:nvPr/>
          </p:nvSpPr>
          <p:spPr bwMode="auto">
            <a:xfrm>
              <a:off x="0" y="0"/>
              <a:ext cx="736323" cy="209099"/>
            </a:xfrm>
            <a:custGeom>
              <a:avLst/>
              <a:gdLst/>
              <a:ahLst/>
              <a:cxnLst/>
              <a:rect l="l" t="t" r="r" b="b"/>
              <a:pathLst>
                <a:path w="736325" h="209101" extrusionOk="0">
                  <a:moveTo>
                    <a:pt x="88122" y="0"/>
                  </a:moveTo>
                  <a:lnTo>
                    <a:pt x="648203" y="0"/>
                  </a:lnTo>
                  <a:cubicBezTo>
                    <a:pt x="696871" y="0"/>
                    <a:pt x="736325" y="39454"/>
                    <a:pt x="736325" y="88122"/>
                  </a:cubicBezTo>
                  <a:lnTo>
                    <a:pt x="736325" y="120978"/>
                  </a:lnTo>
                  <a:cubicBezTo>
                    <a:pt x="736325" y="144350"/>
                    <a:pt x="727041" y="166764"/>
                    <a:pt x="710515" y="183290"/>
                  </a:cubicBezTo>
                  <a:cubicBezTo>
                    <a:pt x="693988" y="199817"/>
                    <a:pt x="671574" y="209101"/>
                    <a:pt x="648203" y="209101"/>
                  </a:cubicBezTo>
                  <a:lnTo>
                    <a:pt x="88122" y="209101"/>
                  </a:lnTo>
                  <a:cubicBezTo>
                    <a:pt x="39454" y="209101"/>
                    <a:pt x="0" y="169647"/>
                    <a:pt x="0" y="120978"/>
                  </a:cubicBezTo>
                  <a:lnTo>
                    <a:pt x="0" y="88122"/>
                  </a:lnTo>
                  <a:cubicBezTo>
                    <a:pt x="0" y="64751"/>
                    <a:pt x="9284" y="42337"/>
                    <a:pt x="25810" y="25810"/>
                  </a:cubicBezTo>
                  <a:cubicBezTo>
                    <a:pt x="42337" y="9284"/>
                    <a:pt x="64751" y="0"/>
                    <a:pt x="88122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 cmpd="sng">
              <a:solidFill>
                <a:srgbClr val="70707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3" tIns="45723" rIns="45723" bIns="45723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271040962" name="Google Shape;184;p14"/>
            <p:cNvSpPr txBox="1"/>
            <p:nvPr/>
          </p:nvSpPr>
          <p:spPr bwMode="auto">
            <a:xfrm>
              <a:off x="0" y="-38098"/>
              <a:ext cx="736323" cy="2471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398" tIns="25398" rIns="25398" bIns="25398" anchor="ctr" anchorCtr="0">
              <a:noAutofit/>
            </a:bodyPr>
            <a:lstStyle/>
            <a:p>
              <a:pPr marL="0" marR="0" lvl="0" indent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650352376" name="Google Shape;185;p14"/>
          <p:cNvSpPr txBox="1"/>
          <p:nvPr/>
        </p:nvSpPr>
        <p:spPr bwMode="auto">
          <a:xfrm>
            <a:off x="235827" y="332324"/>
            <a:ext cx="1106523" cy="25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>
              <a:lnSpc>
                <a:spcPct val="139991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1200" b="1" i="0" u="none" strike="noStrike" cap="none" dirty="0">
                <a:solidFill>
                  <a:srgbClr val="474747"/>
                </a:solidFill>
                <a:latin typeface="+mj-lt"/>
                <a:ea typeface="Martel Sans"/>
                <a:cs typeface="Martel Sans"/>
              </a:rPr>
              <a:t>C</a:t>
            </a:r>
            <a:r>
              <a:rPr lang="ru-RU" sz="1200" b="1" i="0" u="none" strike="noStrike" cap="none" dirty="0" err="1">
                <a:solidFill>
                  <a:srgbClr val="474747"/>
                </a:solidFill>
                <a:latin typeface="+mj-lt"/>
                <a:ea typeface="Martel Sans"/>
                <a:cs typeface="Martel Sans"/>
              </a:rPr>
              <a:t>ёла</a:t>
            </a:r>
            <a:r>
              <a:rPr lang="ru-RU" sz="1200" b="1" i="0" u="none" strike="noStrike" cap="none" dirty="0">
                <a:solidFill>
                  <a:srgbClr val="474747"/>
                </a:solidFill>
                <a:latin typeface="+mj-lt"/>
                <a:ea typeface="Martel Sans"/>
                <a:cs typeface="Martel Sans"/>
              </a:rPr>
              <a:t> РК</a:t>
            </a:r>
            <a:endParaRPr sz="700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 xmlns:m="http://schemas.openxmlformats.org/officeDocument/2006/math" xmlns:w="http://schemas.openxmlformats.org/wordprocessingml/2006/main">
      <p:transition spd="slow" advClick="1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2nd edition)"/>
  <p:tag name="ISPRING_ULTRA_SCORM_COURSE_ID" val="B5149ACB-5784-4681-9FA7-BAD935F3A62E"/>
  <p:tag name="ISPRING_CMI5_LAUNCH_METHOD" val="any window"/>
  <p:tag name="ISPRING_SCORM_RATE_SLIDES" val="1"/>
  <p:tag name="ISPRINGCLOUDFOLDERID" val="1"/>
  <p:tag name="ISPRINGONLINEFOLDERID" val="1"/>
  <p:tag name="ISPRING_OUTPUT_FOLDER" val="[[&quot;\u007F(l\uFFFD{62BEF87F-DF29-49F0-904D-E36CA4618BC1}&quot;,&quot;C:\\Users\\Olga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SCORM_PASSING_SCORE" val="100.000000"/>
  <p:tag name="ISPRING_PRESENTATION_TITLE" val="Проект Окно в мир"/>
  <p:tag name="ISPRING_FIRST_PUBLISH" val="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QUIZZES" val="0"/>
</p:tagLst>
</file>

<file path=ppt/theme/theme1.xml><?xml version="1.0" encoding="utf-8"?>
<a:theme xmlns:a="http://schemas.openxmlformats.org/drawingml/2006/main" name="Simple Light">
  <a:themeElements>
    <a:clrScheme name="Simple Light">
      <a:dk1>
        <a:srgbClr val="414042"/>
      </a:dk1>
      <a:lt1>
        <a:srgbClr val="FFFFFF"/>
      </a:lt1>
      <a:dk2>
        <a:srgbClr val="414042"/>
      </a:dk2>
      <a:lt2>
        <a:srgbClr val="FFFFFF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</TotalTime>
  <Words>2095</Words>
  <Application>Microsoft Office PowerPoint</Application>
  <DocSecurity>0</DocSecurity>
  <PresentationFormat>Экран (16:9)</PresentationFormat>
  <Paragraphs>173</Paragraphs>
  <Slides>30</Slides>
  <Notes>30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41" baseType="lpstr">
      <vt:lpstr>Arial</vt:lpstr>
      <vt:lpstr>Wingdings</vt:lpstr>
      <vt:lpstr>Calibri</vt:lpstr>
      <vt:lpstr>Book Antiqua</vt:lpstr>
      <vt:lpstr>Martel</vt:lpstr>
      <vt:lpstr>Martel Sans</vt:lpstr>
      <vt:lpstr>Martel DemiBold</vt:lpstr>
      <vt:lpstr>Cambria Math</vt:lpstr>
      <vt:lpstr>Times New Roman</vt:lpstr>
      <vt:lpstr>Monotype Corsiva</vt:lpstr>
      <vt:lpstr>Simple Light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Окно в мир</dc:title>
  <dc:subject/>
  <dc:creator>Olga</dc:creator>
  <cp:keywords/>
  <dc:description/>
  <cp:lastModifiedBy>RePack by Diakov</cp:lastModifiedBy>
  <cp:revision>21</cp:revision>
  <dcterms:modified xsi:type="dcterms:W3CDTF">2026-05-07T22:13:21Z</dcterms:modified>
  <cp:category/>
  <dc:identifier/>
  <cp:contentStatus/>
  <dc:language/>
  <cp:version/>
</cp:coreProperties>
</file>